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61" r:id="rId3"/>
    <p:sldId id="257" r:id="rId4"/>
    <p:sldId id="289" r:id="rId5"/>
    <p:sldId id="300" r:id="rId6"/>
    <p:sldId id="301" r:id="rId7"/>
    <p:sldId id="303" r:id="rId8"/>
    <p:sldId id="304" r:id="rId9"/>
    <p:sldId id="305" r:id="rId10"/>
    <p:sldId id="299" r:id="rId11"/>
    <p:sldId id="292" r:id="rId12"/>
    <p:sldId id="311" r:id="rId13"/>
    <p:sldId id="312" r:id="rId14"/>
    <p:sldId id="262" r:id="rId15"/>
    <p:sldId id="264" r:id="rId16"/>
    <p:sldId id="308" r:id="rId17"/>
    <p:sldId id="307" r:id="rId18"/>
    <p:sldId id="309" r:id="rId19"/>
    <p:sldId id="293" r:id="rId20"/>
    <p:sldId id="268" r:id="rId21"/>
    <p:sldId id="270" r:id="rId22"/>
    <p:sldId id="272" r:id="rId23"/>
    <p:sldId id="310" r:id="rId24"/>
    <p:sldId id="297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artel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Ing.%20Oprandi%20Matteo\Desktop\LOW-PV\Low-PV%2012-mar-2020\grafico%20endpoint%20primario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7011666317401"/>
          <c:y val="5.0925925925925902E-2"/>
          <c:w val="0.52396874345079503"/>
          <c:h val="0.833094196558764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A5D-4631-BB84-6E3F54FECDE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A5D-4631-BB84-6E3F54FECDE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A5D-4631-BB84-6E3F54FECD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(Foglio1!$A$6,Foglio1!$A$10:$A$11)</c:f>
              <c:strCache>
                <c:ptCount val="3"/>
                <c:pt idx="0">
                  <c:v>PV patients§§</c:v>
                </c:pt>
                <c:pt idx="1">
                  <c:v>General population with multiple CV risk factors*</c:v>
                </c:pt>
                <c:pt idx="2">
                  <c:v>General population without risk factors**</c:v>
                </c:pt>
              </c:strCache>
            </c:strRef>
          </c:cat>
          <c:val>
            <c:numRef>
              <c:f>(Foglio1!$B$7,Foglio1!$B$10:$B$11)</c:f>
              <c:numCache>
                <c:formatCode>General</c:formatCode>
                <c:ptCount val="3"/>
                <c:pt idx="0">
                  <c:v>3.14</c:v>
                </c:pt>
                <c:pt idx="1">
                  <c:v>0.9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5D-4631-BB84-6E3F54FECDE3}"/>
            </c:ext>
          </c:extLst>
        </c:ser>
        <c:ser>
          <c:idx val="1"/>
          <c:order val="1"/>
          <c:spPr>
            <a:solidFill>
              <a:srgbClr val="FFA7A7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(Foglio1!$B$8,Foglio1!$C$10:$C$11)</c:f>
              <c:numCache>
                <c:formatCode>General</c:formatCode>
                <c:ptCount val="3"/>
                <c:pt idx="0">
                  <c:v>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5D-4631-BB84-6E3F54FEC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-2082402152"/>
        <c:axId val="-2082361624"/>
      </c:barChart>
      <c:catAx>
        <c:axId val="-2082402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082361624"/>
        <c:crosses val="autoZero"/>
        <c:auto val="1"/>
        <c:lblAlgn val="ctr"/>
        <c:lblOffset val="100"/>
        <c:noMultiLvlLbl val="0"/>
      </c:catAx>
      <c:valAx>
        <c:axId val="-2082361624"/>
        <c:scaling>
          <c:orientation val="minMax"/>
          <c:max val="3.5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crossAx val="-2082402152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548230785460267E-2"/>
          <c:y val="0.17820857599770051"/>
          <c:w val="0.89235289378847693"/>
          <c:h val="0.6829349807506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Foglio1!$B$2</c:f>
              <c:strCache>
                <c:ptCount val="1"/>
                <c:pt idx="0">
                  <c:v>Experimental arm (Ropeginterferon alfa-2b)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812C152-F82D-49DD-9CB9-354E410E63C7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200" b="0" dirty="0"/>
                      <a:t>42/50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DC-4B9B-846C-AFE6FF18EC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7F96A17-E025-4339-8535-221B885C8580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 sz="1200" b="0"/>
                      <a:t>42/50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4DC-4B9B-846C-AFE6FF18EC8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ysClr val="windowText" lastClr="000000"/>
                        </a:solidFill>
                      </a:defRPr>
                    </a:pPr>
                    <a:fld id="{EEC0994C-3A2A-4F59-8FC7-A3923CD010F6}" type="VALUE">
                      <a:rPr lang="en-US" smtClean="0"/>
                      <a:pPr>
                        <a:defRPr sz="16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6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200" b="0" dirty="0"/>
                      <a:t>0/50</a:t>
                    </a:r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4DC-4B9B-846C-AFE6FF18E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Foglio1!$A$3:$A$5</c:f>
              <c:strCache>
                <c:ptCount val="3"/>
                <c:pt idx="0">
                  <c:v>Composite primary endpoint</c:v>
                </c:pt>
                <c:pt idx="1">
                  <c:v>Hematocrit control</c:v>
                </c:pt>
                <c:pt idx="2">
                  <c:v>Disease progression*</c:v>
                </c:pt>
              </c:strCache>
            </c:strRef>
          </c:cat>
          <c:val>
            <c:numRef>
              <c:f>Foglio1!$B$3:$B$5</c:f>
              <c:numCache>
                <c:formatCode>0%</c:formatCode>
                <c:ptCount val="3"/>
                <c:pt idx="0">
                  <c:v>0.8400000000000003</c:v>
                </c:pt>
                <c:pt idx="1">
                  <c:v>0.8400000000000003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DC-4B9B-846C-AFE6FF18EC86}"/>
            </c:ext>
          </c:extLst>
        </c:ser>
        <c:ser>
          <c:idx val="1"/>
          <c:order val="1"/>
          <c:tx>
            <c:strRef>
              <c:f>Foglio1!$C$2</c:f>
              <c:strCache>
                <c:ptCount val="1"/>
                <c:pt idx="0">
                  <c:v>Standard arm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5C5C678-2E95-4ECA-9C5C-825D8CEC7891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 sz="1200" b="0"/>
                      <a:t>30/50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DC-4B9B-846C-AFE6FF18EC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0C15DAD-9146-4EDF-8746-15C742014223}" type="VALUE">
                      <a:rPr lang="en-US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 sz="1200" b="0"/>
                      <a:t>33/50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4DC-4B9B-846C-AFE6FF18EC86}"/>
                </c:ext>
              </c:extLst>
            </c:dLbl>
            <c:dLbl>
              <c:idx val="2"/>
              <c:layout>
                <c:manualLayout>
                  <c:x val="0"/>
                  <c:y val="1.589195975641264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ysClr val="windowText" lastClr="000000"/>
                        </a:solidFill>
                      </a:defRPr>
                    </a:pPr>
                    <a:fld id="{11977728-49F9-4BF4-8120-29CC03371A3C}" type="VALUE">
                      <a:rPr lang="en-US" smtClean="0"/>
                      <a:pPr>
                        <a:defRPr sz="16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6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200" b="0" dirty="0"/>
                      <a:t>4/50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DC-4B9B-846C-AFE6FF18E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Foglio1!$A$3:$A$5</c:f>
              <c:strCache>
                <c:ptCount val="3"/>
                <c:pt idx="0">
                  <c:v>Composite primary endpoint</c:v>
                </c:pt>
                <c:pt idx="1">
                  <c:v>Hematocrit control</c:v>
                </c:pt>
                <c:pt idx="2">
                  <c:v>Disease progression*</c:v>
                </c:pt>
              </c:strCache>
            </c:strRef>
          </c:cat>
          <c:val>
            <c:numRef>
              <c:f>Foglio1!$C$3:$C$5</c:f>
              <c:numCache>
                <c:formatCode>0%</c:formatCode>
                <c:ptCount val="3"/>
                <c:pt idx="0">
                  <c:v>0.60000000000000031</c:v>
                </c:pt>
                <c:pt idx="1">
                  <c:v>0.66000000000000036</c:v>
                </c:pt>
                <c:pt idx="2">
                  <c:v>8.0000000000000043E-2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DC-4B9B-846C-AFE6FF18E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31424"/>
        <c:axId val="74641408"/>
      </c:barChart>
      <c:catAx>
        <c:axId val="7463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4641408"/>
        <c:crosses val="autoZero"/>
        <c:auto val="1"/>
        <c:lblAlgn val="ctr"/>
        <c:lblOffset val="100"/>
        <c:noMultiLvlLbl val="0"/>
      </c:catAx>
      <c:valAx>
        <c:axId val="74641408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463142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3059860602360351"/>
          <c:y val="4.5489717362379771E-2"/>
          <c:w val="0.34582857649137977"/>
          <c:h val="0.23775896820329701"/>
        </c:manualLayout>
      </c:layout>
      <c:overlay val="0"/>
      <c:txPr>
        <a:bodyPr/>
        <a:lstStyle/>
        <a:p>
          <a:pPr>
            <a:defRPr sz="1400" b="1" i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0.38038</cdr:x>
      <cdr:y>0.18421</cdr:y>
    </cdr:from>
    <cdr:to>
      <cdr:x>0.38095</cdr:x>
      <cdr:y>0.86585</cdr:y>
    </cdr:to>
    <cdr:sp macro="" textlink="">
      <cdr:nvSpPr>
        <cdr:cNvPr id="3" name="Connettore 1 2"/>
        <cdr:cNvSpPr/>
      </cdr:nvSpPr>
      <cdr:spPr>
        <a:xfrm xmlns:a="http://schemas.openxmlformats.org/drawingml/2006/main" flipV="1">
          <a:off x="2205068" y="543464"/>
          <a:ext cx="3293" cy="201099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2DF-8D44-4CD6-B2D4-192F8ACABC5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FA556-F3E3-4FE0-8E20-C4CC352E1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5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E34B1-0722-464C-86A8-F921BBFE2C25}" type="slidenum">
              <a:rPr lang="en-IE"/>
              <a:pPr/>
              <a:t>1</a:t>
            </a:fld>
            <a:endParaRPr lang="en-IE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0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4575" cy="3446463"/>
          </a:xfrm>
          <a:prstGeom prst="rect">
            <a:avLst/>
          </a:prstGeom>
        </p:spPr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185120" y="4787640"/>
            <a:ext cx="5407560" cy="9066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Mutation‐enhanced international prognostic scoring system for essential thrombocythaemia (MIPSS‐ET, n = 270; A) and polycythaemia vera (MIPSS‐PV, n = 117; B), based on merged analysis of data from the Mayo Clinic and University of Florence; MIPSS‐ET was based on four risk factors: presence of adverse mutations (SRSF2, SF3B1, U2AF1 and TP53) (two points); age &gt;60 years (four points), male sex (one point) and leukocyte count ≥11 × 109/l (one point); MIPSS‐PV was based on four risk factors: presence of adverse mutations (SRSF2) (three points); age &gt;67 years (two points); leukocyte count ≥15 × 109/l (one point) and thrombosis history (one point). </a:t>
            </a:r>
          </a:p>
          <a:p>
            <a:r>
              <a:rPr lang="en-US" sz="2000" b="0" strike="noStrike" spc="-1">
                <a:latin typeface="Arial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  <p:extLst>
      <p:ext uri="{BB962C8B-B14F-4D97-AF65-F5344CB8AC3E}">
        <p14:creationId xmlns:p14="http://schemas.microsoft.com/office/powerpoint/2010/main" val="241329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2BDA-087A-BA42-BACC-CEC84F1E85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2BDA-087A-BA42-BACC-CEC84F1E85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4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2D33A7A-1E36-40DD-81B5-4E330EB6A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D3BF4B8-E7E6-4F3F-BA96-C01884C4A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noProof="0" dirty="0"/>
              <a:t>Note: y-intercept was 0 in abstract, changed to 0.5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519692C-BD44-44A5-8F0A-0D53073C3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85001" indent="-30192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207694" indent="-241539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90771" indent="-241539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173849" indent="-241539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25BCB9E-56C7-4BE4-B0E0-A233937C28EA}" type="slidenum">
              <a:rPr lang="en-US" altLang="nl-NL" smtClean="0">
                <a:solidFill>
                  <a:prstClr val="black"/>
                </a:solidFill>
              </a:rPr>
              <a:pPr/>
              <a:t>15</a:t>
            </a:fld>
            <a:endParaRPr lang="en-US" alt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9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29 </a:t>
            </a:r>
            <a:r>
              <a:rPr lang="it-IT" dirty="0" err="1"/>
              <a:t>paz</a:t>
            </a:r>
            <a:r>
              <a:rPr lang="it-IT" dirty="0"/>
              <a:t> in </a:t>
            </a:r>
            <a:r>
              <a:rPr lang="it-IT" dirty="0" err="1"/>
              <a:t>std</a:t>
            </a:r>
            <a:r>
              <a:rPr lang="it-IT" dirty="0"/>
              <a:t> e 37 </a:t>
            </a:r>
            <a:r>
              <a:rPr lang="it-IT" dirty="0" err="1"/>
              <a:t>nell’exp</a:t>
            </a:r>
            <a:r>
              <a:rPr lang="it-IT" dirty="0"/>
              <a:t> avevano valori sia baseline sia a 12 mesi. la variazione media assoluta rispetto al basale era –10,43%(95% CI da –16 · 97 a –3 · 89) nel gruppo sperimentale e 1,03% (da –2 · 81 a 4 · 87) nel gruppo standard (p = 0 · 0060). Tuttavia, va notato che sei (16%) dei 37 pazienti nel gruppo sperimentale avevano un riduzione del carico allelico di oltre il 40% (fino al 56%), a partire da un valore basale compreso tra 72,3% e 88,0%.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40EB3-C633-4C00-B5FC-409ACB67F5B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2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43579C-68FB-4E65-A89C-3A106058E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CF23F-4FF3-4C5E-9B7C-095F688A8443}" type="slidenum">
              <a:rPr lang="en-IE" altLang="en-US"/>
              <a:pPr/>
              <a:t>25</a:t>
            </a:fld>
            <a:endParaRPr lang="en-IE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83D397E8-A3DC-4738-ACFF-814759E0B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120850E1-DA9E-4D35-B25D-DD5EF1D46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8422" y="4759643"/>
            <a:ext cx="5051320" cy="4509135"/>
          </a:xfrm>
        </p:spPr>
        <p:txBody>
          <a:bodyPr/>
          <a:lstStyle/>
          <a:p>
            <a:pPr>
              <a:buFontTx/>
              <a:buAutoNum type="arabicPeriod"/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05016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5EE-BB30-4E95-BD2E-6CDE62245A24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80C5-07E3-4F2F-9945-DEF48CC8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5EE-BB30-4E95-BD2E-6CDE62245A24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80C5-07E3-4F2F-9945-DEF48CC8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9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5EE-BB30-4E95-BD2E-6CDE62245A24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80C5-07E3-4F2F-9945-DEF48CC8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25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5CD92E-A782-49A0-A46B-8D10266B322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C34A7-BF70-49AA-BE4B-29D7F16C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79871-0555-477D-AE46-846702F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IE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56618-D1C1-4DE1-A8C0-09E06FB0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3496435-B6D9-4252-B855-09E134252B81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14826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06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5EE-BB30-4E95-BD2E-6CDE62245A24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80C5-07E3-4F2F-9945-DEF48CC8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49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5EE-BB30-4E95-BD2E-6CDE62245A24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80C5-07E3-4F2F-9945-DEF48CC8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11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5EE-BB30-4E95-BD2E-6CDE62245A24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80C5-07E3-4F2F-9945-DEF48CC8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5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5EE-BB30-4E95-BD2E-6CDE62245A24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80C5-07E3-4F2F-9945-DEF48CC8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5EE-BB30-4E95-BD2E-6CDE62245A24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80C5-07E3-4F2F-9945-DEF48CC8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4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5EE-BB30-4E95-BD2E-6CDE62245A24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80C5-07E3-4F2F-9945-DEF48CC8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9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5EE-BB30-4E95-BD2E-6CDE62245A24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80C5-07E3-4F2F-9945-DEF48CC8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9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5EE-BB30-4E95-BD2E-6CDE62245A24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80C5-07E3-4F2F-9945-DEF48CC8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3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D5EE-BB30-4E95-BD2E-6CDE62245A24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C80C5-07E3-4F2F-9945-DEF48CC8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3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.mcmullin@qub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042" y="1122363"/>
            <a:ext cx="10283278" cy="1771912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en-GB" sz="4800" b="1" dirty="0" smtClean="0">
                <a:solidFill>
                  <a:srgbClr val="00B050"/>
                </a:solidFill>
                <a:latin typeface="+mn-lt"/>
              </a:rPr>
            </a:br>
            <a:r>
              <a:rPr lang="en-GB" sz="4800" b="1" dirty="0" smtClean="0">
                <a:solidFill>
                  <a:srgbClr val="00B050"/>
                </a:solidFill>
                <a:latin typeface="+mn-lt"/>
              </a:rPr>
              <a:t> Time to revisit prognostication in PV?</a:t>
            </a:r>
            <a:endParaRPr lang="en-GB" sz="48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95120" y="3749040"/>
            <a:ext cx="9347200" cy="1767840"/>
          </a:xfrm>
        </p:spPr>
        <p:txBody>
          <a:bodyPr>
            <a:normAutofit lnSpcReduction="10000"/>
          </a:bodyPr>
          <a:lstStyle/>
          <a:p>
            <a:r>
              <a:rPr lang="en-IE" dirty="0"/>
              <a:t>Mary Frances </a:t>
            </a:r>
            <a:r>
              <a:rPr lang="en-IE" dirty="0" smtClean="0"/>
              <a:t>McMullin</a:t>
            </a:r>
          </a:p>
          <a:p>
            <a:r>
              <a:rPr lang="en-IE" dirty="0" smtClean="0">
                <a:hlinkClick r:id="rId3"/>
              </a:rPr>
              <a:t>m.mcmullin@qub.ac.uk</a:t>
            </a:r>
            <a:endParaRPr lang="en-IE" dirty="0"/>
          </a:p>
          <a:p>
            <a:r>
              <a:rPr lang="en-IE" dirty="0"/>
              <a:t>Professor </a:t>
            </a:r>
            <a:r>
              <a:rPr lang="en-IE" dirty="0" smtClean="0"/>
              <a:t>of </a:t>
            </a:r>
            <a:r>
              <a:rPr lang="en-IE" dirty="0"/>
              <a:t>Haematology,</a:t>
            </a:r>
          </a:p>
          <a:p>
            <a:r>
              <a:rPr lang="en-IE" dirty="0"/>
              <a:t>Queen’s University Belfast, N. Ireland</a:t>
            </a:r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46" y="570809"/>
            <a:ext cx="30972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www.qub.ac.uk/home/brand/file-store/Filetoupload,775229,en.jpg">
            <a:extLst>
              <a:ext uri="{FF2B5EF4-FFF2-40B4-BE49-F238E27FC236}">
                <a16:creationId xmlns:a16="http://schemas.microsoft.com/office/drawing/2014/main" id="{11DD8452-2192-4BE4-A643-3E13FB858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361574"/>
            <a:ext cx="2866960" cy="10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  <a:latin typeface="+mn-lt"/>
              </a:rPr>
              <a:t>Thrombotic risk factors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Age</a:t>
            </a:r>
          </a:p>
          <a:p>
            <a:r>
              <a:rPr lang="en-GB" dirty="0" smtClean="0"/>
              <a:t>History of thrombosis</a:t>
            </a:r>
          </a:p>
          <a:p>
            <a:r>
              <a:rPr lang="en-GB" dirty="0" smtClean="0"/>
              <a:t>Treatment with phlebotomy alone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u="sng" dirty="0" smtClean="0"/>
              <a:t>Arterial thrombosis</a:t>
            </a:r>
            <a:r>
              <a:rPr lang="en-GB" dirty="0" smtClean="0"/>
              <a:t>:                                              </a:t>
            </a:r>
            <a:r>
              <a:rPr lang="en-GB" b="1" u="sng" dirty="0" smtClean="0"/>
              <a:t>Venous event</a:t>
            </a:r>
          </a:p>
          <a:p>
            <a:pPr marL="0" indent="0">
              <a:buNone/>
            </a:pPr>
            <a:r>
              <a:rPr lang="en-GB" dirty="0" smtClean="0"/>
              <a:t>   Prior arterial event and hypertension                  Leucocytosis</a:t>
            </a:r>
          </a:p>
          <a:p>
            <a:pPr marL="0" indent="0">
              <a:buNone/>
            </a:pPr>
            <a:r>
              <a:rPr lang="en-GB" dirty="0" smtClean="0"/>
              <a:t>   Hyperlipidaemia and diabetes                              Major haemorrhage</a:t>
            </a:r>
          </a:p>
        </p:txBody>
      </p:sp>
    </p:spTree>
    <p:extLst>
      <p:ext uri="{BB962C8B-B14F-4D97-AF65-F5344CB8AC3E}">
        <p14:creationId xmlns:p14="http://schemas.microsoft.com/office/powerpoint/2010/main" val="23822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  <a:latin typeface="+mn-lt"/>
              </a:rPr>
              <a:t>PV: Risk groups (BSH, 2019)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/>
            <a:r>
              <a:rPr lang="it-IT" u="sng" dirty="0" smtClean="0"/>
              <a:t>Low risk</a:t>
            </a:r>
          </a:p>
          <a:p>
            <a:pPr marL="285750" indent="-285750"/>
            <a:r>
              <a:rPr lang="it-IT" dirty="0" smtClean="0"/>
              <a:t>Age </a:t>
            </a:r>
            <a:r>
              <a:rPr lang="it-IT" dirty="0"/>
              <a:t>&lt; </a:t>
            </a:r>
            <a:r>
              <a:rPr lang="it-IT" dirty="0" smtClean="0"/>
              <a:t>65</a:t>
            </a:r>
            <a:endParaRPr lang="it-IT" dirty="0"/>
          </a:p>
          <a:p>
            <a:pPr marL="285750" indent="-285750"/>
            <a:r>
              <a:rPr lang="it-IT" dirty="0" smtClean="0"/>
              <a:t>And</a:t>
            </a:r>
          </a:p>
          <a:p>
            <a:pPr marL="285750" indent="-285750"/>
            <a:r>
              <a:rPr lang="it-IT" dirty="0" smtClean="0"/>
              <a:t>No PV associated thrombotic history 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r>
              <a:rPr lang="it-IT" u="sng" dirty="0" smtClean="0"/>
              <a:t>High risk</a:t>
            </a:r>
          </a:p>
          <a:p>
            <a:pPr marL="285750" indent="-285750"/>
            <a:r>
              <a:rPr lang="it-IT" dirty="0" smtClean="0"/>
              <a:t>Age </a:t>
            </a:r>
            <a:r>
              <a:rPr lang="it-IT" dirty="0"/>
              <a:t>≥ </a:t>
            </a:r>
            <a:r>
              <a:rPr lang="it-IT" dirty="0" smtClean="0"/>
              <a:t>65</a:t>
            </a:r>
            <a:endParaRPr lang="it-IT" dirty="0"/>
          </a:p>
          <a:p>
            <a:pPr marL="285750" indent="-285750"/>
            <a:r>
              <a:rPr lang="it-IT" dirty="0" smtClean="0"/>
              <a:t>And/OR </a:t>
            </a:r>
          </a:p>
          <a:p>
            <a:pPr marL="285750" indent="-285750"/>
            <a:r>
              <a:rPr lang="it-IT" dirty="0" smtClean="0"/>
              <a:t>prior PV associated arterial or venous  </a:t>
            </a:r>
            <a:r>
              <a:rPr lang="it-IT" dirty="0"/>
              <a:t>thrombosis</a:t>
            </a:r>
          </a:p>
        </p:txBody>
      </p:sp>
    </p:spTree>
    <p:extLst>
      <p:ext uri="{BB962C8B-B14F-4D97-AF65-F5344CB8AC3E}">
        <p14:creationId xmlns:p14="http://schemas.microsoft.com/office/powerpoint/2010/main" val="4497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6"/>
                </a:solidFill>
                <a:latin typeface="+mn-lt"/>
              </a:rPr>
              <a:t>BSH</a:t>
            </a:r>
            <a:r>
              <a:rPr lang="en-GB" sz="3600" b="1" dirty="0">
                <a:solidFill>
                  <a:schemeClr val="accent6"/>
                </a:solidFill>
                <a:latin typeface="+mn-lt"/>
              </a:rPr>
              <a:t>: Management </a:t>
            </a:r>
            <a:r>
              <a:rPr lang="en-GB" sz="3600" b="1" dirty="0" smtClean="0">
                <a:solidFill>
                  <a:schemeClr val="accent6"/>
                </a:solidFill>
                <a:latin typeface="+mn-lt"/>
              </a:rPr>
              <a:t>recommendation </a:t>
            </a:r>
            <a:r>
              <a:rPr lang="en-GB" sz="3600" b="1" dirty="0">
                <a:solidFill>
                  <a:schemeClr val="accent6"/>
                </a:solidFill>
                <a:latin typeface="+mn-lt"/>
              </a:rPr>
              <a:t>in </a:t>
            </a:r>
            <a:r>
              <a:rPr lang="en-GB" sz="3600" b="1" dirty="0" smtClean="0">
                <a:solidFill>
                  <a:schemeClr val="accent6"/>
                </a:solidFill>
                <a:latin typeface="+mn-lt"/>
              </a:rPr>
              <a:t>low-risk </a:t>
            </a:r>
            <a:r>
              <a:rPr lang="en-GB" sz="3600" b="1" dirty="0">
                <a:solidFill>
                  <a:schemeClr val="accent6"/>
                </a:solidFill>
                <a:latin typeface="+mn-lt"/>
              </a:rPr>
              <a:t>PV 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Management </a:t>
            </a:r>
            <a:r>
              <a:rPr lang="en-GB" b="1" dirty="0"/>
              <a:t>options for ALL PV including low-risk </a:t>
            </a:r>
            <a:r>
              <a:rPr lang="en-GB" b="1" dirty="0" smtClean="0"/>
              <a:t>patients</a:t>
            </a:r>
            <a:endParaRPr lang="en-GB" dirty="0" smtClean="0"/>
          </a:p>
          <a:p>
            <a:pPr lvl="0"/>
            <a:endParaRPr lang="en-GB" b="1" dirty="0"/>
          </a:p>
          <a:p>
            <a:pPr lvl="0"/>
            <a:r>
              <a:rPr lang="en-GB" b="1" dirty="0" smtClean="0"/>
              <a:t>Target </a:t>
            </a:r>
            <a:r>
              <a:rPr lang="en-GB" b="1" dirty="0"/>
              <a:t>haematocrit of &lt;0.45 in all patients (GRADE 1A)</a:t>
            </a:r>
            <a:endParaRPr lang="en-GB" dirty="0"/>
          </a:p>
          <a:p>
            <a:pPr lvl="0"/>
            <a:r>
              <a:rPr lang="en-GB" b="1" dirty="0"/>
              <a:t>Low dose aspirin (75 – 100 mg) in all patients (GRADE 1A)</a:t>
            </a:r>
            <a:endParaRPr lang="en-GB" dirty="0"/>
          </a:p>
          <a:p>
            <a:pPr lvl="0"/>
            <a:r>
              <a:rPr lang="en-GB" b="1" dirty="0"/>
              <a:t>Targeted intervention to reduce cardiovascular risk </a:t>
            </a:r>
            <a:r>
              <a:rPr lang="en-GB" b="1" dirty="0" smtClean="0"/>
              <a:t>factors</a:t>
            </a:r>
          </a:p>
          <a:p>
            <a:pPr lvl="0"/>
            <a:endParaRPr lang="en-GB" b="1" dirty="0"/>
          </a:p>
          <a:p>
            <a:pPr lvl="0"/>
            <a:endParaRPr lang="en-GB" dirty="0"/>
          </a:p>
          <a:p>
            <a:r>
              <a:rPr lang="en-GB" b="1" dirty="0"/>
              <a:t>Consider </a:t>
            </a:r>
            <a:r>
              <a:rPr lang="en-GB" b="1" dirty="0" err="1"/>
              <a:t>cytoreductive</a:t>
            </a:r>
            <a:r>
              <a:rPr lang="en-GB" b="1" dirty="0"/>
              <a:t> therapy in low-risk patients </a:t>
            </a:r>
            <a:r>
              <a:rPr lang="en-GB" b="1" dirty="0" smtClean="0"/>
              <a:t>with various features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9027" y="6408751"/>
            <a:ext cx="586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s-ES" noProof="1" smtClean="0">
                <a:solidFill>
                  <a:srgbClr val="000000"/>
                </a:solidFill>
              </a:rPr>
              <a:t>McMullin </a:t>
            </a:r>
            <a:r>
              <a:rPr lang="it-IT" altLang="es-ES" noProof="1">
                <a:solidFill>
                  <a:srgbClr val="000000"/>
                </a:solidFill>
              </a:rPr>
              <a:t>MF</a:t>
            </a:r>
            <a:r>
              <a:rPr lang="it-IT" altLang="es-ES" i="1" noProof="1">
                <a:solidFill>
                  <a:srgbClr val="000000"/>
                </a:solidFill>
              </a:rPr>
              <a:t>, et al</a:t>
            </a:r>
            <a:r>
              <a:rPr lang="it-IT" altLang="es-ES" noProof="1">
                <a:solidFill>
                  <a:srgbClr val="000000"/>
                </a:solidFill>
              </a:rPr>
              <a:t>. Br J Haematol 2019.184,176-191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4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AC38-29CD-445E-BFE1-F9C2E42D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6" y="159027"/>
            <a:ext cx="11011894" cy="1531662"/>
          </a:xfrm>
        </p:spPr>
        <p:txBody>
          <a:bodyPr/>
          <a:lstStyle/>
          <a:p>
            <a:r>
              <a:rPr lang="en-GB" b="1" dirty="0">
                <a:solidFill>
                  <a:schemeClr val="accent6"/>
                </a:solidFill>
                <a:latin typeface="+mn-lt"/>
              </a:rPr>
              <a:t>BSH: Management </a:t>
            </a:r>
            <a:r>
              <a:rPr lang="en-GB" b="1" dirty="0" smtClean="0">
                <a:solidFill>
                  <a:schemeClr val="accent6"/>
                </a:solidFill>
                <a:latin typeface="+mn-lt"/>
              </a:rPr>
              <a:t>options </a:t>
            </a:r>
            <a:r>
              <a:rPr lang="en-GB" b="1" dirty="0">
                <a:solidFill>
                  <a:schemeClr val="accent6"/>
                </a:solidFill>
                <a:latin typeface="+mn-lt"/>
              </a:rPr>
              <a:t>in </a:t>
            </a:r>
            <a:r>
              <a:rPr lang="en-GB" b="1" dirty="0" smtClean="0">
                <a:solidFill>
                  <a:schemeClr val="accent6"/>
                </a:solidFill>
                <a:latin typeface="+mn-lt"/>
              </a:rPr>
              <a:t>high-risk PV 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DB05E-24D8-45AA-ACEF-BE79F9450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64" y="1450848"/>
            <a:ext cx="11679936" cy="51036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133" b="1" dirty="0">
                <a:solidFill>
                  <a:schemeClr val="accent6"/>
                </a:solidFill>
              </a:rPr>
              <a:t>First Line</a:t>
            </a:r>
            <a:r>
              <a:rPr lang="en-GB" sz="2133" b="1" dirty="0"/>
              <a:t>: </a:t>
            </a:r>
            <a:r>
              <a:rPr lang="en-GB" sz="2133" dirty="0"/>
              <a:t>hydroxycarbamide or interferon (preferably </a:t>
            </a:r>
            <a:r>
              <a:rPr lang="en-GB" sz="2133" dirty="0" err="1"/>
              <a:t>pegylated</a:t>
            </a:r>
            <a:r>
              <a:rPr lang="en-GB" sz="2133" dirty="0"/>
              <a:t> interferon)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GB" sz="2133" b="1" dirty="0">
                <a:solidFill>
                  <a:schemeClr val="accent6"/>
                </a:solidFill>
              </a:rPr>
              <a:t>Second line</a:t>
            </a:r>
            <a:r>
              <a:rPr lang="en-GB" sz="2133" b="1" dirty="0"/>
              <a:t>: </a:t>
            </a:r>
            <a:r>
              <a:rPr lang="en-GB" sz="2133" dirty="0"/>
              <a:t>In patients treated with hydroxycarbamide 1st line, interferon as second line treatment or where treated with interferon 1</a:t>
            </a:r>
            <a:r>
              <a:rPr lang="en-GB" sz="2133" baseline="30000" dirty="0"/>
              <a:t>st</a:t>
            </a:r>
            <a:r>
              <a:rPr lang="en-GB" sz="2133" dirty="0"/>
              <a:t> line recommend hydroxycarbamide as second-line treatment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GB" sz="2133" dirty="0"/>
              <a:t>Consider </a:t>
            </a:r>
            <a:r>
              <a:rPr lang="en-GB" sz="2133" dirty="0" err="1"/>
              <a:t>pegylated</a:t>
            </a:r>
            <a:r>
              <a:rPr lang="en-GB" sz="2133" dirty="0"/>
              <a:t> interferon as second line in those patients who have had non-</a:t>
            </a:r>
            <a:r>
              <a:rPr lang="en-GB" sz="2133" dirty="0" err="1"/>
              <a:t>pegylated</a:t>
            </a:r>
            <a:r>
              <a:rPr lang="en-GB" sz="2133" dirty="0"/>
              <a:t> interferon 1</a:t>
            </a:r>
            <a:r>
              <a:rPr lang="en-GB" sz="2133" baseline="30000" dirty="0"/>
              <a:t>st</a:t>
            </a:r>
            <a:r>
              <a:rPr lang="en-GB" sz="2133" dirty="0"/>
              <a:t> line and could not tolerate it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GB" sz="2133" b="1" dirty="0"/>
              <a:t>Ruxolitinib 2</a:t>
            </a:r>
            <a:r>
              <a:rPr lang="en-GB" sz="2133" b="1" baseline="30000" dirty="0"/>
              <a:t>nd</a:t>
            </a:r>
            <a:r>
              <a:rPr lang="en-GB" sz="2133" b="1" dirty="0"/>
              <a:t> /3</a:t>
            </a:r>
            <a:r>
              <a:rPr lang="en-GB" sz="2133" b="1" baseline="30000" dirty="0"/>
              <a:t>rd</a:t>
            </a:r>
            <a:r>
              <a:rPr lang="en-GB" sz="2133" b="1" dirty="0"/>
              <a:t> line in hydroxycarbamide resistant or intolerant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GB" sz="2133" dirty="0"/>
              <a:t>(GRADE 1A)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GB" sz="2133" b="1" dirty="0">
                <a:solidFill>
                  <a:schemeClr val="accent6"/>
                </a:solidFill>
              </a:rPr>
              <a:t>Third-line</a:t>
            </a:r>
            <a:r>
              <a:rPr lang="en-GB" sz="2133" dirty="0"/>
              <a:t> or further treatment options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GB" sz="2133" dirty="0" err="1"/>
              <a:t>Busulfan</a:t>
            </a:r>
            <a:r>
              <a:rPr lang="en-GB" sz="2133" dirty="0"/>
              <a:t> or </a:t>
            </a:r>
            <a:r>
              <a:rPr lang="en-GB" sz="2133" baseline="30000" dirty="0"/>
              <a:t>32</a:t>
            </a:r>
            <a:r>
              <a:rPr lang="en-GB" sz="2133" dirty="0"/>
              <a:t>P or </a:t>
            </a:r>
            <a:r>
              <a:rPr lang="en-GB" sz="2133" dirty="0" err="1"/>
              <a:t>pipobroman</a:t>
            </a:r>
            <a:r>
              <a:rPr lang="en-GB" sz="2133" dirty="0"/>
              <a:t> in those with limited life expectancy (GRADE 1B)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GB" sz="2133" dirty="0"/>
              <a:t>Anagrelide in combination with hydroxycarbamide may be helpful in those where platelet control is </a:t>
            </a:r>
            <a:br>
              <a:rPr lang="en-GB" sz="2133" dirty="0"/>
            </a:br>
            <a:r>
              <a:rPr lang="en-GB" sz="2133" dirty="0"/>
              <a:t>difficult (GRADE 2C)</a:t>
            </a:r>
          </a:p>
          <a:p>
            <a:pPr>
              <a:lnSpc>
                <a:spcPct val="110000"/>
              </a:lnSpc>
            </a:pPr>
            <a:endParaRPr lang="en-GB" sz="2133" dirty="0"/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21867266-AB9F-4909-B460-8C86E96BE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231" y="6554459"/>
            <a:ext cx="10260221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-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it-IT" altLang="es-ES" sz="1067" b="0" noProof="1">
                <a:solidFill>
                  <a:srgbClr val="000000"/>
                </a:solidFill>
              </a:rPr>
              <a:t>McMullin MF</a:t>
            </a:r>
            <a:r>
              <a:rPr lang="it-IT" altLang="es-ES" sz="1067" b="0" i="1" noProof="1">
                <a:solidFill>
                  <a:srgbClr val="000000"/>
                </a:solidFill>
              </a:rPr>
              <a:t>, et al</a:t>
            </a:r>
            <a:r>
              <a:rPr lang="it-IT" altLang="es-ES" sz="1067" b="0" noProof="1">
                <a:solidFill>
                  <a:srgbClr val="000000"/>
                </a:solidFill>
              </a:rPr>
              <a:t>. </a:t>
            </a:r>
            <a:r>
              <a:rPr lang="it-IT" altLang="es-ES" sz="1067" b="0" noProof="1" smtClean="0">
                <a:solidFill>
                  <a:srgbClr val="000000"/>
                </a:solidFill>
              </a:rPr>
              <a:t>Br J Haematol 2019.184,176-191.</a:t>
            </a:r>
            <a:endParaRPr lang="it-IT" altLang="es-ES" sz="1067" b="0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9277B0-F902-4697-8D56-DEC30546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  <a:latin typeface="+mn-lt"/>
              </a:rPr>
              <a:t>Proud PV: </a:t>
            </a:r>
            <a:r>
              <a:rPr lang="en-US" sz="4000" b="1" dirty="0" err="1" smtClean="0">
                <a:solidFill>
                  <a:schemeClr val="accent6"/>
                </a:solidFill>
                <a:latin typeface="+mn-lt"/>
              </a:rPr>
              <a:t>Ropeginterferon</a:t>
            </a:r>
            <a:r>
              <a:rPr lang="en-US" sz="4000" b="1" dirty="0" smtClean="0">
                <a:solidFill>
                  <a:schemeClr val="accent6"/>
                </a:solidFill>
                <a:latin typeface="+mn-lt"/>
              </a:rPr>
              <a:t> V </a:t>
            </a:r>
            <a:r>
              <a:rPr lang="en-US" sz="4000" b="1" dirty="0" err="1" smtClean="0">
                <a:solidFill>
                  <a:schemeClr val="accent6"/>
                </a:solidFill>
                <a:latin typeface="+mn-lt"/>
              </a:rPr>
              <a:t>Hydroxyurea</a:t>
            </a:r>
            <a:endParaRPr lang="en-US" sz="4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1FB502D-3CD3-440C-B822-5B5E50DC1A71}"/>
              </a:ext>
            </a:extLst>
          </p:cNvPr>
          <p:cNvSpPr/>
          <p:nvPr/>
        </p:nvSpPr>
        <p:spPr>
          <a:xfrm>
            <a:off x="7106800" y="2828408"/>
            <a:ext cx="3840480" cy="1463040"/>
          </a:xfrm>
          <a:prstGeom prst="rect">
            <a:avLst/>
          </a:prstGeom>
          <a:noFill/>
          <a:ln w="28575" cap="flat" cmpd="sng" algn="ctr">
            <a:solidFill>
              <a:srgbClr val="8BBEF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69AB35-0061-404A-9F9A-987670DFFFE8}"/>
              </a:ext>
            </a:extLst>
          </p:cNvPr>
          <p:cNvSpPr/>
          <p:nvPr/>
        </p:nvSpPr>
        <p:spPr>
          <a:xfrm>
            <a:off x="3518648" y="2828408"/>
            <a:ext cx="1767840" cy="1463040"/>
          </a:xfrm>
          <a:prstGeom prst="rect">
            <a:avLst/>
          </a:prstGeom>
          <a:noFill/>
          <a:ln w="28575" cap="flat" cmpd="sng" algn="ctr">
            <a:solidFill>
              <a:srgbClr val="8BBEF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Footer Placeholder 1">
            <a:extLst>
              <a:ext uri="{FF2B5EF4-FFF2-40B4-BE49-F238E27FC236}">
                <a16:creationId xmlns:a16="http://schemas.microsoft.com/office/drawing/2014/main" id="{80E2A31C-A242-40FF-9581-10FE4F0DAA14}"/>
              </a:ext>
            </a:extLst>
          </p:cNvPr>
          <p:cNvSpPr txBox="1">
            <a:spLocks/>
          </p:cNvSpPr>
          <p:nvPr/>
        </p:nvSpPr>
        <p:spPr>
          <a:xfrm>
            <a:off x="173073" y="5063067"/>
            <a:ext cx="8595360" cy="759629"/>
          </a:xfrm>
          <a:prstGeom prst="rect">
            <a:avLst/>
          </a:prstGeom>
        </p:spPr>
        <p:txBody>
          <a:bodyPr vert="horz" lIns="121920" tIns="60960" rIns="121920" bIns="6096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sz="1067">
                <a:solidFill>
                  <a:srgbClr val="000000"/>
                </a:solidFill>
                <a:latin typeface="Arial"/>
              </a:rPr>
              <a:t>For internal use only</a:t>
            </a:r>
            <a:endParaRPr lang="en-US" sz="1067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D42923-0DDD-4FD6-A5CE-3231A1BC0B5F}"/>
              </a:ext>
            </a:extLst>
          </p:cNvPr>
          <p:cNvSpPr txBox="1"/>
          <p:nvPr/>
        </p:nvSpPr>
        <p:spPr>
          <a:xfrm>
            <a:off x="165848" y="2847425"/>
            <a:ext cx="1219200" cy="609600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none" rtlCol="0">
            <a:noAutofit/>
          </a:bodyPr>
          <a:lstStyle/>
          <a:p>
            <a:pPr defTabSz="1219170">
              <a:defRPr/>
            </a:pPr>
            <a: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Naive patients</a:t>
            </a:r>
            <a:b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</a:br>
            <a: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in need of </a:t>
            </a:r>
          </a:p>
          <a:p>
            <a:pPr defTabSz="1219170">
              <a:defRPr/>
            </a:pPr>
            <a: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cytoreduction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FC3DB79-2205-432A-A5F7-7AF8214E2EC1}"/>
              </a:ext>
            </a:extLst>
          </p:cNvPr>
          <p:cNvSpPr txBox="1"/>
          <p:nvPr/>
        </p:nvSpPr>
        <p:spPr>
          <a:xfrm>
            <a:off x="165849" y="3733800"/>
            <a:ext cx="1219200" cy="609600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none" rtlCol="0">
            <a:noAutofit/>
          </a:bodyPr>
          <a:lstStyle/>
          <a:p>
            <a:pPr defTabSz="1219170">
              <a:defRPr/>
            </a:pPr>
            <a: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HU pre-treated</a:t>
            </a:r>
            <a:b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</a:br>
            <a: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(&lt;3yr and not </a:t>
            </a:r>
            <a:b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</a:br>
            <a: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full responders)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C5DC88F-51CD-4F9F-A7F0-19D23F0EA956}"/>
              </a:ext>
            </a:extLst>
          </p:cNvPr>
          <p:cNvSpPr txBox="1"/>
          <p:nvPr/>
        </p:nvSpPr>
        <p:spPr>
          <a:xfrm>
            <a:off x="165848" y="4851400"/>
            <a:ext cx="1422400" cy="609600"/>
          </a:xfrm>
          <a:prstGeom prst="rect">
            <a:avLst/>
          </a:prstGeom>
          <a:solidFill>
            <a:srgbClr val="919191">
              <a:lumMod val="20000"/>
              <a:lumOff val="80000"/>
            </a:srgbClr>
          </a:solidFill>
        </p:spPr>
        <p:txBody>
          <a:bodyPr wrap="none" rtlCol="0">
            <a:noAutofit/>
          </a:bodyPr>
          <a:lstStyle/>
          <a:p>
            <a:pPr defTabSz="1219170">
              <a:defRPr/>
            </a:pPr>
            <a: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Eligible PV patient</a:t>
            </a:r>
            <a:b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</a:br>
            <a: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population per</a:t>
            </a:r>
            <a:b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</a:br>
            <a:r>
              <a:rPr lang="en-US" sz="1067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WHO2008 criteria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03BB353-CBBF-4D67-9D53-9EDF48100CF4}"/>
              </a:ext>
            </a:extLst>
          </p:cNvPr>
          <p:cNvGrpSpPr>
            <a:grpSpLocks/>
          </p:cNvGrpSpPr>
          <p:nvPr/>
        </p:nvGrpSpPr>
        <p:grpSpPr>
          <a:xfrm>
            <a:off x="1695118" y="2697480"/>
            <a:ext cx="1049454" cy="1950720"/>
            <a:chOff x="2286976" y="-1238250"/>
            <a:chExt cx="848823" cy="12192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2DA5DF5-184F-48F3-925E-2FFBE064FA81}"/>
                </a:ext>
              </a:extLst>
            </p:cNvPr>
            <p:cNvSpPr/>
            <p:nvPr/>
          </p:nvSpPr>
          <p:spPr>
            <a:xfrm>
              <a:off x="2292286" y="-1238250"/>
              <a:ext cx="838200" cy="1219200"/>
            </a:xfrm>
            <a:prstGeom prst="ellipse">
              <a:avLst/>
            </a:prstGeom>
            <a:solidFill>
              <a:srgbClr val="8BBEFA">
                <a:lumMod val="60000"/>
                <a:lumOff val="40000"/>
              </a:srgbClr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F2B1A1-A9BA-498A-B4C1-9AB2132D87C6}"/>
                </a:ext>
              </a:extLst>
            </p:cNvPr>
            <p:cNvSpPr txBox="1"/>
            <p:nvPr/>
          </p:nvSpPr>
          <p:spPr>
            <a:xfrm>
              <a:off x="2286976" y="-918599"/>
              <a:ext cx="848823" cy="75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defRPr/>
              </a:pPr>
              <a:r>
                <a:rPr lang="en-US" sz="1200" b="1" kern="0" dirty="0">
                  <a:solidFill>
                    <a:srgbClr val="9A53C5">
                      <a:lumMod val="50000"/>
                    </a:srgbClr>
                  </a:solidFill>
                  <a:latin typeface="Arial"/>
                </a:rPr>
                <a:t>Stratified </a:t>
              </a:r>
              <a:br>
                <a:rPr lang="en-US" sz="1200" b="1" kern="0" dirty="0">
                  <a:solidFill>
                    <a:srgbClr val="9A53C5">
                      <a:lumMod val="50000"/>
                    </a:srgbClr>
                  </a:solidFill>
                  <a:latin typeface="Arial"/>
                </a:rPr>
              </a:br>
              <a:r>
                <a:rPr lang="en-US" sz="1200" b="1" kern="0" dirty="0">
                  <a:solidFill>
                    <a:srgbClr val="9A53C5">
                      <a:lumMod val="50000"/>
                    </a:srgbClr>
                  </a:solidFill>
                  <a:latin typeface="Arial"/>
                </a:rPr>
                <a:t>Rand. by</a:t>
              </a:r>
              <a:br>
                <a:rPr lang="en-US" sz="1200" b="1" kern="0" dirty="0">
                  <a:solidFill>
                    <a:srgbClr val="9A53C5">
                      <a:lumMod val="50000"/>
                    </a:srgbClr>
                  </a:solidFill>
                  <a:latin typeface="Arial"/>
                </a:rPr>
              </a:br>
              <a:r>
                <a:rPr lang="en-US" sz="1200" b="1" kern="0" dirty="0">
                  <a:solidFill>
                    <a:srgbClr val="9A53C5">
                      <a:lumMod val="50000"/>
                    </a:srgbClr>
                  </a:solidFill>
                  <a:latin typeface="Arial"/>
                </a:rPr>
                <a:t>Age, </a:t>
              </a:r>
              <a:br>
                <a:rPr lang="en-US" sz="1200" b="1" kern="0" dirty="0">
                  <a:solidFill>
                    <a:srgbClr val="9A53C5">
                      <a:lumMod val="50000"/>
                    </a:srgbClr>
                  </a:solidFill>
                  <a:latin typeface="Arial"/>
                </a:rPr>
              </a:br>
              <a:r>
                <a:rPr lang="en-US" sz="1200" b="1" kern="0" dirty="0">
                  <a:solidFill>
                    <a:srgbClr val="9A53C5">
                      <a:lumMod val="50000"/>
                    </a:srgbClr>
                  </a:solidFill>
                  <a:latin typeface="Arial"/>
                </a:rPr>
                <a:t>prev. HU,</a:t>
              </a:r>
              <a:br>
                <a:rPr lang="en-US" sz="1200" b="1" kern="0" dirty="0">
                  <a:solidFill>
                    <a:srgbClr val="9A53C5">
                      <a:lumMod val="50000"/>
                    </a:srgbClr>
                  </a:solidFill>
                  <a:latin typeface="Arial"/>
                </a:rPr>
              </a:br>
              <a:r>
                <a:rPr lang="en-US" sz="1200" b="1" kern="0" dirty="0">
                  <a:solidFill>
                    <a:srgbClr val="9A53C5">
                      <a:lumMod val="50000"/>
                    </a:srgbClr>
                  </a:solidFill>
                  <a:latin typeface="Arial"/>
                </a:rPr>
                <a:t>prev. TE </a:t>
              </a:r>
            </a:p>
            <a:p>
              <a:pPr defTabSz="1219170">
                <a:defRPr/>
              </a:pPr>
              <a:endParaRPr lang="en-US" sz="1200" kern="0" dirty="0">
                <a:solidFill>
                  <a:srgbClr val="9A53C5">
                    <a:lumMod val="50000"/>
                  </a:srgbClr>
                </a:solidFill>
                <a:latin typeface="Arial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6810496-A038-483C-9646-66FDA0F3328F}"/>
              </a:ext>
            </a:extLst>
          </p:cNvPr>
          <p:cNvSpPr txBox="1"/>
          <p:nvPr/>
        </p:nvSpPr>
        <p:spPr>
          <a:xfrm>
            <a:off x="2299448" y="5235279"/>
            <a:ext cx="1524000" cy="414867"/>
          </a:xfrm>
          <a:prstGeom prst="rect">
            <a:avLst/>
          </a:prstGeom>
          <a:solidFill>
            <a:srgbClr val="919191">
              <a:lumMod val="40000"/>
              <a:lumOff val="60000"/>
            </a:srgbClr>
          </a:solidFill>
        </p:spPr>
        <p:txBody>
          <a:bodyPr wrap="none" rtlCol="0" anchor="ctr">
            <a:noAutofit/>
          </a:bodyPr>
          <a:lstStyle/>
          <a:p>
            <a:pPr algn="ctr" defTabSz="1219170">
              <a:defRPr/>
            </a:pPr>
            <a:r>
              <a:rPr lang="en-US" sz="1600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Month 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ACA7330-18A8-43F0-BB78-1513D2288105}"/>
              </a:ext>
            </a:extLst>
          </p:cNvPr>
          <p:cNvSpPr txBox="1"/>
          <p:nvPr/>
        </p:nvSpPr>
        <p:spPr>
          <a:xfrm>
            <a:off x="5473572" y="5235279"/>
            <a:ext cx="1524000" cy="414867"/>
          </a:xfrm>
          <a:prstGeom prst="rect">
            <a:avLst/>
          </a:prstGeom>
          <a:solidFill>
            <a:srgbClr val="919191">
              <a:lumMod val="40000"/>
              <a:lumOff val="60000"/>
            </a:srgbClr>
          </a:solidFill>
        </p:spPr>
        <p:txBody>
          <a:bodyPr wrap="none" rtlCol="0" anchor="ctr">
            <a:noAutofit/>
          </a:bodyPr>
          <a:lstStyle/>
          <a:p>
            <a:pPr algn="ctr" defTabSz="1219170">
              <a:defRPr/>
            </a:pPr>
            <a:r>
              <a:rPr lang="en-US" sz="1600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Month 12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D93C64-4D85-4A2E-B18F-42FDB611BBBA}"/>
              </a:ext>
            </a:extLst>
          </p:cNvPr>
          <p:cNvSpPr txBox="1"/>
          <p:nvPr/>
        </p:nvSpPr>
        <p:spPr>
          <a:xfrm>
            <a:off x="7989048" y="5156200"/>
            <a:ext cx="1828800" cy="573024"/>
          </a:xfrm>
          <a:prstGeom prst="rect">
            <a:avLst/>
          </a:prstGeom>
          <a:solidFill>
            <a:srgbClr val="919191">
              <a:lumMod val="40000"/>
              <a:lumOff val="60000"/>
            </a:srgbClr>
          </a:solidFill>
        </p:spPr>
        <p:txBody>
          <a:bodyPr wrap="none" rtlCol="0" anchor="ctr">
            <a:noAutofit/>
          </a:bodyPr>
          <a:lstStyle/>
          <a:p>
            <a:pPr algn="ctr" defTabSz="1219170">
              <a:defRPr/>
            </a:pPr>
            <a:r>
              <a:rPr lang="en-US" sz="1600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Month 24</a:t>
            </a:r>
            <a:br>
              <a:rPr lang="en-US" sz="1600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</a:br>
            <a:r>
              <a:rPr lang="en-US" sz="1600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Efficacy Analysis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B8AEF09-0497-4C57-9CCA-C0AE86AC4CFB}"/>
              </a:ext>
            </a:extLst>
          </p:cNvPr>
          <p:cNvSpPr txBox="1"/>
          <p:nvPr/>
        </p:nvSpPr>
        <p:spPr>
          <a:xfrm>
            <a:off x="9954483" y="5156200"/>
            <a:ext cx="1828800" cy="573024"/>
          </a:xfrm>
          <a:prstGeom prst="rect">
            <a:avLst/>
          </a:prstGeom>
          <a:solidFill>
            <a:srgbClr val="919191">
              <a:lumMod val="40000"/>
              <a:lumOff val="60000"/>
            </a:srgbClr>
          </a:solidFill>
        </p:spPr>
        <p:txBody>
          <a:bodyPr wrap="none" rtlCol="0" anchor="ctr">
            <a:noAutofit/>
          </a:bodyPr>
          <a:lstStyle/>
          <a:p>
            <a:pPr algn="ctr" defTabSz="1219170">
              <a:defRPr/>
            </a:pPr>
            <a:r>
              <a:rPr lang="en-US" sz="1600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Up to 3.6 years</a:t>
            </a:r>
            <a:br>
              <a:rPr lang="en-US" sz="1600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</a:br>
            <a:r>
              <a:rPr lang="en-US" sz="1600" b="1" kern="0" dirty="0">
                <a:solidFill>
                  <a:srgbClr val="9A53C5">
                    <a:lumMod val="50000"/>
                  </a:srgbClr>
                </a:solidFill>
                <a:latin typeface="Arial"/>
              </a:rPr>
              <a:t>Safety Analysis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B2CE0C-ECF5-4B1C-B04E-BEAE2ECD4425}"/>
              </a:ext>
            </a:extLst>
          </p:cNvPr>
          <p:cNvSpPr txBox="1"/>
          <p:nvPr/>
        </p:nvSpPr>
        <p:spPr>
          <a:xfrm>
            <a:off x="3417048" y="2311400"/>
            <a:ext cx="2133600" cy="5570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defTabSz="1219170">
              <a:defRPr/>
            </a:pPr>
            <a:r>
              <a:rPr lang="en-US" sz="2533" kern="0" dirty="0">
                <a:solidFill>
                  <a:srgbClr val="919191">
                    <a:lumMod val="75000"/>
                  </a:srgbClr>
                </a:solidFill>
                <a:latin typeface="Arial"/>
              </a:rPr>
              <a:t>PROUD</a:t>
            </a:r>
            <a:r>
              <a:rPr lang="en-US" sz="2533" kern="0" dirty="0">
                <a:solidFill>
                  <a:srgbClr val="DE98FF">
                    <a:lumMod val="50000"/>
                  </a:srgbClr>
                </a:solidFill>
                <a:latin typeface="Arial"/>
              </a:rPr>
              <a:t>-PV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5000064-0A65-4FDC-8FD4-48F2227F9D54}"/>
              </a:ext>
            </a:extLst>
          </p:cNvPr>
          <p:cNvSpPr txBox="1"/>
          <p:nvPr/>
        </p:nvSpPr>
        <p:spPr>
          <a:xfrm>
            <a:off x="7379448" y="2311400"/>
            <a:ext cx="3454400" cy="5570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1219170">
              <a:defRPr/>
            </a:pPr>
            <a:r>
              <a:rPr lang="en-US" sz="2533" kern="0" dirty="0">
                <a:solidFill>
                  <a:srgbClr val="919191">
                    <a:lumMod val="75000"/>
                  </a:srgbClr>
                </a:solidFill>
                <a:latin typeface="Arial"/>
              </a:rPr>
              <a:t>CONTINUATION</a:t>
            </a:r>
            <a:r>
              <a:rPr lang="en-US" sz="2533" kern="0" dirty="0">
                <a:solidFill>
                  <a:srgbClr val="DE98FF">
                    <a:lumMod val="50000"/>
                  </a:srgbClr>
                </a:solidFill>
                <a:latin typeface="Arial"/>
              </a:rPr>
              <a:t>-PV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F4F674-572E-433B-B830-E2ABC2A0D12B}"/>
              </a:ext>
            </a:extLst>
          </p:cNvPr>
          <p:cNvSpPr txBox="1"/>
          <p:nvPr/>
        </p:nvSpPr>
        <p:spPr>
          <a:xfrm>
            <a:off x="5347448" y="2616200"/>
            <a:ext cx="711200" cy="414867"/>
          </a:xfrm>
          <a:prstGeom prst="rect">
            <a:avLst/>
          </a:prstGeom>
          <a:solidFill>
            <a:srgbClr val="919191">
              <a:lumMod val="20000"/>
              <a:lumOff val="80000"/>
            </a:srgbClr>
          </a:solidFill>
        </p:spPr>
        <p:txBody>
          <a:bodyPr wrap="none" rtlCol="0" anchor="ctr">
            <a:noAutofit/>
          </a:bodyPr>
          <a:lstStyle/>
          <a:p>
            <a:pPr algn="ctr" defTabSz="1219170">
              <a:defRPr/>
            </a:pPr>
            <a:r>
              <a:rPr lang="en-US" sz="1133" b="1" kern="0" dirty="0">
                <a:solidFill>
                  <a:srgbClr val="000000"/>
                </a:solidFill>
                <a:latin typeface="Arial"/>
              </a:rPr>
              <a:t>EOT</a:t>
            </a:r>
          </a:p>
          <a:p>
            <a:pPr algn="ctr" defTabSz="1219170">
              <a:defRPr/>
            </a:pPr>
            <a:r>
              <a:rPr lang="en-US" sz="1133" b="1" kern="0" dirty="0">
                <a:solidFill>
                  <a:srgbClr val="000000"/>
                </a:solidFill>
                <a:latin typeface="Arial"/>
              </a:rPr>
              <a:t>PROUD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94530FA-2004-4EE5-A107-C0A6F6485214}"/>
              </a:ext>
            </a:extLst>
          </p:cNvPr>
          <p:cNvSpPr txBox="1"/>
          <p:nvPr/>
        </p:nvSpPr>
        <p:spPr>
          <a:xfrm>
            <a:off x="6342833" y="2616200"/>
            <a:ext cx="711200" cy="414867"/>
          </a:xfrm>
          <a:prstGeom prst="rect">
            <a:avLst/>
          </a:prstGeom>
          <a:solidFill>
            <a:srgbClr val="919191">
              <a:lumMod val="20000"/>
              <a:lumOff val="80000"/>
            </a:srgbClr>
          </a:solidFill>
        </p:spPr>
        <p:txBody>
          <a:bodyPr wrap="none" rtlCol="0" anchor="ctr">
            <a:noAutofit/>
          </a:bodyPr>
          <a:lstStyle/>
          <a:p>
            <a:pPr algn="ctr" defTabSz="1219170">
              <a:defRPr/>
            </a:pPr>
            <a:r>
              <a:rPr lang="en-US" sz="1133" b="1" kern="0" dirty="0">
                <a:solidFill>
                  <a:srgbClr val="000000"/>
                </a:solidFill>
                <a:latin typeface="Arial"/>
              </a:rPr>
              <a:t>Inclusion</a:t>
            </a:r>
          </a:p>
          <a:p>
            <a:pPr algn="ctr" defTabSz="1219170">
              <a:defRPr/>
            </a:pPr>
            <a:r>
              <a:rPr lang="en-US" sz="1133" b="1" kern="0" dirty="0">
                <a:solidFill>
                  <a:srgbClr val="000000"/>
                </a:solidFill>
                <a:latin typeface="Arial"/>
              </a:rPr>
              <a:t>CONTI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CD9C7BC-8950-4BF4-A2D4-29C6DAD25ED6}"/>
              </a:ext>
            </a:extLst>
          </p:cNvPr>
          <p:cNvCxnSpPr>
            <a:cxnSpLocks/>
          </p:cNvCxnSpPr>
          <p:nvPr/>
        </p:nvCxnSpPr>
        <p:spPr>
          <a:xfrm flipV="1">
            <a:off x="3059244" y="4241800"/>
            <a:ext cx="0" cy="890016"/>
          </a:xfrm>
          <a:prstGeom prst="straightConnector1">
            <a:avLst/>
          </a:prstGeom>
          <a:noFill/>
          <a:ln w="57150" cap="flat" cmpd="sng" algn="ctr">
            <a:solidFill>
              <a:srgbClr val="8BBEFA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C53B570-05A7-4945-84E9-434462A79DE0}"/>
              </a:ext>
            </a:extLst>
          </p:cNvPr>
          <p:cNvCxnSpPr>
            <a:cxnSpLocks/>
          </p:cNvCxnSpPr>
          <p:nvPr/>
        </p:nvCxnSpPr>
        <p:spPr>
          <a:xfrm flipV="1">
            <a:off x="5644891" y="4241800"/>
            <a:ext cx="0" cy="890016"/>
          </a:xfrm>
          <a:prstGeom prst="straightConnector1">
            <a:avLst/>
          </a:prstGeom>
          <a:noFill/>
          <a:ln w="57150" cap="flat" cmpd="sng" algn="ctr">
            <a:solidFill>
              <a:srgbClr val="8BBEFA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52EF63A-43EA-4166-896B-9AC5B4BFD173}"/>
              </a:ext>
            </a:extLst>
          </p:cNvPr>
          <p:cNvCxnSpPr>
            <a:cxnSpLocks/>
          </p:cNvCxnSpPr>
          <p:nvPr/>
        </p:nvCxnSpPr>
        <p:spPr>
          <a:xfrm flipV="1">
            <a:off x="6763964" y="4241800"/>
            <a:ext cx="0" cy="890016"/>
          </a:xfrm>
          <a:prstGeom prst="straightConnector1">
            <a:avLst/>
          </a:prstGeom>
          <a:noFill/>
          <a:ln w="57150" cap="flat" cmpd="sng" algn="ctr">
            <a:solidFill>
              <a:srgbClr val="8BBEFA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4E184A0-FCBD-4DD2-B61D-EB13A1F24DC4}"/>
              </a:ext>
            </a:extLst>
          </p:cNvPr>
          <p:cNvGrpSpPr/>
          <p:nvPr/>
        </p:nvGrpSpPr>
        <p:grpSpPr>
          <a:xfrm>
            <a:off x="9143466" y="4126060"/>
            <a:ext cx="1588783" cy="890016"/>
            <a:chOff x="6885613" y="3867150"/>
            <a:chExt cx="1191587" cy="685800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A08A57F-33F4-4CC6-AD3E-C4C22AAB5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613" y="3867150"/>
              <a:ext cx="0" cy="685800"/>
            </a:xfrm>
            <a:prstGeom prst="straightConnector1">
              <a:avLst/>
            </a:prstGeom>
            <a:noFill/>
            <a:ln w="57150" cap="flat" cmpd="sng" algn="ctr">
              <a:solidFill>
                <a:srgbClr val="8BBEFA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5D1DFA0-3AD6-4AFA-80D7-392D089AF2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7200" y="3867150"/>
              <a:ext cx="0" cy="685800"/>
            </a:xfrm>
            <a:prstGeom prst="straightConnector1">
              <a:avLst/>
            </a:prstGeom>
            <a:noFill/>
            <a:ln w="57150" cap="flat" cmpd="sng" algn="ctr">
              <a:solidFill>
                <a:srgbClr val="8BBEFA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26E88B77-1915-4E11-BB0C-0FB22D3FAB8D}"/>
              </a:ext>
            </a:extLst>
          </p:cNvPr>
          <p:cNvSpPr txBox="1"/>
          <p:nvPr/>
        </p:nvSpPr>
        <p:spPr>
          <a:xfrm>
            <a:off x="3721848" y="3796820"/>
            <a:ext cx="1341120" cy="304800"/>
          </a:xfrm>
          <a:prstGeom prst="rect">
            <a:avLst/>
          </a:prstGeom>
          <a:solidFill>
            <a:srgbClr val="9A53C5">
              <a:lumMod val="75000"/>
            </a:srgbClr>
          </a:solidFill>
        </p:spPr>
        <p:txBody>
          <a:bodyPr wrap="none" rtlCol="0" anchor="ctr">
            <a:noAutofit/>
          </a:bodyPr>
          <a:lstStyle/>
          <a:p>
            <a:pPr algn="ctr" defTabSz="1219170"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/>
              </a:rPr>
              <a:t>Hydroxyurea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C9F1BE1-612A-4237-B240-44C34F1FE779}"/>
              </a:ext>
            </a:extLst>
          </p:cNvPr>
          <p:cNvSpPr txBox="1"/>
          <p:nvPr/>
        </p:nvSpPr>
        <p:spPr>
          <a:xfrm>
            <a:off x="3721848" y="3093336"/>
            <a:ext cx="1341120" cy="304800"/>
          </a:xfrm>
          <a:prstGeom prst="rect">
            <a:avLst/>
          </a:prstGeom>
          <a:solidFill>
            <a:srgbClr val="9A53C5">
              <a:lumMod val="75000"/>
            </a:srgbClr>
          </a:solidFill>
        </p:spPr>
        <p:txBody>
          <a:bodyPr wrap="none" rtlCol="0" anchor="ctr">
            <a:noAutofit/>
          </a:bodyPr>
          <a:lstStyle/>
          <a:p>
            <a:pPr algn="ctr" defTabSz="1219170">
              <a:defRPr/>
            </a:pPr>
            <a:r>
              <a:rPr lang="en-US" sz="1200" b="1" kern="0" dirty="0" err="1">
                <a:solidFill>
                  <a:srgbClr val="FFFFFF"/>
                </a:solidFill>
                <a:latin typeface="Arial"/>
              </a:rPr>
              <a:t>Ropeginterferon</a:t>
            </a:r>
            <a:endParaRPr lang="en-US" sz="1200" b="1" kern="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4AA69F7-357B-40CE-B5C8-A6B3F994FF7B}"/>
              </a:ext>
            </a:extLst>
          </p:cNvPr>
          <p:cNvGrpSpPr>
            <a:grpSpLocks noChangeAspect="1"/>
          </p:cNvGrpSpPr>
          <p:nvPr/>
        </p:nvGrpSpPr>
        <p:grpSpPr>
          <a:xfrm>
            <a:off x="2780921" y="3068896"/>
            <a:ext cx="902347" cy="341376"/>
            <a:chOff x="1981200" y="2441704"/>
            <a:chExt cx="725100" cy="274320"/>
          </a:xfrm>
        </p:grpSpPr>
        <p:sp>
          <p:nvSpPr>
            <p:cNvPr id="92" name="Chevron 36">
              <a:extLst>
                <a:ext uri="{FF2B5EF4-FFF2-40B4-BE49-F238E27FC236}">
                  <a16:creationId xmlns:a16="http://schemas.microsoft.com/office/drawing/2014/main" id="{B9CDEC1D-A36D-47DE-8B7B-D79BD32A42EF}"/>
                </a:ext>
              </a:extLst>
            </p:cNvPr>
            <p:cNvSpPr/>
            <p:nvPr/>
          </p:nvSpPr>
          <p:spPr>
            <a:xfrm>
              <a:off x="1981200" y="2441704"/>
              <a:ext cx="725100" cy="274320"/>
            </a:xfrm>
            <a:prstGeom prst="chevron">
              <a:avLst/>
            </a:prstGeom>
            <a:solidFill>
              <a:srgbClr val="9A53C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FBF78A-66D3-47F8-8E85-F65AC748FF31}"/>
                </a:ext>
              </a:extLst>
            </p:cNvPr>
            <p:cNvSpPr txBox="1"/>
            <p:nvPr/>
          </p:nvSpPr>
          <p:spPr>
            <a:xfrm>
              <a:off x="2057400" y="2473195"/>
              <a:ext cx="609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 defTabSz="1219170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N=127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8CB3B74-52AC-4277-ADB0-1BFD07560101}"/>
              </a:ext>
            </a:extLst>
          </p:cNvPr>
          <p:cNvGrpSpPr>
            <a:grpSpLocks noChangeAspect="1"/>
          </p:cNvGrpSpPr>
          <p:nvPr/>
        </p:nvGrpSpPr>
        <p:grpSpPr>
          <a:xfrm>
            <a:off x="2780921" y="3755665"/>
            <a:ext cx="902208" cy="341324"/>
            <a:chOff x="1981200" y="2441704"/>
            <a:chExt cx="725100" cy="274320"/>
          </a:xfrm>
        </p:grpSpPr>
        <p:sp>
          <p:nvSpPr>
            <p:cNvPr id="95" name="Chevron 40">
              <a:extLst>
                <a:ext uri="{FF2B5EF4-FFF2-40B4-BE49-F238E27FC236}">
                  <a16:creationId xmlns:a16="http://schemas.microsoft.com/office/drawing/2014/main" id="{9EDA01CC-0EF2-4034-9D7D-561DAE5E7E6F}"/>
                </a:ext>
              </a:extLst>
            </p:cNvPr>
            <p:cNvSpPr/>
            <p:nvPr/>
          </p:nvSpPr>
          <p:spPr>
            <a:xfrm>
              <a:off x="1981200" y="2441704"/>
              <a:ext cx="725100" cy="274320"/>
            </a:xfrm>
            <a:prstGeom prst="chevron">
              <a:avLst/>
            </a:prstGeom>
            <a:solidFill>
              <a:srgbClr val="9A53C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A77AAF9-2D2C-4E7E-8BE9-A3B3EA8DFFC9}"/>
                </a:ext>
              </a:extLst>
            </p:cNvPr>
            <p:cNvSpPr txBox="1"/>
            <p:nvPr/>
          </p:nvSpPr>
          <p:spPr>
            <a:xfrm>
              <a:off x="2057400" y="2473195"/>
              <a:ext cx="609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 defTabSz="1219170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N=127</a:t>
              </a:r>
            </a:p>
          </p:txBody>
        </p:sp>
      </p:grpSp>
      <p:sp>
        <p:nvSpPr>
          <p:cNvPr id="97" name="Right Arrow 44">
            <a:extLst>
              <a:ext uri="{FF2B5EF4-FFF2-40B4-BE49-F238E27FC236}">
                <a16:creationId xmlns:a16="http://schemas.microsoft.com/office/drawing/2014/main" id="{59670FA3-7664-4821-A201-7B8FE8EDD49C}"/>
              </a:ext>
            </a:extLst>
          </p:cNvPr>
          <p:cNvSpPr/>
          <p:nvPr/>
        </p:nvSpPr>
        <p:spPr>
          <a:xfrm>
            <a:off x="1283449" y="3429000"/>
            <a:ext cx="412151" cy="304800"/>
          </a:xfrm>
          <a:prstGeom prst="rightArrow">
            <a:avLst/>
          </a:prstGeom>
          <a:solidFill>
            <a:srgbClr val="91919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264EDF0-D5A3-4EAB-AEE8-3A4D0FB84A1B}"/>
              </a:ext>
            </a:extLst>
          </p:cNvPr>
          <p:cNvGrpSpPr>
            <a:grpSpLocks noChangeAspect="1"/>
          </p:cNvGrpSpPr>
          <p:nvPr/>
        </p:nvGrpSpPr>
        <p:grpSpPr>
          <a:xfrm>
            <a:off x="5219321" y="3068896"/>
            <a:ext cx="902347" cy="341376"/>
            <a:chOff x="1981200" y="2441704"/>
            <a:chExt cx="725100" cy="274320"/>
          </a:xfrm>
        </p:grpSpPr>
        <p:sp>
          <p:nvSpPr>
            <p:cNvPr id="99" name="Chevron 46">
              <a:extLst>
                <a:ext uri="{FF2B5EF4-FFF2-40B4-BE49-F238E27FC236}">
                  <a16:creationId xmlns:a16="http://schemas.microsoft.com/office/drawing/2014/main" id="{84EFEF54-5E10-4B29-8A5D-71337C2E7442}"/>
                </a:ext>
              </a:extLst>
            </p:cNvPr>
            <p:cNvSpPr/>
            <p:nvPr/>
          </p:nvSpPr>
          <p:spPr>
            <a:xfrm>
              <a:off x="1981200" y="2441704"/>
              <a:ext cx="725100" cy="274320"/>
            </a:xfrm>
            <a:prstGeom prst="chevron">
              <a:avLst/>
            </a:prstGeom>
            <a:solidFill>
              <a:srgbClr val="9A53C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897D904-DA3D-4721-A859-87F723689525}"/>
                </a:ext>
              </a:extLst>
            </p:cNvPr>
            <p:cNvSpPr txBox="1"/>
            <p:nvPr/>
          </p:nvSpPr>
          <p:spPr>
            <a:xfrm>
              <a:off x="2057400" y="2473195"/>
              <a:ext cx="609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 defTabSz="1219170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N=106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F86E984-951B-4E81-A68C-730741AA88CC}"/>
              </a:ext>
            </a:extLst>
          </p:cNvPr>
          <p:cNvGrpSpPr>
            <a:grpSpLocks noChangeAspect="1"/>
          </p:cNvGrpSpPr>
          <p:nvPr/>
        </p:nvGrpSpPr>
        <p:grpSpPr>
          <a:xfrm>
            <a:off x="5219321" y="3755665"/>
            <a:ext cx="902208" cy="341324"/>
            <a:chOff x="1981200" y="2441704"/>
            <a:chExt cx="725100" cy="274320"/>
          </a:xfrm>
        </p:grpSpPr>
        <p:sp>
          <p:nvSpPr>
            <p:cNvPr id="102" name="Chevron 49">
              <a:extLst>
                <a:ext uri="{FF2B5EF4-FFF2-40B4-BE49-F238E27FC236}">
                  <a16:creationId xmlns:a16="http://schemas.microsoft.com/office/drawing/2014/main" id="{1FBDED9E-3C96-4F26-9DBB-2AA0116899EB}"/>
                </a:ext>
              </a:extLst>
            </p:cNvPr>
            <p:cNvSpPr/>
            <p:nvPr/>
          </p:nvSpPr>
          <p:spPr>
            <a:xfrm>
              <a:off x="1981200" y="2441704"/>
              <a:ext cx="725100" cy="274320"/>
            </a:xfrm>
            <a:prstGeom prst="chevron">
              <a:avLst/>
            </a:prstGeom>
            <a:solidFill>
              <a:srgbClr val="9A53C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EA289EA-B95A-407B-8E06-A9D840312F10}"/>
                </a:ext>
              </a:extLst>
            </p:cNvPr>
            <p:cNvSpPr txBox="1"/>
            <p:nvPr/>
          </p:nvSpPr>
          <p:spPr>
            <a:xfrm>
              <a:off x="2057400" y="2473195"/>
              <a:ext cx="609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 defTabSz="1219170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N=111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CFE831D-046E-4973-84D6-CB66BA532FB4}"/>
              </a:ext>
            </a:extLst>
          </p:cNvPr>
          <p:cNvGrpSpPr>
            <a:grpSpLocks noChangeAspect="1"/>
          </p:cNvGrpSpPr>
          <p:nvPr/>
        </p:nvGrpSpPr>
        <p:grpSpPr>
          <a:xfrm>
            <a:off x="6330491" y="3068896"/>
            <a:ext cx="902347" cy="341376"/>
            <a:chOff x="1981200" y="2441704"/>
            <a:chExt cx="725100" cy="274320"/>
          </a:xfrm>
        </p:grpSpPr>
        <p:sp>
          <p:nvSpPr>
            <p:cNvPr id="105" name="Chevron 52">
              <a:extLst>
                <a:ext uri="{FF2B5EF4-FFF2-40B4-BE49-F238E27FC236}">
                  <a16:creationId xmlns:a16="http://schemas.microsoft.com/office/drawing/2014/main" id="{A91EA5EF-9CD4-46A6-AE56-FFADA8BEAEE9}"/>
                </a:ext>
              </a:extLst>
            </p:cNvPr>
            <p:cNvSpPr/>
            <p:nvPr/>
          </p:nvSpPr>
          <p:spPr>
            <a:xfrm>
              <a:off x="1981200" y="2441704"/>
              <a:ext cx="725100" cy="274320"/>
            </a:xfrm>
            <a:prstGeom prst="chevron">
              <a:avLst/>
            </a:prstGeom>
            <a:solidFill>
              <a:srgbClr val="9A53C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EB998AE-E8E0-4737-A315-E441C0705B8C}"/>
                </a:ext>
              </a:extLst>
            </p:cNvPr>
            <p:cNvSpPr txBox="1"/>
            <p:nvPr/>
          </p:nvSpPr>
          <p:spPr>
            <a:xfrm>
              <a:off x="2057400" y="2473195"/>
              <a:ext cx="609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 defTabSz="1219170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N=95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1D0E52F-E27B-4DC8-9170-C75D1D8E7F64}"/>
              </a:ext>
            </a:extLst>
          </p:cNvPr>
          <p:cNvGrpSpPr>
            <a:grpSpLocks noChangeAspect="1"/>
          </p:cNvGrpSpPr>
          <p:nvPr/>
        </p:nvGrpSpPr>
        <p:grpSpPr>
          <a:xfrm>
            <a:off x="6330491" y="3755665"/>
            <a:ext cx="902208" cy="341324"/>
            <a:chOff x="1981200" y="2441704"/>
            <a:chExt cx="725100" cy="274320"/>
          </a:xfrm>
        </p:grpSpPr>
        <p:sp>
          <p:nvSpPr>
            <p:cNvPr id="108" name="Chevron 55">
              <a:extLst>
                <a:ext uri="{FF2B5EF4-FFF2-40B4-BE49-F238E27FC236}">
                  <a16:creationId xmlns:a16="http://schemas.microsoft.com/office/drawing/2014/main" id="{D145F682-F324-4CA9-BBE1-C7D4529B58B9}"/>
                </a:ext>
              </a:extLst>
            </p:cNvPr>
            <p:cNvSpPr/>
            <p:nvPr/>
          </p:nvSpPr>
          <p:spPr>
            <a:xfrm>
              <a:off x="1981200" y="2441704"/>
              <a:ext cx="725100" cy="274320"/>
            </a:xfrm>
            <a:prstGeom prst="chevron">
              <a:avLst/>
            </a:prstGeom>
            <a:solidFill>
              <a:srgbClr val="9A53C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557131C-56DE-4EC7-BFE3-7B074E2C47C6}"/>
                </a:ext>
              </a:extLst>
            </p:cNvPr>
            <p:cNvSpPr txBox="1"/>
            <p:nvPr/>
          </p:nvSpPr>
          <p:spPr>
            <a:xfrm>
              <a:off x="2057400" y="2473195"/>
              <a:ext cx="609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 defTabSz="1219170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N=76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4AB1D0F-B6D0-4158-84FF-CC60AB9A9635}"/>
              </a:ext>
            </a:extLst>
          </p:cNvPr>
          <p:cNvGrpSpPr>
            <a:grpSpLocks noChangeAspect="1"/>
          </p:cNvGrpSpPr>
          <p:nvPr/>
        </p:nvGrpSpPr>
        <p:grpSpPr>
          <a:xfrm>
            <a:off x="10188719" y="3068896"/>
            <a:ext cx="902347" cy="341376"/>
            <a:chOff x="1981200" y="2441704"/>
            <a:chExt cx="725100" cy="274320"/>
          </a:xfrm>
        </p:grpSpPr>
        <p:sp>
          <p:nvSpPr>
            <p:cNvPr id="111" name="Chevron 58">
              <a:extLst>
                <a:ext uri="{FF2B5EF4-FFF2-40B4-BE49-F238E27FC236}">
                  <a16:creationId xmlns:a16="http://schemas.microsoft.com/office/drawing/2014/main" id="{1E6963EF-A043-46BE-B1EA-BAA125CF0794}"/>
                </a:ext>
              </a:extLst>
            </p:cNvPr>
            <p:cNvSpPr/>
            <p:nvPr/>
          </p:nvSpPr>
          <p:spPr>
            <a:xfrm>
              <a:off x="1981200" y="2441704"/>
              <a:ext cx="725100" cy="274320"/>
            </a:xfrm>
            <a:prstGeom prst="chevron">
              <a:avLst/>
            </a:prstGeom>
            <a:solidFill>
              <a:srgbClr val="9A53C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9C09E69-037B-4713-92D6-B3DE9F4B309B}"/>
                </a:ext>
              </a:extLst>
            </p:cNvPr>
            <p:cNvSpPr txBox="1"/>
            <p:nvPr/>
          </p:nvSpPr>
          <p:spPr>
            <a:xfrm>
              <a:off x="2057400" y="2473195"/>
              <a:ext cx="609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 defTabSz="1219170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N=88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C95D7DF-E56A-46C1-A600-8524BD237224}"/>
              </a:ext>
            </a:extLst>
          </p:cNvPr>
          <p:cNvGrpSpPr>
            <a:grpSpLocks noChangeAspect="1"/>
          </p:cNvGrpSpPr>
          <p:nvPr/>
        </p:nvGrpSpPr>
        <p:grpSpPr>
          <a:xfrm>
            <a:off x="10188719" y="3755665"/>
            <a:ext cx="902208" cy="341324"/>
            <a:chOff x="1981200" y="2441704"/>
            <a:chExt cx="725100" cy="274320"/>
          </a:xfrm>
        </p:grpSpPr>
        <p:sp>
          <p:nvSpPr>
            <p:cNvPr id="114" name="Chevron 61">
              <a:extLst>
                <a:ext uri="{FF2B5EF4-FFF2-40B4-BE49-F238E27FC236}">
                  <a16:creationId xmlns:a16="http://schemas.microsoft.com/office/drawing/2014/main" id="{545E67AD-E992-4B39-9324-06974BFF5356}"/>
                </a:ext>
              </a:extLst>
            </p:cNvPr>
            <p:cNvSpPr/>
            <p:nvPr/>
          </p:nvSpPr>
          <p:spPr>
            <a:xfrm>
              <a:off x="1981200" y="2441704"/>
              <a:ext cx="725100" cy="274320"/>
            </a:xfrm>
            <a:prstGeom prst="chevron">
              <a:avLst/>
            </a:prstGeom>
            <a:solidFill>
              <a:srgbClr val="9A53C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4F20A0C-2910-4D5C-BC13-CC0048ACB0B2}"/>
                </a:ext>
              </a:extLst>
            </p:cNvPr>
            <p:cNvSpPr txBox="1"/>
            <p:nvPr/>
          </p:nvSpPr>
          <p:spPr>
            <a:xfrm>
              <a:off x="2057400" y="2473195"/>
              <a:ext cx="6096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 defTabSz="1219170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N=73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688D347-58AC-4CE9-8C24-AA6AFAD73B76}"/>
              </a:ext>
            </a:extLst>
          </p:cNvPr>
          <p:cNvGrpSpPr/>
          <p:nvPr/>
        </p:nvGrpSpPr>
        <p:grpSpPr>
          <a:xfrm>
            <a:off x="7295048" y="3068897"/>
            <a:ext cx="592400" cy="1028092"/>
            <a:chOff x="5499300" y="2987472"/>
            <a:chExt cx="676760" cy="771069"/>
          </a:xfrm>
          <a:solidFill>
            <a:srgbClr val="9A53C5">
              <a:lumMod val="75000"/>
            </a:srgbClr>
          </a:solidFill>
        </p:grpSpPr>
        <p:sp>
          <p:nvSpPr>
            <p:cNvPr id="117" name="Chevron 65">
              <a:extLst>
                <a:ext uri="{FF2B5EF4-FFF2-40B4-BE49-F238E27FC236}">
                  <a16:creationId xmlns:a16="http://schemas.microsoft.com/office/drawing/2014/main" id="{535A6B35-272D-4214-913D-65DE3EE4CD92}"/>
                </a:ext>
              </a:extLst>
            </p:cNvPr>
            <p:cNvSpPr/>
            <p:nvPr/>
          </p:nvSpPr>
          <p:spPr>
            <a:xfrm>
              <a:off x="5499300" y="2987472"/>
              <a:ext cx="676760" cy="25603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Chevron 68">
              <a:extLst>
                <a:ext uri="{FF2B5EF4-FFF2-40B4-BE49-F238E27FC236}">
                  <a16:creationId xmlns:a16="http://schemas.microsoft.com/office/drawing/2014/main" id="{91925F34-0A31-4BDD-8690-94ECAE92B084}"/>
                </a:ext>
              </a:extLst>
            </p:cNvPr>
            <p:cNvSpPr/>
            <p:nvPr/>
          </p:nvSpPr>
          <p:spPr>
            <a:xfrm>
              <a:off x="5499300" y="3502548"/>
              <a:ext cx="676656" cy="25599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708BA0A-1E53-476F-8FB9-A22F10A8BB39}"/>
              </a:ext>
            </a:extLst>
          </p:cNvPr>
          <p:cNvGrpSpPr/>
          <p:nvPr/>
        </p:nvGrpSpPr>
        <p:grpSpPr>
          <a:xfrm>
            <a:off x="7881501" y="3068897"/>
            <a:ext cx="592400" cy="1028092"/>
            <a:chOff x="5499300" y="2987472"/>
            <a:chExt cx="676760" cy="771069"/>
          </a:xfrm>
          <a:solidFill>
            <a:srgbClr val="9A53C5">
              <a:lumMod val="75000"/>
            </a:srgbClr>
          </a:solidFill>
        </p:grpSpPr>
        <p:sp>
          <p:nvSpPr>
            <p:cNvPr id="120" name="Chevron 76">
              <a:extLst>
                <a:ext uri="{FF2B5EF4-FFF2-40B4-BE49-F238E27FC236}">
                  <a16:creationId xmlns:a16="http://schemas.microsoft.com/office/drawing/2014/main" id="{F363CDB0-C8A1-4F24-9B07-E51ED9621528}"/>
                </a:ext>
              </a:extLst>
            </p:cNvPr>
            <p:cNvSpPr/>
            <p:nvPr/>
          </p:nvSpPr>
          <p:spPr>
            <a:xfrm>
              <a:off x="5499300" y="2987472"/>
              <a:ext cx="676760" cy="25603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Chevron 74">
              <a:extLst>
                <a:ext uri="{FF2B5EF4-FFF2-40B4-BE49-F238E27FC236}">
                  <a16:creationId xmlns:a16="http://schemas.microsoft.com/office/drawing/2014/main" id="{64D694CE-7D62-4EC1-8B78-F8B7F1E83C54}"/>
                </a:ext>
              </a:extLst>
            </p:cNvPr>
            <p:cNvSpPr/>
            <p:nvPr/>
          </p:nvSpPr>
          <p:spPr>
            <a:xfrm>
              <a:off x="5499300" y="3502548"/>
              <a:ext cx="676656" cy="25599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2" name="Notched Right Arrow 80">
            <a:extLst>
              <a:ext uri="{FF2B5EF4-FFF2-40B4-BE49-F238E27FC236}">
                <a16:creationId xmlns:a16="http://schemas.microsoft.com/office/drawing/2014/main" id="{B18AD8D5-D6D7-419B-AC4B-7B6EB8A799C2}"/>
              </a:ext>
            </a:extLst>
          </p:cNvPr>
          <p:cNvSpPr/>
          <p:nvPr/>
        </p:nvSpPr>
        <p:spPr>
          <a:xfrm>
            <a:off x="8466184" y="2897852"/>
            <a:ext cx="1727200" cy="682752"/>
          </a:xfrm>
          <a:prstGeom prst="notchedRightArrow">
            <a:avLst/>
          </a:prstGeom>
          <a:solidFill>
            <a:srgbClr val="9A53C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Notched Right Arrow 81">
            <a:extLst>
              <a:ext uri="{FF2B5EF4-FFF2-40B4-BE49-F238E27FC236}">
                <a16:creationId xmlns:a16="http://schemas.microsoft.com/office/drawing/2014/main" id="{BFD7A247-8859-4648-875F-8F0FD7C6517D}"/>
              </a:ext>
            </a:extLst>
          </p:cNvPr>
          <p:cNvSpPr/>
          <p:nvPr/>
        </p:nvSpPr>
        <p:spPr>
          <a:xfrm>
            <a:off x="8466184" y="3576900"/>
            <a:ext cx="1727200" cy="682752"/>
          </a:xfrm>
          <a:prstGeom prst="notchedRightArrow">
            <a:avLst/>
          </a:prstGeom>
          <a:solidFill>
            <a:srgbClr val="9A53C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DA2B2BA-4ECE-4C9E-A770-8360D4B2BE29}"/>
              </a:ext>
            </a:extLst>
          </p:cNvPr>
          <p:cNvSpPr txBox="1"/>
          <p:nvPr/>
        </p:nvSpPr>
        <p:spPr>
          <a:xfrm>
            <a:off x="8700248" y="3093336"/>
            <a:ext cx="1219200" cy="28448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 defTabSz="1219170">
              <a:defRPr/>
            </a:pPr>
            <a:r>
              <a:rPr lang="en-US" sz="1200" b="1" kern="0" dirty="0" err="1">
                <a:solidFill>
                  <a:srgbClr val="FFFFFF"/>
                </a:solidFill>
                <a:latin typeface="Arial"/>
              </a:rPr>
              <a:t>Ropeginterferon</a:t>
            </a:r>
            <a:endParaRPr lang="en-US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642A243-F951-4F64-BE56-2397E1A2995D}"/>
              </a:ext>
            </a:extLst>
          </p:cNvPr>
          <p:cNvSpPr txBox="1"/>
          <p:nvPr/>
        </p:nvSpPr>
        <p:spPr>
          <a:xfrm>
            <a:off x="8700248" y="3787816"/>
            <a:ext cx="1219200" cy="28448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 defTabSz="1219170"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/>
              </a:rPr>
              <a:t>BAT/Control</a:t>
            </a:r>
          </a:p>
        </p:txBody>
      </p:sp>
      <p:sp>
        <p:nvSpPr>
          <p:cNvPr id="64" name="5 CuadroTexto">
            <a:extLst>
              <a:ext uri="{FF2B5EF4-FFF2-40B4-BE49-F238E27FC236}">
                <a16:creationId xmlns:a16="http://schemas.microsoft.com/office/drawing/2014/main" id="{6E5AAC32-0C9D-4004-899A-D8C04A4A4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" y="6563677"/>
            <a:ext cx="10557053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-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917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s-ES" sz="1067" b="0" noProof="1">
                <a:solidFill>
                  <a:srgbClr val="000000"/>
                </a:solidFill>
              </a:rPr>
              <a:t>From Gisslinger H, et al. In: Proceedings from the European Hematology Association; June 14-17, 2018; Stockholm, Sweden [abstract S132]. </a:t>
            </a:r>
            <a:endParaRPr lang="en-GB" altLang="es-ES" sz="1067" b="0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>
            <a:extLst>
              <a:ext uri="{FF2B5EF4-FFF2-40B4-BE49-F238E27FC236}">
                <a16:creationId xmlns:a16="http://schemas.microsoft.com/office/drawing/2014/main" id="{4AC6E706-8BC6-4F63-9480-F63A3F26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000" b="1" dirty="0" smtClean="0">
                <a:solidFill>
                  <a:schemeClr val="accent6"/>
                </a:solidFill>
                <a:latin typeface="+mn-lt"/>
              </a:rPr>
              <a:t>Proud PV: Event-free </a:t>
            </a:r>
            <a:r>
              <a:rPr lang="en-US" altLang="en-US" sz="3000" b="1" dirty="0">
                <a:solidFill>
                  <a:schemeClr val="accent6"/>
                </a:solidFill>
                <a:latin typeface="+mn-lt"/>
              </a:rPr>
              <a:t>survival</a:t>
            </a:r>
            <a:r>
              <a:rPr lang="en-US" altLang="en-US" sz="3300" b="1" dirty="0">
                <a:solidFill>
                  <a:schemeClr val="accent6"/>
                </a:solidFill>
                <a:latin typeface="+mn-lt"/>
              </a:rPr>
              <a:t/>
            </a:r>
            <a:br>
              <a:rPr lang="en-US" altLang="en-US" sz="3300" b="1" dirty="0">
                <a:solidFill>
                  <a:schemeClr val="accent6"/>
                </a:solidFill>
                <a:latin typeface="+mn-lt"/>
              </a:rPr>
            </a:br>
            <a:r>
              <a:rPr lang="en-US" altLang="en-US" sz="1867" b="1" dirty="0"/>
              <a:t>R</a:t>
            </a:r>
            <a:r>
              <a:rPr lang="en-US" altLang="en-US" sz="1867" b="1" dirty="0">
                <a:cs typeface="Calibri" panose="020F0502020204030204" pitchFamily="34" charset="0"/>
              </a:rPr>
              <a:t>isk events: death, disease progression and thromboembolic events</a:t>
            </a:r>
            <a:endParaRPr lang="en-US" altLang="en-US" sz="3300" b="1" dirty="0"/>
          </a:p>
        </p:txBody>
      </p:sp>
      <p:sp>
        <p:nvSpPr>
          <p:cNvPr id="23555" name="Content Placeholder 6">
            <a:extLst>
              <a:ext uri="{FF2B5EF4-FFF2-40B4-BE49-F238E27FC236}">
                <a16:creationId xmlns:a16="http://schemas.microsoft.com/office/drawing/2014/main" id="{7439921D-9E38-4988-A5B6-ACA41A551D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81299" y="1505526"/>
            <a:ext cx="4551800" cy="372732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cs typeface="Calibri" panose="020F0502020204030204" pitchFamily="34" charset="0"/>
              </a:rPr>
              <a:t>The probability of event-free survival was significantly higher among patients treated with ropeginterferon alfa-2b compared to the control arm (maximum treatment period 7.3 years) </a:t>
            </a:r>
            <a:endParaRPr lang="en-US" alt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556" name="Group 3">
            <a:extLst>
              <a:ext uri="{FF2B5EF4-FFF2-40B4-BE49-F238E27FC236}">
                <a16:creationId xmlns:a16="http://schemas.microsoft.com/office/drawing/2014/main" id="{F416BAA4-06BF-432B-A649-9774D719E8FF}"/>
              </a:ext>
            </a:extLst>
          </p:cNvPr>
          <p:cNvGrpSpPr>
            <a:grpSpLocks/>
          </p:cNvGrpSpPr>
          <p:nvPr/>
        </p:nvGrpSpPr>
        <p:grpSpPr bwMode="auto">
          <a:xfrm>
            <a:off x="815413" y="2004223"/>
            <a:ext cx="6912768" cy="4689140"/>
            <a:chOff x="1400564" y="2361147"/>
            <a:chExt cx="6051756" cy="3648075"/>
          </a:xfrm>
        </p:grpSpPr>
        <p:grpSp>
          <p:nvGrpSpPr>
            <p:cNvPr id="23557" name="Group 2">
              <a:extLst>
                <a:ext uri="{FF2B5EF4-FFF2-40B4-BE49-F238E27FC236}">
                  <a16:creationId xmlns:a16="http://schemas.microsoft.com/office/drawing/2014/main" id="{06C38C09-28BB-413E-92C0-8D062E75E8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564" y="2361147"/>
              <a:ext cx="5927892" cy="3648075"/>
              <a:chOff x="279233" y="2301875"/>
              <a:chExt cx="5927892" cy="3648075"/>
            </a:xfrm>
          </p:grpSpPr>
          <p:pic>
            <p:nvPicPr>
              <p:cNvPr id="23560" name="Picture 15">
                <a:extLst>
                  <a:ext uri="{FF2B5EF4-FFF2-40B4-BE49-F238E27FC236}">
                    <a16:creationId xmlns:a16="http://schemas.microsoft.com/office/drawing/2014/main" id="{F93D1EB7-0577-4B29-92B4-3A60740261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28" b="7118"/>
              <a:stretch>
                <a:fillRect/>
              </a:stretch>
            </p:blipFill>
            <p:spPr bwMode="auto">
              <a:xfrm>
                <a:off x="365125" y="2301875"/>
                <a:ext cx="5842000" cy="3648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7" name="TextBox 2">
                <a:extLst>
                  <a:ext uri="{FF2B5EF4-FFF2-40B4-BE49-F238E27FC236}">
                    <a16:creationId xmlns:a16="http://schemas.microsoft.com/office/drawing/2014/main" id="{642017B0-65F1-408B-970F-48CC9C938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27" y="4454525"/>
                <a:ext cx="1630374" cy="359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dirty="0">
                    <a:solidFill>
                      <a:srgbClr val="1F49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p=0.04 (Log-Rank)</a:t>
                </a:r>
              </a:p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200" b="1" dirty="0">
                  <a:solidFill>
                    <a:srgbClr val="1F497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62" name="TextBox 17">
                <a:extLst>
                  <a:ext uri="{FF2B5EF4-FFF2-40B4-BE49-F238E27FC236}">
                    <a16:creationId xmlns:a16="http://schemas.microsoft.com/office/drawing/2014/main" id="{2998DFC1-14BE-4E49-9BA5-27EC765E3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233" y="5266297"/>
                <a:ext cx="739814" cy="1676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r"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AT" altLang="en-US" sz="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RopegIFN </a:t>
                </a:r>
                <a:r>
                  <a:rPr lang="el-GR" altLang="en-US" sz="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de-AT" altLang="en-US" sz="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-2b</a:t>
                </a:r>
                <a:endParaRPr lang="en-GB" altLang="en-US" sz="8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63" name="TextBox 19">
                <a:extLst>
                  <a:ext uri="{FF2B5EF4-FFF2-40B4-BE49-F238E27FC236}">
                    <a16:creationId xmlns:a16="http://schemas.microsoft.com/office/drawing/2014/main" id="{95446958-E560-4ABD-8C97-6DDCE07F27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037" y="5126038"/>
                <a:ext cx="554037" cy="1676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r"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AT" altLang="en-US" sz="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Control</a:t>
                </a:r>
                <a:endParaRPr lang="en-GB" altLang="en-US" sz="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558" name="TextBox 1">
              <a:extLst>
                <a:ext uri="{FF2B5EF4-FFF2-40B4-BE49-F238E27FC236}">
                  <a16:creationId xmlns:a16="http://schemas.microsoft.com/office/drawing/2014/main" id="{42AD6120-743C-4FAD-B3B9-CE7938FC9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0856" y="2418175"/>
              <a:ext cx="1440830" cy="20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altLang="en-US" sz="11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RopegIFN alfa-2b</a:t>
              </a:r>
              <a:endParaRPr lang="en-GB" altLang="en-US" sz="11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59" name="TextBox 2">
              <a:extLst>
                <a:ext uri="{FF2B5EF4-FFF2-40B4-BE49-F238E27FC236}">
                  <a16:creationId xmlns:a16="http://schemas.microsoft.com/office/drawing/2014/main" id="{5FBD6B66-8C06-4A73-A183-A00F8FF4D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6215" y="3539445"/>
              <a:ext cx="936105" cy="20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AT" altLang="en-US" sz="11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</a:t>
              </a:r>
              <a:endParaRPr lang="en-GB" altLang="en-US" sz="1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857" y="2503055"/>
            <a:ext cx="4662720" cy="3527002"/>
          </a:xfrm>
          <a:prstGeom prst="rect">
            <a:avLst/>
          </a:prstGeom>
        </p:spPr>
      </p:pic>
      <p:sp>
        <p:nvSpPr>
          <p:cNvPr id="3" name="AutoShape 2" descr="https://powerpoint.officeapps.live.com/pods/GetClipboardImage.ashx?Id=7d22afb6-a5fa-4333-8ce3-e407ef6b59d4&amp;DC=PIE1&amp;pkey=4f2f80f6-664b-4a38-8102-a39d18f1465d&amp;wdwaccluster=PIE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powerpoint.officeapps.live.com/pods/GetClipboardImage.ashx?Id=8e34eb95-c656-453b-a8c7-b1e1c7daf320&amp;DC=PIE1&amp;pkey=a364bc5e-4dcf-458e-a3f4-6f77d70e02ca&amp;wdwaccluster=PIE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84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34" y="87332"/>
            <a:ext cx="11287137" cy="850217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accent6"/>
                </a:solidFill>
                <a:latin typeface="+mn-lt"/>
              </a:rPr>
              <a:t>MAJIC: </a:t>
            </a:r>
            <a:r>
              <a:rPr lang="en-GB" sz="2400" b="1" cap="all" dirty="0" smtClean="0">
                <a:solidFill>
                  <a:schemeClr val="accent6"/>
                </a:solidFill>
                <a:latin typeface="+mn-lt"/>
              </a:rPr>
              <a:t>RUXOLITINIB </a:t>
            </a:r>
            <a:r>
              <a:rPr lang="en-GB" sz="2400" b="1" cap="all" dirty="0">
                <a:solidFill>
                  <a:schemeClr val="accent6"/>
                </a:solidFill>
                <a:latin typeface="+mn-lt"/>
              </a:rPr>
              <a:t>VERSUS BEST AVAILABLE THERAPY FOR POLYCYTHAEMIA VERA INTOLERANT OR RESISTANT TO HYDROXYCARBAMIDE IN A RANDOMISED </a:t>
            </a:r>
            <a:r>
              <a:rPr lang="en-GB" sz="2400" b="1" cap="all" dirty="0" smtClean="0">
                <a:solidFill>
                  <a:schemeClr val="accent6"/>
                </a:solidFill>
                <a:latin typeface="+mn-lt"/>
              </a:rPr>
              <a:t>TRIAL</a:t>
            </a:r>
            <a:endParaRPr lang="en-GB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235" y="881402"/>
            <a:ext cx="1062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3891A7"/>
              </a:buClr>
              <a:buSzPct val="70000"/>
            </a:pPr>
            <a:r>
              <a:rPr lang="en-GB" sz="2000" dirty="0">
                <a:solidFill>
                  <a:prstClr val="black"/>
                </a:solidFill>
                <a:cs typeface="Calibri" pitchFamily="34" charset="0"/>
              </a:rPr>
              <a:t>MAJIC-PV is a Phase II, randomised open-label, two arm, multicentre clinical trial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26DDA0C-32DC-4088-8AB1-3791710E1AEC}"/>
              </a:ext>
            </a:extLst>
          </p:cNvPr>
          <p:cNvSpPr txBox="1"/>
          <p:nvPr/>
        </p:nvSpPr>
        <p:spPr>
          <a:xfrm>
            <a:off x="109911" y="3664608"/>
            <a:ext cx="119158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GB" sz="1000" b="1" u="sng" dirty="0">
              <a:solidFill>
                <a:srgbClr val="002060"/>
              </a:solidFill>
            </a:endParaRPr>
          </a:p>
          <a:p>
            <a:pPr algn="ctr" defTabSz="457200"/>
            <a:r>
              <a:rPr lang="en-GB" b="1" u="sng" dirty="0">
                <a:solidFill>
                  <a:srgbClr val="002060"/>
                </a:solidFill>
              </a:rPr>
              <a:t>Primary outcome </a:t>
            </a:r>
          </a:p>
          <a:p>
            <a:pPr algn="ctr" defTabSz="457200"/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</a:rPr>
              <a:t>Complete response per ELN (WBC ≤10, HCT ≤0.45, </a:t>
            </a:r>
            <a:r>
              <a:rPr lang="en-GB" dirty="0" err="1">
                <a:solidFill>
                  <a:prstClr val="black"/>
                </a:solidFill>
                <a:ea typeface="Times New Roman" panose="02020603050405020304" pitchFamily="18" charset="0"/>
              </a:rPr>
              <a:t>Plt</a:t>
            </a:r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</a:rPr>
              <a:t> ≤400) rate within 1 year.</a:t>
            </a:r>
            <a:endParaRPr lang="en-GB" dirty="0">
              <a:solidFill>
                <a:prstClr val="black"/>
              </a:solidFill>
            </a:endParaRPr>
          </a:p>
          <a:p>
            <a:pPr algn="ctr" defTabSz="457200"/>
            <a:endParaRPr lang="en-GB" b="1" dirty="0">
              <a:solidFill>
                <a:srgbClr val="002060"/>
              </a:solidFill>
            </a:endParaRPr>
          </a:p>
          <a:p>
            <a:pPr algn="ctr" defTabSz="457200"/>
            <a:endParaRPr lang="en-GB" b="1" u="sng" dirty="0">
              <a:solidFill>
                <a:prstClr val="black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0401558-C867-4677-B46F-CC93A6E1AA8B}"/>
              </a:ext>
            </a:extLst>
          </p:cNvPr>
          <p:cNvSpPr txBox="1"/>
          <p:nvPr/>
        </p:nvSpPr>
        <p:spPr>
          <a:xfrm>
            <a:off x="91944" y="4560554"/>
            <a:ext cx="119337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GB" b="1" u="sng" dirty="0">
                <a:solidFill>
                  <a:srgbClr val="002060"/>
                </a:solidFill>
              </a:rPr>
              <a:t>Secondary outcomes</a:t>
            </a:r>
          </a:p>
          <a:p>
            <a:pPr algn="ctr" defTabSz="457200"/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Symbol" panose="05050102010706020507" pitchFamily="18" charset="2"/>
              </a:rPr>
              <a:t>Duration of complete response </a:t>
            </a:r>
          </a:p>
          <a:p>
            <a:pPr algn="ctr" defTabSz="457200"/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Symbol" panose="05050102010706020507" pitchFamily="18" charset="2"/>
              </a:rPr>
              <a:t>Haemorrhagic and thromboembolic event rates</a:t>
            </a:r>
          </a:p>
          <a:p>
            <a:pPr algn="ctr" defTabSz="457200"/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Symbol" panose="05050102010706020507" pitchFamily="18" charset="2"/>
              </a:rPr>
              <a:t>Progression free and overall survival</a:t>
            </a:r>
          </a:p>
          <a:p>
            <a:pPr algn="ctr" defTabSz="457200"/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Symbol" panose="05050102010706020507" pitchFamily="18" charset="2"/>
              </a:rPr>
              <a:t>Responses (Histological, Molecular) </a:t>
            </a:r>
          </a:p>
          <a:p>
            <a:pPr algn="ctr" defTabSz="457200"/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Symbol" panose="05050102010706020507" pitchFamily="18" charset="2"/>
              </a:rPr>
              <a:t>Quality of life and disease symptom burden</a:t>
            </a:r>
          </a:p>
          <a:p>
            <a:pPr algn="ctr" defTabSz="457200"/>
            <a:r>
              <a:rPr lang="en-GB" dirty="0">
                <a:solidFill>
                  <a:prstClr val="black"/>
                </a:solidFill>
              </a:rPr>
              <a:t>Safety and toxicity 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02C13EF-91D5-49F0-8249-57583309A78A}"/>
              </a:ext>
            </a:extLst>
          </p:cNvPr>
          <p:cNvGrpSpPr/>
          <p:nvPr/>
        </p:nvGrpSpPr>
        <p:grpSpPr>
          <a:xfrm>
            <a:off x="3220136" y="1466786"/>
            <a:ext cx="8807380" cy="1981769"/>
            <a:chOff x="3187770" y="4520631"/>
            <a:chExt cx="8807380" cy="19817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4C5E49-9387-4BE5-A437-184A548C9C17}"/>
                </a:ext>
              </a:extLst>
            </p:cNvPr>
            <p:cNvGrpSpPr/>
            <p:nvPr/>
          </p:nvGrpSpPr>
          <p:grpSpPr>
            <a:xfrm>
              <a:off x="4917784" y="4520945"/>
              <a:ext cx="7077366" cy="1818476"/>
              <a:chOff x="1525261" y="5749097"/>
              <a:chExt cx="9863442" cy="295304"/>
            </a:xfrm>
            <a:solidFill>
              <a:schemeClr val="tx1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9C9F7CF-BB0E-476D-8D65-AB9ECF89A3A8}"/>
                  </a:ext>
                </a:extLst>
              </p:cNvPr>
              <p:cNvSpPr/>
              <p:nvPr/>
            </p:nvSpPr>
            <p:spPr>
              <a:xfrm>
                <a:off x="1525261" y="5749099"/>
                <a:ext cx="18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78C841-23AD-4220-AB9C-B14B64C2C5FE}"/>
                  </a:ext>
                </a:extLst>
              </p:cNvPr>
              <p:cNvSpPr/>
              <p:nvPr/>
            </p:nvSpPr>
            <p:spPr>
              <a:xfrm>
                <a:off x="1705261" y="5749099"/>
                <a:ext cx="18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678EA56-A870-4C8E-A887-B46114841AA5}"/>
                  </a:ext>
                </a:extLst>
              </p:cNvPr>
              <p:cNvSpPr/>
              <p:nvPr/>
            </p:nvSpPr>
            <p:spPr>
              <a:xfrm>
                <a:off x="1877656" y="5749098"/>
                <a:ext cx="18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EB1739F-DC42-4814-B14E-9A3F3576EF6F}"/>
                  </a:ext>
                </a:extLst>
              </p:cNvPr>
              <p:cNvSpPr/>
              <p:nvPr/>
            </p:nvSpPr>
            <p:spPr>
              <a:xfrm>
                <a:off x="2055101" y="5749099"/>
                <a:ext cx="18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45CD2D-5D96-460E-A752-802622B02560}"/>
                  </a:ext>
                </a:extLst>
              </p:cNvPr>
              <p:cNvSpPr/>
              <p:nvPr/>
            </p:nvSpPr>
            <p:spPr>
              <a:xfrm>
                <a:off x="2235101" y="5749099"/>
                <a:ext cx="18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96DDE5-A844-4DF4-944A-A2D4AEC05B81}"/>
                  </a:ext>
                </a:extLst>
              </p:cNvPr>
              <p:cNvSpPr/>
              <p:nvPr/>
            </p:nvSpPr>
            <p:spPr>
              <a:xfrm>
                <a:off x="2407496" y="5749098"/>
                <a:ext cx="18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56E8CA-A28F-40BA-B8D0-74E2AC525EF6}"/>
                  </a:ext>
                </a:extLst>
              </p:cNvPr>
              <p:cNvSpPr/>
              <p:nvPr/>
            </p:nvSpPr>
            <p:spPr>
              <a:xfrm>
                <a:off x="2589371" y="5749100"/>
                <a:ext cx="36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07D197-FB08-4BCC-915A-E0CA33AD0FCD}"/>
                  </a:ext>
                </a:extLst>
              </p:cNvPr>
              <p:cNvSpPr/>
              <p:nvPr/>
            </p:nvSpPr>
            <p:spPr>
              <a:xfrm>
                <a:off x="2938121" y="5749099"/>
                <a:ext cx="36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6ADA8A-777F-4AE3-8987-80AECB924792}"/>
                  </a:ext>
                </a:extLst>
              </p:cNvPr>
              <p:cNvSpPr/>
              <p:nvPr/>
            </p:nvSpPr>
            <p:spPr>
              <a:xfrm>
                <a:off x="3291433" y="5749099"/>
                <a:ext cx="36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B513B47-EB70-4F25-9864-75A1E562E745}"/>
                  </a:ext>
                </a:extLst>
              </p:cNvPr>
              <p:cNvSpPr/>
              <p:nvPr/>
            </p:nvSpPr>
            <p:spPr>
              <a:xfrm>
                <a:off x="3640183" y="5749098"/>
                <a:ext cx="36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6397E5-DCA1-40A6-896E-18AB5B15616F}"/>
                  </a:ext>
                </a:extLst>
              </p:cNvPr>
              <p:cNvSpPr/>
              <p:nvPr/>
            </p:nvSpPr>
            <p:spPr>
              <a:xfrm>
                <a:off x="3994867" y="5749098"/>
                <a:ext cx="36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386C817-FDE1-4ADA-988F-7EB261A943F6}"/>
                  </a:ext>
                </a:extLst>
              </p:cNvPr>
              <p:cNvSpPr/>
              <p:nvPr/>
            </p:nvSpPr>
            <p:spPr>
              <a:xfrm>
                <a:off x="4343617" y="5749097"/>
                <a:ext cx="36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A7AD0F-F681-4AB6-BE5D-5D4701E9950B}"/>
                  </a:ext>
                </a:extLst>
              </p:cNvPr>
              <p:cNvSpPr/>
              <p:nvPr/>
            </p:nvSpPr>
            <p:spPr>
              <a:xfrm>
                <a:off x="4696929" y="5749097"/>
                <a:ext cx="360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BE6AE2F-297A-409E-9B20-85D005C74F69}"/>
                  </a:ext>
                </a:extLst>
              </p:cNvPr>
              <p:cNvSpPr/>
              <p:nvPr/>
            </p:nvSpPr>
            <p:spPr>
              <a:xfrm>
                <a:off x="5052367" y="5749126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CF8834A-9121-4C7C-A19D-8C805DDBB1D6}"/>
                  </a:ext>
                </a:extLst>
              </p:cNvPr>
              <p:cNvSpPr/>
              <p:nvPr/>
            </p:nvSpPr>
            <p:spPr>
              <a:xfrm>
                <a:off x="5448367" y="5749124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D872B3-BF80-4ADE-BBFB-2279EE0F8733}"/>
                  </a:ext>
                </a:extLst>
              </p:cNvPr>
              <p:cNvSpPr/>
              <p:nvPr/>
            </p:nvSpPr>
            <p:spPr>
              <a:xfrm>
                <a:off x="5844367" y="5749122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A3E3779-CEE7-4672-8EA7-2DDF026BC552}"/>
                  </a:ext>
                </a:extLst>
              </p:cNvPr>
              <p:cNvSpPr/>
              <p:nvPr/>
            </p:nvSpPr>
            <p:spPr>
              <a:xfrm>
                <a:off x="6240367" y="5749120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8D764C4-4D34-4C76-BEA9-A85EEE507A7D}"/>
                  </a:ext>
                </a:extLst>
              </p:cNvPr>
              <p:cNvSpPr/>
              <p:nvPr/>
            </p:nvSpPr>
            <p:spPr>
              <a:xfrm>
                <a:off x="6636535" y="5749120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99BEDC4-59A5-4F61-B993-3451434B869D}"/>
                  </a:ext>
                </a:extLst>
              </p:cNvPr>
              <p:cNvSpPr/>
              <p:nvPr/>
            </p:nvSpPr>
            <p:spPr>
              <a:xfrm>
                <a:off x="7032535" y="5749118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82960A-1D5B-4E24-9994-8F868F96808B}"/>
                  </a:ext>
                </a:extLst>
              </p:cNvPr>
              <p:cNvSpPr/>
              <p:nvPr/>
            </p:nvSpPr>
            <p:spPr>
              <a:xfrm>
                <a:off x="7428535" y="5749116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B9E9280-70E8-4566-8D76-9A42D609903C}"/>
                  </a:ext>
                </a:extLst>
              </p:cNvPr>
              <p:cNvSpPr/>
              <p:nvPr/>
            </p:nvSpPr>
            <p:spPr>
              <a:xfrm>
                <a:off x="7824535" y="5749114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54D252B-D49C-4E83-9E28-D8E549E1B13B}"/>
                  </a:ext>
                </a:extLst>
              </p:cNvPr>
              <p:cNvSpPr/>
              <p:nvPr/>
            </p:nvSpPr>
            <p:spPr>
              <a:xfrm>
                <a:off x="8220535" y="5749109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BE8ED48-3A31-4927-816B-E8F5DA7E3BC9}"/>
                  </a:ext>
                </a:extLst>
              </p:cNvPr>
              <p:cNvSpPr/>
              <p:nvPr/>
            </p:nvSpPr>
            <p:spPr>
              <a:xfrm>
                <a:off x="8616535" y="5749107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0C75BB-AB9F-49B4-9A20-242DC0F58FD1}"/>
                  </a:ext>
                </a:extLst>
              </p:cNvPr>
              <p:cNvSpPr/>
              <p:nvPr/>
            </p:nvSpPr>
            <p:spPr>
              <a:xfrm>
                <a:off x="9012535" y="5749105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346BBBC-DC69-4EDD-9648-F895C7D1867D}"/>
                  </a:ext>
                </a:extLst>
              </p:cNvPr>
              <p:cNvSpPr/>
              <p:nvPr/>
            </p:nvSpPr>
            <p:spPr>
              <a:xfrm>
                <a:off x="9408535" y="5749103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1F199A7-7B68-4F3C-BD53-46EEC5302A7A}"/>
                  </a:ext>
                </a:extLst>
              </p:cNvPr>
              <p:cNvSpPr/>
              <p:nvPr/>
            </p:nvSpPr>
            <p:spPr>
              <a:xfrm>
                <a:off x="9804703" y="5749103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7E829D2-57CE-439A-B9F8-CFF6C04DCD91}"/>
                  </a:ext>
                </a:extLst>
              </p:cNvPr>
              <p:cNvSpPr/>
              <p:nvPr/>
            </p:nvSpPr>
            <p:spPr>
              <a:xfrm>
                <a:off x="10200703" y="5749101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C3D27D0-0D50-47B0-B17B-F31D29E4A57D}"/>
                  </a:ext>
                </a:extLst>
              </p:cNvPr>
              <p:cNvSpPr/>
              <p:nvPr/>
            </p:nvSpPr>
            <p:spPr>
              <a:xfrm>
                <a:off x="10596703" y="5749099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CE8575-38C3-4253-82DC-5B61F5089A05}"/>
                  </a:ext>
                </a:extLst>
              </p:cNvPr>
              <p:cNvSpPr/>
              <p:nvPr/>
            </p:nvSpPr>
            <p:spPr>
              <a:xfrm>
                <a:off x="10992703" y="5749097"/>
                <a:ext cx="396000" cy="295275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4D1A85D-87F8-4818-B4FC-EA1FFE1AE515}"/>
                </a:ext>
              </a:extLst>
            </p:cNvPr>
            <p:cNvGrpSpPr/>
            <p:nvPr/>
          </p:nvGrpSpPr>
          <p:grpSpPr>
            <a:xfrm>
              <a:off x="4916628" y="4520631"/>
              <a:ext cx="7077366" cy="1818297"/>
              <a:chOff x="426530" y="4635324"/>
              <a:chExt cx="11703720" cy="749609"/>
            </a:xfrm>
            <a:noFill/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0C62315-46F2-4F49-8A61-9867F27515CA}"/>
                  </a:ext>
                </a:extLst>
              </p:cNvPr>
              <p:cNvSpPr/>
              <p:nvPr/>
            </p:nvSpPr>
            <p:spPr>
              <a:xfrm>
                <a:off x="426530" y="4635457"/>
                <a:ext cx="4192340" cy="749345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6D52383-C005-4673-9FB5-37996F4C21AE}"/>
                  </a:ext>
                </a:extLst>
              </p:cNvPr>
              <p:cNvSpPr/>
              <p:nvPr/>
            </p:nvSpPr>
            <p:spPr>
              <a:xfrm>
                <a:off x="4615207" y="4635324"/>
                <a:ext cx="1888298" cy="74960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2BF407A-A7D7-410E-99AB-BCE17619C11A}"/>
                  </a:ext>
                </a:extLst>
              </p:cNvPr>
              <p:cNvSpPr/>
              <p:nvPr/>
            </p:nvSpPr>
            <p:spPr>
              <a:xfrm>
                <a:off x="6494943" y="4635511"/>
                <a:ext cx="1876036" cy="749292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54FA033-BAFA-439E-849F-A483A90C3464}"/>
                  </a:ext>
                </a:extLst>
              </p:cNvPr>
              <p:cNvSpPr/>
              <p:nvPr/>
            </p:nvSpPr>
            <p:spPr>
              <a:xfrm>
                <a:off x="8374478" y="4635500"/>
                <a:ext cx="1879736" cy="749292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CB2EED4-37F7-441A-9131-AC9751D0C976}"/>
                  </a:ext>
                </a:extLst>
              </p:cNvPr>
              <p:cNvSpPr/>
              <p:nvPr/>
            </p:nvSpPr>
            <p:spPr>
              <a:xfrm>
                <a:off x="10254214" y="4635455"/>
                <a:ext cx="1876036" cy="749355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105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C0061EC-3675-476C-99A7-21964D7AE710}"/>
                </a:ext>
              </a:extLst>
            </p:cNvPr>
            <p:cNvCxnSpPr/>
            <p:nvPr/>
          </p:nvCxnSpPr>
          <p:spPr>
            <a:xfrm>
              <a:off x="5046940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417333B-A3AB-4E52-A585-9BAF60E40A32}"/>
                </a:ext>
              </a:extLst>
            </p:cNvPr>
            <p:cNvCxnSpPr/>
            <p:nvPr/>
          </p:nvCxnSpPr>
          <p:spPr>
            <a:xfrm>
              <a:off x="5170640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3D866B4-6CB7-418C-AA9C-E87958437E1D}"/>
                </a:ext>
              </a:extLst>
            </p:cNvPr>
            <p:cNvCxnSpPr/>
            <p:nvPr/>
          </p:nvCxnSpPr>
          <p:spPr>
            <a:xfrm>
              <a:off x="5300952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60E0C95-4767-4EF5-B12E-159B01D65547}"/>
                </a:ext>
              </a:extLst>
            </p:cNvPr>
            <p:cNvCxnSpPr/>
            <p:nvPr/>
          </p:nvCxnSpPr>
          <p:spPr>
            <a:xfrm>
              <a:off x="5425755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1D30DAD-4D27-4C02-B9D4-B97EEF002CB3}"/>
                </a:ext>
              </a:extLst>
            </p:cNvPr>
            <p:cNvCxnSpPr/>
            <p:nvPr/>
          </p:nvCxnSpPr>
          <p:spPr>
            <a:xfrm>
              <a:off x="5554147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100CA0A-5180-4231-856D-A205D53C4370}"/>
                </a:ext>
              </a:extLst>
            </p:cNvPr>
            <p:cNvCxnSpPr/>
            <p:nvPr/>
          </p:nvCxnSpPr>
          <p:spPr>
            <a:xfrm>
              <a:off x="5679766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BF77C37-E905-4632-BECE-B113DED8D4E8}"/>
                </a:ext>
              </a:extLst>
            </p:cNvPr>
            <p:cNvCxnSpPr/>
            <p:nvPr/>
          </p:nvCxnSpPr>
          <p:spPr>
            <a:xfrm>
              <a:off x="5931560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B73CA0E-3E68-44D4-8218-4E5FED57FF14}"/>
                </a:ext>
              </a:extLst>
            </p:cNvPr>
            <p:cNvCxnSpPr/>
            <p:nvPr/>
          </p:nvCxnSpPr>
          <p:spPr>
            <a:xfrm>
              <a:off x="6186189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CCFA761-9937-436E-823A-86944602056D}"/>
                </a:ext>
              </a:extLst>
            </p:cNvPr>
            <p:cNvCxnSpPr/>
            <p:nvPr/>
          </p:nvCxnSpPr>
          <p:spPr>
            <a:xfrm>
              <a:off x="6435315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180F78E-9D80-4E8B-A153-C147E0106116}"/>
                </a:ext>
              </a:extLst>
            </p:cNvPr>
            <p:cNvCxnSpPr/>
            <p:nvPr/>
          </p:nvCxnSpPr>
          <p:spPr>
            <a:xfrm>
              <a:off x="6689943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705C67E-2127-4E27-BC7E-6D2352D15FF9}"/>
                </a:ext>
              </a:extLst>
            </p:cNvPr>
            <p:cNvCxnSpPr/>
            <p:nvPr/>
          </p:nvCxnSpPr>
          <p:spPr>
            <a:xfrm>
              <a:off x="6936605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70C49E4-71B9-410A-8D28-0073B2DCE36B}"/>
                </a:ext>
              </a:extLst>
            </p:cNvPr>
            <p:cNvCxnSpPr/>
            <p:nvPr/>
          </p:nvCxnSpPr>
          <p:spPr>
            <a:xfrm>
              <a:off x="7191234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80FF2DC-2DE0-456B-845A-A573835E7FC1}"/>
                </a:ext>
              </a:extLst>
            </p:cNvPr>
            <p:cNvCxnSpPr/>
            <p:nvPr/>
          </p:nvCxnSpPr>
          <p:spPr>
            <a:xfrm>
              <a:off x="7449320" y="471179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4FB482D-F354-413B-84CB-22AB190B88C6}"/>
                </a:ext>
              </a:extLst>
            </p:cNvPr>
            <p:cNvCxnSpPr/>
            <p:nvPr/>
          </p:nvCxnSpPr>
          <p:spPr>
            <a:xfrm>
              <a:off x="7449320" y="4987278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2748458-ACC0-430A-9AB9-C15B09A3879F}"/>
                </a:ext>
              </a:extLst>
            </p:cNvPr>
            <p:cNvCxnSpPr/>
            <p:nvPr/>
          </p:nvCxnSpPr>
          <p:spPr>
            <a:xfrm>
              <a:off x="5425625" y="5258090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2FF00B5-6376-4AEA-B395-0D22D9D47422}"/>
                </a:ext>
              </a:extLst>
            </p:cNvPr>
            <p:cNvCxnSpPr/>
            <p:nvPr/>
          </p:nvCxnSpPr>
          <p:spPr>
            <a:xfrm>
              <a:off x="5931430" y="5258090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6CCB302-74A7-4EE3-9F60-90ABF2B8CD79}"/>
                </a:ext>
              </a:extLst>
            </p:cNvPr>
            <p:cNvCxnSpPr/>
            <p:nvPr/>
          </p:nvCxnSpPr>
          <p:spPr>
            <a:xfrm>
              <a:off x="6435185" y="5258090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7CDFA4F-7288-4487-ABD0-AA287849BA6C}"/>
                </a:ext>
              </a:extLst>
            </p:cNvPr>
            <p:cNvCxnSpPr/>
            <p:nvPr/>
          </p:nvCxnSpPr>
          <p:spPr>
            <a:xfrm>
              <a:off x="7449567" y="5268560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00DDD7-339F-462F-B545-7F25E0248C90}"/>
                </a:ext>
              </a:extLst>
            </p:cNvPr>
            <p:cNvSpPr txBox="1"/>
            <p:nvPr/>
          </p:nvSpPr>
          <p:spPr>
            <a:xfrm>
              <a:off x="3875967" y="4693275"/>
              <a:ext cx="1042067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GB" sz="1050" dirty="0">
                  <a:solidFill>
                    <a:prstClr val="black"/>
                  </a:solidFill>
                </a:rPr>
                <a:t>ELN response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BC664D4-57C6-4E66-B3B8-2C11EDC9601A}"/>
                </a:ext>
              </a:extLst>
            </p:cNvPr>
            <p:cNvSpPr txBox="1"/>
            <p:nvPr/>
          </p:nvSpPr>
          <p:spPr>
            <a:xfrm>
              <a:off x="4080654" y="4967959"/>
              <a:ext cx="833682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GB" sz="1050" dirty="0">
                  <a:solidFill>
                    <a:prstClr val="black"/>
                  </a:solidFill>
                </a:rPr>
                <a:t>Molecular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05E8578-EB3D-4145-B1E5-8C463DD92D7B}"/>
                </a:ext>
              </a:extLst>
            </p:cNvPr>
            <p:cNvSpPr txBox="1"/>
            <p:nvPr/>
          </p:nvSpPr>
          <p:spPr>
            <a:xfrm>
              <a:off x="4159568" y="5258090"/>
              <a:ext cx="75476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GB" sz="1050" dirty="0">
                  <a:solidFill>
                    <a:prstClr val="black"/>
                  </a:solidFill>
                </a:rPr>
                <a:t>QOL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8E31D3F-A31A-4F02-8BBF-F66C6223F8DC}"/>
                </a:ext>
              </a:extLst>
            </p:cNvPr>
            <p:cNvCxnSpPr/>
            <p:nvPr/>
          </p:nvCxnSpPr>
          <p:spPr>
            <a:xfrm>
              <a:off x="8591571" y="4731021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C946FC5-B6F7-4D85-906B-6E782455785C}"/>
                </a:ext>
              </a:extLst>
            </p:cNvPr>
            <p:cNvCxnSpPr/>
            <p:nvPr/>
          </p:nvCxnSpPr>
          <p:spPr>
            <a:xfrm>
              <a:off x="8589010" y="5006502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CA8CC31-B0AE-41E6-A974-22749736FA6F}"/>
                </a:ext>
              </a:extLst>
            </p:cNvPr>
            <p:cNvCxnSpPr/>
            <p:nvPr/>
          </p:nvCxnSpPr>
          <p:spPr>
            <a:xfrm>
              <a:off x="8590161" y="5270895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458F1FB-0C4B-4140-8817-13D379443AFD}"/>
                </a:ext>
              </a:extLst>
            </p:cNvPr>
            <p:cNvCxnSpPr/>
            <p:nvPr/>
          </p:nvCxnSpPr>
          <p:spPr>
            <a:xfrm>
              <a:off x="9726482" y="4731021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FB1585EC-339E-4316-9B96-5D39A9957005}"/>
                </a:ext>
              </a:extLst>
            </p:cNvPr>
            <p:cNvCxnSpPr/>
            <p:nvPr/>
          </p:nvCxnSpPr>
          <p:spPr>
            <a:xfrm>
              <a:off x="9723922" y="5005335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752CEAD-54BC-48A4-AC67-C1A086B0703A}"/>
                </a:ext>
              </a:extLst>
            </p:cNvPr>
            <p:cNvCxnSpPr/>
            <p:nvPr/>
          </p:nvCxnSpPr>
          <p:spPr>
            <a:xfrm>
              <a:off x="9720722" y="5268560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11A6DA12-7653-4B88-8DBB-EC544CA1BB65}"/>
                </a:ext>
              </a:extLst>
            </p:cNvPr>
            <p:cNvCxnSpPr/>
            <p:nvPr/>
          </p:nvCxnSpPr>
          <p:spPr>
            <a:xfrm>
              <a:off x="10858584" y="4731021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40B7CB5-A5F2-45B5-88C7-8A6539387CC2}"/>
                </a:ext>
              </a:extLst>
            </p:cNvPr>
            <p:cNvCxnSpPr/>
            <p:nvPr/>
          </p:nvCxnSpPr>
          <p:spPr>
            <a:xfrm>
              <a:off x="10858584" y="5006502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957B093-B872-48BB-B1BF-73D9DACF0157}"/>
                </a:ext>
              </a:extLst>
            </p:cNvPr>
            <p:cNvCxnSpPr/>
            <p:nvPr/>
          </p:nvCxnSpPr>
          <p:spPr>
            <a:xfrm>
              <a:off x="10858454" y="5277314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0924302-E3C4-4A3D-9A4B-E77278994657}"/>
                </a:ext>
              </a:extLst>
            </p:cNvPr>
            <p:cNvCxnSpPr/>
            <p:nvPr/>
          </p:nvCxnSpPr>
          <p:spPr>
            <a:xfrm>
              <a:off x="11993496" y="4731021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085064F-B213-4AD8-BDC5-ECDD1CDE820F}"/>
                </a:ext>
              </a:extLst>
            </p:cNvPr>
            <p:cNvCxnSpPr/>
            <p:nvPr/>
          </p:nvCxnSpPr>
          <p:spPr>
            <a:xfrm>
              <a:off x="11993496" y="5006502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BABA0DC-44B9-4631-8502-8B51083AC932}"/>
                </a:ext>
              </a:extLst>
            </p:cNvPr>
            <p:cNvCxnSpPr/>
            <p:nvPr/>
          </p:nvCxnSpPr>
          <p:spPr>
            <a:xfrm>
              <a:off x="11993366" y="5277314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06547E6-2840-440D-96C3-71944BBB0856}"/>
                </a:ext>
              </a:extLst>
            </p:cNvPr>
            <p:cNvCxnSpPr>
              <a:cxnSpLocks/>
            </p:cNvCxnSpPr>
            <p:nvPr/>
          </p:nvCxnSpPr>
          <p:spPr>
            <a:xfrm>
              <a:off x="7732750" y="5268560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5DADD37-F6A0-4C81-8023-F8DC15833B91}"/>
                </a:ext>
              </a:extLst>
            </p:cNvPr>
            <p:cNvCxnSpPr>
              <a:cxnSpLocks/>
            </p:cNvCxnSpPr>
            <p:nvPr/>
          </p:nvCxnSpPr>
          <p:spPr>
            <a:xfrm>
              <a:off x="8867662" y="5268560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DEE0CF76-86DD-475B-8574-937CAF68D685}"/>
                </a:ext>
              </a:extLst>
            </p:cNvPr>
            <p:cNvCxnSpPr>
              <a:cxnSpLocks/>
            </p:cNvCxnSpPr>
            <p:nvPr/>
          </p:nvCxnSpPr>
          <p:spPr>
            <a:xfrm>
              <a:off x="10004387" y="5268560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DABAE7D-0CAC-4D4A-930C-C51B8CC55BA4}"/>
                </a:ext>
              </a:extLst>
            </p:cNvPr>
            <p:cNvCxnSpPr>
              <a:cxnSpLocks/>
            </p:cNvCxnSpPr>
            <p:nvPr/>
          </p:nvCxnSpPr>
          <p:spPr>
            <a:xfrm>
              <a:off x="11142719" y="5277314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6DA8652-5618-4164-BF34-FC4892D34448}"/>
                </a:ext>
              </a:extLst>
            </p:cNvPr>
            <p:cNvCxnSpPr/>
            <p:nvPr/>
          </p:nvCxnSpPr>
          <p:spPr>
            <a:xfrm>
              <a:off x="8017854" y="5263307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C42EB7B0-C968-43A9-80FD-5B5F21BF0CDC}"/>
                </a:ext>
              </a:extLst>
            </p:cNvPr>
            <p:cNvCxnSpPr/>
            <p:nvPr/>
          </p:nvCxnSpPr>
          <p:spPr>
            <a:xfrm>
              <a:off x="9153591" y="5268560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1D01C9D-10AD-4BD2-BD7E-8E65BFD71ADF}"/>
                </a:ext>
              </a:extLst>
            </p:cNvPr>
            <p:cNvCxnSpPr/>
            <p:nvPr/>
          </p:nvCxnSpPr>
          <p:spPr>
            <a:xfrm>
              <a:off x="10290167" y="5277314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16597D7-8959-4BA3-AE91-B425970B9709}"/>
                </a:ext>
              </a:extLst>
            </p:cNvPr>
            <p:cNvCxnSpPr>
              <a:cxnSpLocks/>
            </p:cNvCxnSpPr>
            <p:nvPr/>
          </p:nvCxnSpPr>
          <p:spPr>
            <a:xfrm>
              <a:off x="8302331" y="5267684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6C034D4-6792-4FE7-A1B1-8E7A2E56D28B}"/>
                </a:ext>
              </a:extLst>
            </p:cNvPr>
            <p:cNvCxnSpPr>
              <a:cxnSpLocks/>
            </p:cNvCxnSpPr>
            <p:nvPr/>
          </p:nvCxnSpPr>
          <p:spPr>
            <a:xfrm>
              <a:off x="9434433" y="5268560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FAF4D2A-DDBB-454A-AE43-E26692FF282A}"/>
                </a:ext>
              </a:extLst>
            </p:cNvPr>
            <p:cNvCxnSpPr>
              <a:cxnSpLocks/>
            </p:cNvCxnSpPr>
            <p:nvPr/>
          </p:nvCxnSpPr>
          <p:spPr>
            <a:xfrm>
              <a:off x="10574310" y="5268560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D949877-0C6C-4B98-8FD8-4690122484BB}"/>
                </a:ext>
              </a:extLst>
            </p:cNvPr>
            <p:cNvCxnSpPr/>
            <p:nvPr/>
          </p:nvCxnSpPr>
          <p:spPr>
            <a:xfrm>
              <a:off x="11427168" y="5277314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B86E9A8-814F-414C-8E31-6C61CCBE7425}"/>
                </a:ext>
              </a:extLst>
            </p:cNvPr>
            <p:cNvCxnSpPr>
              <a:cxnSpLocks/>
            </p:cNvCxnSpPr>
            <p:nvPr/>
          </p:nvCxnSpPr>
          <p:spPr>
            <a:xfrm>
              <a:off x="11711007" y="5277314"/>
              <a:ext cx="0" cy="1610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8E81E1F-1BC7-4209-BAC5-5E516C6AC9B6}"/>
                </a:ext>
              </a:extLst>
            </p:cNvPr>
            <p:cNvSpPr/>
            <p:nvPr/>
          </p:nvSpPr>
          <p:spPr>
            <a:xfrm>
              <a:off x="4916726" y="6339493"/>
              <a:ext cx="2535153" cy="16283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050" b="1" dirty="0">
                  <a:solidFill>
                    <a:prstClr val="black"/>
                  </a:solidFill>
                </a:rPr>
                <a:t>Year 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BD73C09-2569-45C9-A775-80222F953C59}"/>
                </a:ext>
              </a:extLst>
            </p:cNvPr>
            <p:cNvSpPr/>
            <p:nvPr/>
          </p:nvSpPr>
          <p:spPr>
            <a:xfrm>
              <a:off x="7449664" y="6339507"/>
              <a:ext cx="1141874" cy="162893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050" b="1" dirty="0">
                  <a:solidFill>
                    <a:prstClr val="black"/>
                  </a:solidFill>
                </a:rPr>
                <a:t>Year 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81D2DDD-B9C0-4888-B7C4-865F2B319D47}"/>
                </a:ext>
              </a:extLst>
            </p:cNvPr>
            <p:cNvSpPr/>
            <p:nvPr/>
          </p:nvSpPr>
          <p:spPr>
            <a:xfrm>
              <a:off x="8586361" y="6339505"/>
              <a:ext cx="1134459" cy="162824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050" b="1" dirty="0">
                  <a:solidFill>
                    <a:prstClr val="black"/>
                  </a:solidFill>
                </a:rPr>
                <a:t>Year 3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680F39D-11F3-43EF-87B1-988EB64CBB61}"/>
                </a:ext>
              </a:extLst>
            </p:cNvPr>
            <p:cNvSpPr/>
            <p:nvPr/>
          </p:nvSpPr>
          <p:spPr>
            <a:xfrm>
              <a:off x="9722936" y="6339499"/>
              <a:ext cx="1136697" cy="162824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050" b="1" dirty="0">
                  <a:solidFill>
                    <a:prstClr val="black"/>
                  </a:solidFill>
                </a:rPr>
                <a:t>Year 4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A123747-B644-4713-82D4-4A9E4D3C8727}"/>
                </a:ext>
              </a:extLst>
            </p:cNvPr>
            <p:cNvSpPr/>
            <p:nvPr/>
          </p:nvSpPr>
          <p:spPr>
            <a:xfrm>
              <a:off x="10859633" y="6339495"/>
              <a:ext cx="1134459" cy="162837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1050" b="1" dirty="0">
                  <a:solidFill>
                    <a:prstClr val="black"/>
                  </a:solidFill>
                </a:rPr>
                <a:t>Year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6700E7A-EBDE-4C4E-911F-9E2B2D0F9011}"/>
                </a:ext>
              </a:extLst>
            </p:cNvPr>
            <p:cNvSpPr txBox="1"/>
            <p:nvPr/>
          </p:nvSpPr>
          <p:spPr>
            <a:xfrm>
              <a:off x="3187770" y="5671687"/>
              <a:ext cx="1401131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GB" sz="1050" b="1" dirty="0">
                  <a:solidFill>
                    <a:prstClr val="black"/>
                  </a:solidFill>
                </a:rPr>
                <a:t>Randomised 1:1 to</a:t>
              </a:r>
            </a:p>
            <a:p>
              <a:pPr algn="r" defTabSz="457200"/>
              <a:r>
                <a:rPr lang="en-GB" sz="900" b="1" dirty="0">
                  <a:solidFill>
                    <a:prstClr val="black"/>
                  </a:solidFill>
                </a:rPr>
                <a:t>(stratified by gender)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85F4DD0-7A87-4554-B358-689B71540B95}"/>
                </a:ext>
              </a:extLst>
            </p:cNvPr>
            <p:cNvSpPr/>
            <p:nvPr/>
          </p:nvSpPr>
          <p:spPr>
            <a:xfrm>
              <a:off x="4922412" y="5964933"/>
              <a:ext cx="2523981" cy="2302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GB" sz="1100" b="1" dirty="0" err="1">
                  <a:solidFill>
                    <a:prstClr val="black"/>
                  </a:solidFill>
                </a:rPr>
                <a:t>Ruxolitinib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F522A8B-FE9C-4643-A8C2-1A49B7C6DA3D}"/>
                </a:ext>
              </a:extLst>
            </p:cNvPr>
            <p:cNvSpPr/>
            <p:nvPr/>
          </p:nvSpPr>
          <p:spPr>
            <a:xfrm>
              <a:off x="4922412" y="5556501"/>
              <a:ext cx="7070943" cy="230373"/>
            </a:xfrm>
            <a:prstGeom prst="rect">
              <a:avLst/>
            </a:prstGeom>
            <a:solidFill>
              <a:srgbClr val="C65A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GB" sz="1050" b="1" dirty="0">
                  <a:solidFill>
                    <a:prstClr val="black"/>
                  </a:solidFill>
                </a:rPr>
                <a:t>Best Available Therapy (BAT) *                  </a:t>
              </a:r>
              <a:endParaRPr lang="en-GB" sz="1050" dirty="0">
                <a:solidFill>
                  <a:prstClr val="black"/>
                </a:solidFill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E71E165-A0B2-4D7D-ADAA-877D220FB573}"/>
                </a:ext>
              </a:extLst>
            </p:cNvPr>
            <p:cNvCxnSpPr>
              <a:cxnSpLocks/>
              <a:stCxn id="91" idx="3"/>
              <a:endCxn id="92" idx="1"/>
            </p:cNvCxnSpPr>
            <p:nvPr/>
          </p:nvCxnSpPr>
          <p:spPr>
            <a:xfrm>
              <a:off x="4588901" y="5867895"/>
              <a:ext cx="333511" cy="21218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6E80180-C0B2-454E-9929-8E6F206339BD}"/>
                </a:ext>
              </a:extLst>
            </p:cNvPr>
            <p:cNvCxnSpPr>
              <a:cxnSpLocks/>
              <a:stCxn id="91" idx="3"/>
              <a:endCxn id="95" idx="1"/>
            </p:cNvCxnSpPr>
            <p:nvPr/>
          </p:nvCxnSpPr>
          <p:spPr>
            <a:xfrm flipV="1">
              <a:off x="4588901" y="5671688"/>
              <a:ext cx="333511" cy="19620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1F3AEF2-B94C-4121-B84F-759AE2D0EF85}"/>
                </a:ext>
              </a:extLst>
            </p:cNvPr>
            <p:cNvSpPr/>
            <p:nvPr/>
          </p:nvSpPr>
          <p:spPr>
            <a:xfrm>
              <a:off x="7451684" y="5964933"/>
              <a:ext cx="4541670" cy="230297"/>
            </a:xfrm>
            <a:prstGeom prst="rect">
              <a:avLst/>
            </a:prstGeom>
            <a:solidFill>
              <a:srgbClr val="85BDD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GB" sz="900" b="1" dirty="0">
                  <a:solidFill>
                    <a:prstClr val="black"/>
                  </a:solidFill>
                </a:rPr>
                <a:t>(if at least a PR is maintained)</a:t>
              </a:r>
              <a:endParaRPr lang="en-GB" sz="1050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2748458-ACC0-430A-9AB9-C15B09A3879F}"/>
              </a:ext>
            </a:extLst>
          </p:cNvPr>
          <p:cNvCxnSpPr/>
          <p:nvPr/>
        </p:nvCxnSpPr>
        <p:spPr>
          <a:xfrm>
            <a:off x="4946702" y="2205601"/>
            <a:ext cx="0" cy="1610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A2748458-ACC0-430A-9AB9-C15B09A3879F}"/>
              </a:ext>
            </a:extLst>
          </p:cNvPr>
          <p:cNvCxnSpPr/>
          <p:nvPr/>
        </p:nvCxnSpPr>
        <p:spPr>
          <a:xfrm>
            <a:off x="4936384" y="1978779"/>
            <a:ext cx="0" cy="1610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89770" y="2384478"/>
            <a:ext cx="2482248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High-risk P Vera patients intolerant or resistant to </a:t>
            </a:r>
            <a:r>
              <a:rPr lang="en-GB" sz="1400" b="1" dirty="0" err="1">
                <a:solidFill>
                  <a:prstClr val="black"/>
                </a:solidFill>
                <a:ea typeface="Times New Roman" panose="02020603050405020304" pitchFamily="18" charset="0"/>
              </a:rPr>
              <a:t>hydroxycarbamide</a:t>
            </a:r>
            <a:r>
              <a:rPr lang="en-GB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 (HC)</a:t>
            </a:r>
            <a:endParaRPr lang="en-GB" sz="1400" b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57902" y="3481770"/>
            <a:ext cx="6885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200" dirty="0">
                <a:solidFill>
                  <a:prstClr val="black"/>
                </a:solidFill>
              </a:rPr>
              <a:t>*in common with the RESPONSE trials patients could receive HC on the BAT arm</a:t>
            </a:r>
          </a:p>
        </p:txBody>
      </p:sp>
    </p:spTree>
    <p:extLst>
      <p:ext uri="{BB962C8B-B14F-4D97-AF65-F5344CB8AC3E}">
        <p14:creationId xmlns:p14="http://schemas.microsoft.com/office/powerpoint/2010/main" val="8693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488" y="149753"/>
            <a:ext cx="1170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b="1" dirty="0">
                <a:solidFill>
                  <a:srgbClr val="0070C0"/>
                </a:solidFill>
              </a:rPr>
              <a:t>Ruxolitinib</a:t>
            </a:r>
            <a:r>
              <a:rPr lang="en-GB" sz="2400" b="1" dirty="0">
                <a:solidFill>
                  <a:srgbClr val="C00000"/>
                </a:solidFill>
              </a:rPr>
              <a:t> superior to BAT for CR, duration of CR, time to discontinuation and Event-Free-Survival (thrombosis, haemorrhage, transformation, death)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18152" y="1182410"/>
            <a:ext cx="8295405" cy="5609688"/>
            <a:chOff x="469654" y="1292417"/>
            <a:chExt cx="8937530" cy="6030741"/>
          </a:xfrm>
        </p:grpSpPr>
        <p:pic>
          <p:nvPicPr>
            <p:cNvPr id="5" name="Picture 4" descr="Chart, bar chart&#10;&#10;Description automatically generated">
              <a:extLst>
                <a:ext uri="{FF2B5EF4-FFF2-40B4-BE49-F238E27FC236}">
                  <a16:creationId xmlns:a16="http://schemas.microsoft.com/office/drawing/2014/main" id="{493362CA-1AD2-45D1-84D6-4DB40DDD1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29" y="1292417"/>
              <a:ext cx="4050422" cy="2977529"/>
            </a:xfrm>
            <a:prstGeom prst="rect">
              <a:avLst/>
            </a:prstGeom>
          </p:spPr>
        </p:pic>
        <p:pic>
          <p:nvPicPr>
            <p:cNvPr id="9" name="Picture 8" descr="Chart, line chart&#10;&#10;Description automatically generated">
              <a:extLst>
                <a:ext uri="{FF2B5EF4-FFF2-40B4-BE49-F238E27FC236}">
                  <a16:creationId xmlns:a16="http://schemas.microsoft.com/office/drawing/2014/main" id="{F7EB54C3-44A0-49E4-8232-D1A3B588D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762" y="1292417"/>
              <a:ext cx="4050422" cy="2977529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469654" y="4345629"/>
              <a:ext cx="4318697" cy="2977529"/>
              <a:chOff x="7790624" y="2313909"/>
              <a:chExt cx="4318697" cy="297752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DCE5C0D-47EC-43D0-8F0D-8C1168E068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0624" y="2313909"/>
                <a:ext cx="4318697" cy="2977529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7907897" y="2382473"/>
                <a:ext cx="355259" cy="27683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6762" y="4386019"/>
              <a:ext cx="3942661" cy="2896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8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938" y="82492"/>
            <a:ext cx="10515600" cy="84348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SUMMARY :MAJIC PV</a:t>
            </a:r>
            <a:endParaRPr lang="en-GB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59" y="925975"/>
            <a:ext cx="112112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MAJIC-PV confirms and challenges the current therapeutic algorithm, supporting benefits of targeted therapy and molecular monitoring in this disease.</a:t>
            </a:r>
            <a:endParaRPr lang="en-GB" sz="2100" dirty="0">
              <a:solidFill>
                <a:prstClr val="white"/>
              </a:solidFill>
              <a:ea typeface="MS Mincho"/>
              <a:cs typeface="Arial" panose="020B0604020202020204" pitchFamily="34" charset="0"/>
            </a:endParaRPr>
          </a:p>
          <a:p>
            <a:pPr marL="285750" indent="-285750" algn="just" defTabSz="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R</a:t>
            </a:r>
            <a:r>
              <a:rPr lang="en-US" sz="2100" b="1" dirty="0" err="1" smtClean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uxolitinib</a:t>
            </a:r>
            <a:r>
              <a:rPr lang="en-US" sz="2100" b="1" dirty="0" smtClean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improves thrombosis-free and event free survival </a:t>
            </a:r>
            <a:r>
              <a:rPr lang="en-US" sz="2100" dirty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in patients with high risk </a:t>
            </a:r>
            <a:r>
              <a:rPr lang="en-GB" sz="2100" dirty="0">
                <a:solidFill>
                  <a:prstClr val="black"/>
                </a:solidFill>
                <a:ea typeface="Times New Roman" panose="02020603050405020304" pitchFamily="18" charset="0"/>
              </a:rPr>
              <a:t>Polycythaemia Vera</a:t>
            </a:r>
            <a:r>
              <a:rPr lang="en-US" sz="2100" dirty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 who are intolerant or resistant to </a:t>
            </a:r>
            <a:r>
              <a:rPr lang="en-GB" sz="2100" dirty="0">
                <a:solidFill>
                  <a:prstClr val="black"/>
                </a:solidFill>
                <a:ea typeface="Times New Roman" panose="02020603050405020304" pitchFamily="18" charset="0"/>
              </a:rPr>
              <a:t>hydroxycarbamide</a:t>
            </a:r>
            <a:r>
              <a:rPr lang="en-US" sz="2100" dirty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. </a:t>
            </a:r>
          </a:p>
          <a:p>
            <a:pPr marL="285750" indent="-285750" algn="just" defTabSz="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Complete response, regardless of treatment allocation, correlated with improved event free survival</a:t>
            </a:r>
            <a:r>
              <a:rPr lang="en-US" sz="2100" b="1" dirty="0" smtClean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.</a:t>
            </a:r>
          </a:p>
          <a:p>
            <a:pPr algn="just" defTabSz="457200">
              <a:spcAft>
                <a:spcPts val="1800"/>
              </a:spcAft>
            </a:pPr>
            <a:endParaRPr lang="en-US" sz="2100" b="1" dirty="0">
              <a:solidFill>
                <a:srgbClr val="000000"/>
              </a:solidFill>
              <a:ea typeface="MS Mincho"/>
              <a:cs typeface="Calibri" panose="020F0502020204030204" pitchFamily="34" charset="0"/>
            </a:endParaRPr>
          </a:p>
          <a:p>
            <a:pPr marL="285750" indent="-285750" algn="just" defTabSz="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Embedded pre-planned analyses demonstrate that attaining a </a:t>
            </a:r>
            <a:r>
              <a:rPr lang="en-US" sz="2100" b="1" dirty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50% reduction in </a:t>
            </a:r>
            <a:r>
              <a:rPr lang="en-US" sz="2100" b="1" i="1" dirty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JAK2 </a:t>
            </a:r>
            <a:r>
              <a:rPr lang="en-US" sz="2100" b="1" dirty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V617F VAF, was associated with important clinical benefits (improved PFS, EFS, OS) and clearance of MPN stem cells. Suggestive of disease modification</a:t>
            </a:r>
            <a:r>
              <a:rPr lang="en-US" sz="2100" dirty="0">
                <a:solidFill>
                  <a:srgbClr val="000000"/>
                </a:solidFill>
                <a:ea typeface="MS Mincho"/>
                <a:cs typeface="Calibri" panose="020F0502020204030204" pitchFamily="34" charset="0"/>
              </a:rPr>
              <a:t>.</a:t>
            </a:r>
          </a:p>
          <a:p>
            <a:pPr algn="just" defTabSz="457200">
              <a:spcAft>
                <a:spcPts val="1800"/>
              </a:spcAft>
            </a:pPr>
            <a:endParaRPr lang="en-US" sz="2100" dirty="0">
              <a:solidFill>
                <a:srgbClr val="000000"/>
              </a:solidFill>
              <a:ea typeface="MS Minch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906591" y="218713"/>
            <a:ext cx="8394700" cy="757712"/>
          </a:xfrm>
        </p:spPr>
        <p:txBody>
          <a:bodyPr>
            <a:normAutofit/>
          </a:bodyPr>
          <a:lstStyle/>
          <a:p>
            <a:r>
              <a:rPr lang="it-IT" sz="4000" b="1" dirty="0" err="1">
                <a:solidFill>
                  <a:srgbClr val="0067A5"/>
                </a:solidFill>
                <a:latin typeface="12 Frutiger* 65 Bold   07103" pitchFamily="2" charset="0"/>
                <a:ea typeface="+mn-ea"/>
                <a:cs typeface="+mn-cs"/>
              </a:rPr>
              <a:t>Low-risk</a:t>
            </a:r>
            <a:r>
              <a:rPr lang="it-IT" sz="4000" b="1" dirty="0">
                <a:solidFill>
                  <a:srgbClr val="0067A5"/>
                </a:solidFill>
                <a:latin typeface="12 Frutiger* 65 Bold   07103" pitchFamily="2" charset="0"/>
                <a:ea typeface="+mn-ea"/>
                <a:cs typeface="+mn-cs"/>
              </a:rPr>
              <a:t> PV: </a:t>
            </a:r>
            <a:r>
              <a:rPr lang="it-IT" sz="4000" b="1" dirty="0" err="1">
                <a:solidFill>
                  <a:srgbClr val="0067A5"/>
                </a:solidFill>
                <a:latin typeface="12 Frutiger* 65 Bold   07103" pitchFamily="2" charset="0"/>
                <a:ea typeface="+mn-ea"/>
                <a:cs typeface="+mn-cs"/>
              </a:rPr>
              <a:t>is</a:t>
            </a:r>
            <a:r>
              <a:rPr lang="it-IT" sz="4000" b="1" dirty="0">
                <a:solidFill>
                  <a:srgbClr val="0067A5"/>
                </a:solidFill>
                <a:latin typeface="12 Frutiger* 65 Bold   07103" pitchFamily="2" charset="0"/>
                <a:ea typeface="+mn-ea"/>
                <a:cs typeface="+mn-cs"/>
              </a:rPr>
              <a:t> </a:t>
            </a:r>
            <a:r>
              <a:rPr lang="it-IT" sz="4000" b="1" dirty="0" err="1">
                <a:solidFill>
                  <a:srgbClr val="0067A5"/>
                </a:solidFill>
                <a:latin typeface="12 Frutiger* 65 Bold   07103" pitchFamily="2" charset="0"/>
                <a:ea typeface="+mn-ea"/>
                <a:cs typeface="+mn-cs"/>
              </a:rPr>
              <a:t>it</a:t>
            </a:r>
            <a:r>
              <a:rPr lang="it-IT" sz="4000" b="1" dirty="0">
                <a:solidFill>
                  <a:srgbClr val="0067A5"/>
                </a:solidFill>
                <a:latin typeface="12 Frutiger* 65 Bold   07103" pitchFamily="2" charset="0"/>
                <a:ea typeface="+mn-ea"/>
                <a:cs typeface="+mn-cs"/>
              </a:rPr>
              <a:t> time to </a:t>
            </a:r>
            <a:r>
              <a:rPr lang="it-IT" sz="4000" b="1" dirty="0" err="1">
                <a:solidFill>
                  <a:srgbClr val="0067A5"/>
                </a:solidFill>
                <a:latin typeface="12 Frutiger* 65 Bold   07103" pitchFamily="2" charset="0"/>
                <a:ea typeface="+mn-ea"/>
                <a:cs typeface="+mn-cs"/>
              </a:rPr>
              <a:t>change</a:t>
            </a:r>
            <a:r>
              <a:rPr lang="it-IT" sz="4000" b="1" dirty="0">
                <a:solidFill>
                  <a:srgbClr val="0067A5"/>
                </a:solidFill>
                <a:latin typeface="12 Frutiger* 65 Bold   07103" pitchFamily="2" charset="0"/>
                <a:ea typeface="+mn-ea"/>
                <a:cs typeface="+mn-cs"/>
              </a:rPr>
              <a:t>?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14278" y="6233679"/>
            <a:ext cx="6561137" cy="630930"/>
          </a:xfrm>
          <a:prstGeom prst="rect">
            <a:avLst/>
          </a:prstGeom>
          <a:noFill/>
        </p:spPr>
        <p:txBody>
          <a:bodyPr wrap="square" lIns="91418" tIns="45714" rIns="91418" bIns="45714" rtlCol="0">
            <a:spAutoFit/>
          </a:bodyPr>
          <a:lstStyle/>
          <a:p>
            <a:pPr defTabSz="685630"/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* </a:t>
            </a:r>
            <a:r>
              <a:rPr lang="it-IT" sz="700" i="1" dirty="0" err="1">
                <a:solidFill>
                  <a:prstClr val="black"/>
                </a:solidFill>
                <a:cs typeface="Arial" pitchFamily="34" charset="0"/>
              </a:rPr>
              <a:t>Aspirin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 in the </a:t>
            </a:r>
            <a:r>
              <a:rPr lang="it-IT" sz="700" i="1" dirty="0" err="1">
                <a:solidFill>
                  <a:prstClr val="black"/>
                </a:solidFill>
                <a:cs typeface="Arial" pitchFamily="34" charset="0"/>
              </a:rPr>
              <a:t>primary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 and </a:t>
            </a:r>
            <a:r>
              <a:rPr lang="it-IT" sz="700" i="1" dirty="0" err="1">
                <a:solidFill>
                  <a:prstClr val="black"/>
                </a:solidFill>
                <a:cs typeface="Arial" pitchFamily="34" charset="0"/>
              </a:rPr>
              <a:t>secondary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it-IT" sz="700" i="1" dirty="0" err="1">
                <a:solidFill>
                  <a:prstClr val="black"/>
                </a:solidFill>
                <a:cs typeface="Arial" pitchFamily="34" charset="0"/>
              </a:rPr>
              <a:t>prevention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 of </a:t>
            </a:r>
            <a:r>
              <a:rPr lang="it-IT" sz="700" i="1" dirty="0" err="1">
                <a:solidFill>
                  <a:prstClr val="black"/>
                </a:solidFill>
                <a:cs typeface="Arial" pitchFamily="34" charset="0"/>
              </a:rPr>
              <a:t>vascular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it-IT" sz="700" i="1" dirty="0" err="1">
                <a:solidFill>
                  <a:prstClr val="black"/>
                </a:solidFill>
                <a:cs typeface="Arial" pitchFamily="34" charset="0"/>
              </a:rPr>
              <a:t>disease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: collaborative meta-</a:t>
            </a:r>
            <a:r>
              <a:rPr lang="it-IT" sz="700" i="1" dirty="0" err="1">
                <a:solidFill>
                  <a:prstClr val="black"/>
                </a:solidFill>
                <a:cs typeface="Arial" pitchFamily="34" charset="0"/>
              </a:rPr>
              <a:t>analysis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 of </a:t>
            </a:r>
            <a:r>
              <a:rPr lang="it-IT" sz="700" i="1" dirty="0" err="1">
                <a:solidFill>
                  <a:prstClr val="black"/>
                </a:solidFill>
                <a:cs typeface="Arial" pitchFamily="34" charset="0"/>
              </a:rPr>
              <a:t>individual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it-IT" sz="700" i="1" dirty="0" err="1">
                <a:solidFill>
                  <a:prstClr val="black"/>
                </a:solidFill>
                <a:cs typeface="Arial" pitchFamily="34" charset="0"/>
              </a:rPr>
              <a:t>partecipant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 data from </a:t>
            </a:r>
            <a:r>
              <a:rPr lang="it-IT" sz="700" i="1" dirty="0" err="1">
                <a:solidFill>
                  <a:prstClr val="black"/>
                </a:solidFill>
                <a:cs typeface="Arial" pitchFamily="34" charset="0"/>
              </a:rPr>
              <a:t>randomized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 trials, Lancet 2009; 373:1849-1860..</a:t>
            </a:r>
            <a:r>
              <a:rPr lang="en-US" sz="700" dirty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en-US" sz="700" dirty="0" err="1">
                <a:solidFill>
                  <a:prstClr val="black"/>
                </a:solidFill>
                <a:cs typeface="Arial" pitchFamily="34" charset="0"/>
              </a:rPr>
              <a:t>Yusef</a:t>
            </a:r>
            <a:r>
              <a:rPr lang="en-US" sz="700" dirty="0">
                <a:solidFill>
                  <a:prstClr val="black"/>
                </a:solidFill>
                <a:cs typeface="Arial" pitchFamily="34" charset="0"/>
              </a:rPr>
              <a:t> S et al Cholesterol Lowering in Intermediate-Risk Persons without Cardiovascular Disease NEJM 2016</a:t>
            </a:r>
            <a:endParaRPr lang="it-IT" sz="700" i="1" dirty="0">
              <a:solidFill>
                <a:prstClr val="black"/>
              </a:solidFill>
              <a:cs typeface="Arial" pitchFamily="34" charset="0"/>
            </a:endParaRPr>
          </a:p>
          <a:p>
            <a:pPr defTabSz="685630"/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**</a:t>
            </a:r>
            <a:r>
              <a:rPr lang="en-US" sz="700" i="1" dirty="0">
                <a:solidFill>
                  <a:prstClr val="black"/>
                </a:solidFill>
                <a:cs typeface="Arial" pitchFamily="34" charset="0"/>
              </a:rPr>
              <a:t>The Risk and Prevention Study Collaborative Group. N−3 Fatty Acids in Patients with Multiple Cardiovascular Risk Factors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. N </a:t>
            </a:r>
            <a:r>
              <a:rPr lang="it-IT" sz="700" i="1" dirty="0" err="1">
                <a:solidFill>
                  <a:prstClr val="black"/>
                </a:solidFill>
                <a:cs typeface="Arial" pitchFamily="34" charset="0"/>
              </a:rPr>
              <a:t>Engl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 J </a:t>
            </a:r>
            <a:r>
              <a:rPr lang="it-IT" sz="700" i="1" dirty="0" err="1">
                <a:solidFill>
                  <a:prstClr val="black"/>
                </a:solidFill>
                <a:cs typeface="Arial" pitchFamily="34" charset="0"/>
              </a:rPr>
              <a:t>Med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 2013;368:1800-8.</a:t>
            </a:r>
          </a:p>
          <a:p>
            <a:pPr defTabSz="685630"/>
            <a:r>
              <a:rPr lang="it-IT" sz="700" i="1" baseline="30000" dirty="0">
                <a:solidFill>
                  <a:prstClr val="black"/>
                </a:solidFill>
                <a:cs typeface="Arial" pitchFamily="34" charset="0"/>
              </a:rPr>
              <a:t>§</a:t>
            </a:r>
            <a:r>
              <a:rPr lang="it-IT" sz="700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700" i="1" dirty="0" err="1">
                <a:solidFill>
                  <a:prstClr val="black"/>
                </a:solidFill>
                <a:cs typeface="Arial" pitchFamily="34" charset="0"/>
              </a:rPr>
              <a:t>Barbui</a:t>
            </a:r>
            <a:r>
              <a:rPr lang="en-US" sz="700" i="1" dirty="0">
                <a:solidFill>
                  <a:prstClr val="black"/>
                </a:solidFill>
                <a:cs typeface="Arial" pitchFamily="34" charset="0"/>
              </a:rPr>
              <a:t> T, et al. Practice-relevant revision of IPSET-thrombosis based on 1019 patients with WHO-defined essential </a:t>
            </a:r>
            <a:r>
              <a:rPr lang="en-US" sz="700" i="1" dirty="0" err="1">
                <a:solidFill>
                  <a:prstClr val="black"/>
                </a:solidFill>
                <a:cs typeface="Arial" pitchFamily="34" charset="0"/>
              </a:rPr>
              <a:t>thrombocythemia</a:t>
            </a:r>
            <a:r>
              <a:rPr lang="en-US" sz="700" i="1" dirty="0">
                <a:solidFill>
                  <a:prstClr val="black"/>
                </a:solidFill>
                <a:cs typeface="Arial" pitchFamily="34" charset="0"/>
              </a:rPr>
              <a:t>. Blood Cancer Journal. In press</a:t>
            </a:r>
          </a:p>
          <a:p>
            <a:pPr defTabSz="685630"/>
            <a:r>
              <a:rPr lang="it-IT" sz="700" baseline="30000" dirty="0">
                <a:solidFill>
                  <a:prstClr val="black"/>
                </a:solidFill>
                <a:cs typeface="Arial" pitchFamily="34" charset="0"/>
              </a:rPr>
              <a:t>§§ </a:t>
            </a:r>
            <a:r>
              <a:rPr lang="en-US" sz="700" i="1" dirty="0" err="1">
                <a:solidFill>
                  <a:prstClr val="black"/>
                </a:solidFill>
                <a:cs typeface="Arial" pitchFamily="34" charset="0"/>
              </a:rPr>
              <a:t>Barbui</a:t>
            </a:r>
            <a:r>
              <a:rPr lang="en-US" sz="700" i="1" dirty="0">
                <a:solidFill>
                  <a:prstClr val="black"/>
                </a:solidFill>
                <a:cs typeface="Arial" pitchFamily="34" charset="0"/>
              </a:rPr>
              <a:t> T, et al. In contemporary patients with polycythemia </a:t>
            </a:r>
            <a:r>
              <a:rPr lang="en-US" sz="700" i="1" dirty="0" err="1">
                <a:solidFill>
                  <a:prstClr val="black"/>
                </a:solidFill>
                <a:cs typeface="Arial" pitchFamily="34" charset="0"/>
              </a:rPr>
              <a:t>vera</a:t>
            </a:r>
            <a:r>
              <a:rPr lang="en-US" sz="700" i="1" dirty="0">
                <a:solidFill>
                  <a:prstClr val="black"/>
                </a:solidFill>
                <a:cs typeface="Arial" pitchFamily="34" charset="0"/>
              </a:rPr>
              <a:t>, rates of thrombosis and risk factors delineate a new clinical epidemiology. Blood 2014 124: 3021-3023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520002" y="1233379"/>
            <a:ext cx="3833695" cy="1052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18" tIns="45714" rIns="91418" bIns="45714" rtlCol="0">
            <a:spAutoFit/>
          </a:bodyPr>
          <a:lstStyle/>
          <a:p>
            <a:pPr algn="ctr" defTabSz="685630">
              <a:lnSpc>
                <a:spcPct val="110000"/>
              </a:lnSpc>
            </a:pPr>
            <a:r>
              <a:rPr lang="it-IT" dirty="0">
                <a:solidFill>
                  <a:prstClr val="black"/>
                </a:solidFill>
              </a:rPr>
              <a:t>The </a:t>
            </a:r>
            <a:r>
              <a:rPr lang="it-IT" dirty="0" err="1">
                <a:solidFill>
                  <a:prstClr val="black"/>
                </a:solidFill>
              </a:rPr>
              <a:t>incidence</a:t>
            </a:r>
            <a:r>
              <a:rPr lang="it-IT" dirty="0">
                <a:solidFill>
                  <a:prstClr val="black"/>
                </a:solidFill>
              </a:rPr>
              <a:t> of </a:t>
            </a:r>
            <a:r>
              <a:rPr lang="it-IT" dirty="0" err="1">
                <a:solidFill>
                  <a:prstClr val="black"/>
                </a:solidFill>
              </a:rPr>
              <a:t>thrombosis</a:t>
            </a:r>
            <a:r>
              <a:rPr lang="it-IT" dirty="0">
                <a:solidFill>
                  <a:prstClr val="black"/>
                </a:solidFill>
              </a:rPr>
              <a:t> in </a:t>
            </a:r>
            <a:r>
              <a:rPr lang="it-IT" dirty="0" err="1">
                <a:solidFill>
                  <a:prstClr val="black"/>
                </a:solidFill>
              </a:rPr>
              <a:t>low-risk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patients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has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remained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stable</a:t>
            </a:r>
            <a:r>
              <a:rPr lang="it-IT" dirty="0">
                <a:solidFill>
                  <a:prstClr val="black"/>
                </a:solidFill>
              </a:rPr>
              <a:t> over time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1809760" y="3562357"/>
            <a:ext cx="4429125" cy="2502283"/>
            <a:chOff x="47625" y="1133475"/>
            <a:chExt cx="6200775" cy="2725092"/>
          </a:xfrm>
        </p:grpSpPr>
        <p:grpSp>
          <p:nvGrpSpPr>
            <p:cNvPr id="4" name="Gruppo 3"/>
            <p:cNvGrpSpPr/>
            <p:nvPr/>
          </p:nvGrpSpPr>
          <p:grpSpPr>
            <a:xfrm>
              <a:off x="47625" y="1133475"/>
              <a:ext cx="6200775" cy="2725092"/>
              <a:chOff x="827584" y="1772816"/>
              <a:chExt cx="7344816" cy="3859941"/>
            </a:xfrm>
          </p:grpSpPr>
          <p:graphicFrame>
            <p:nvGraphicFramePr>
              <p:cNvPr id="5" name="Grafico 4"/>
              <p:cNvGraphicFramePr>
                <a:graphicFrameLocks/>
              </p:cNvGraphicFramePr>
              <p:nvPr/>
            </p:nvGraphicFramePr>
            <p:xfrm>
              <a:off x="827584" y="1772816"/>
              <a:ext cx="7344816" cy="34909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6" name="CasellaDiTesto 5"/>
              <p:cNvSpPr txBox="1"/>
              <p:nvPr/>
            </p:nvSpPr>
            <p:spPr>
              <a:xfrm>
                <a:off x="4067943" y="5229206"/>
                <a:ext cx="3888431" cy="40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30"/>
                <a:r>
                  <a:rPr lang="it-IT" sz="1100" b="1" dirty="0" err="1">
                    <a:solidFill>
                      <a:prstClr val="black"/>
                    </a:solidFill>
                  </a:rPr>
                  <a:t>Incidence</a:t>
                </a:r>
                <a:r>
                  <a:rPr lang="it-IT" sz="1100" b="1" dirty="0">
                    <a:solidFill>
                      <a:prstClr val="black"/>
                    </a:solidFill>
                  </a:rPr>
                  <a:t> rate (% </a:t>
                </a:r>
                <a:r>
                  <a:rPr lang="it-IT" sz="1100" b="1" dirty="0" err="1">
                    <a:solidFill>
                      <a:prstClr val="black"/>
                    </a:solidFill>
                  </a:rPr>
                  <a:t>pts</a:t>
                </a:r>
                <a:r>
                  <a:rPr lang="it-IT" sz="1100" b="1" dirty="0">
                    <a:solidFill>
                      <a:prstClr val="black"/>
                    </a:solidFill>
                  </a:rPr>
                  <a:t>/</a:t>
                </a:r>
                <a:r>
                  <a:rPr lang="it-IT" sz="1100" b="1" dirty="0" err="1">
                    <a:solidFill>
                      <a:prstClr val="black"/>
                    </a:solidFill>
                  </a:rPr>
                  <a:t>year</a:t>
                </a:r>
                <a:r>
                  <a:rPr lang="it-IT" sz="1100" b="1" dirty="0">
                    <a:solidFill>
                      <a:prstClr val="black"/>
                    </a:solidFill>
                  </a:rPr>
                  <a:t>)</a:t>
                </a:r>
              </a:p>
            </p:txBody>
          </p:sp>
        </p:grpSp>
        <p:sp>
          <p:nvSpPr>
            <p:cNvPr id="9" name="CasellaDiTesto 8"/>
            <p:cNvSpPr txBox="1"/>
            <p:nvPr/>
          </p:nvSpPr>
          <p:spPr>
            <a:xfrm>
              <a:off x="3207981" y="2902656"/>
              <a:ext cx="1692187" cy="251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630"/>
              <a:r>
                <a:rPr lang="it-IT" sz="900" b="1" dirty="0">
                  <a:solidFill>
                    <a:prstClr val="white"/>
                  </a:solidFill>
                </a:rPr>
                <a:t>High </a:t>
              </a:r>
              <a:r>
                <a:rPr lang="it-IT" sz="900" b="1" dirty="0" err="1">
                  <a:solidFill>
                    <a:prstClr val="white"/>
                  </a:solidFill>
                </a:rPr>
                <a:t>risk</a:t>
              </a:r>
              <a:endParaRPr lang="it-IT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113276" y="2568497"/>
              <a:ext cx="1702821" cy="251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630"/>
              <a:r>
                <a:rPr lang="it-IT" sz="900" b="1" dirty="0" err="1">
                  <a:solidFill>
                    <a:prstClr val="black"/>
                  </a:solidFill>
                </a:rPr>
                <a:t>Low</a:t>
              </a:r>
              <a:r>
                <a:rPr lang="it-IT" sz="900" b="1" dirty="0">
                  <a:solidFill>
                    <a:prstClr val="black"/>
                  </a:solidFill>
                </a:rPr>
                <a:t> </a:t>
              </a:r>
              <a:r>
                <a:rPr lang="it-IT" sz="900" b="1" dirty="0" err="1">
                  <a:solidFill>
                    <a:prstClr val="black"/>
                  </a:solidFill>
                </a:rPr>
                <a:t>risk</a:t>
              </a:r>
              <a:endParaRPr lang="it-IT" sz="900" b="1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852630" y="1080981"/>
          <a:ext cx="4121947" cy="2087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480">
                <a:tc>
                  <a:txBody>
                    <a:bodyPr/>
                    <a:lstStyle/>
                    <a:p>
                      <a:endParaRPr lang="it-IT" sz="1200" dirty="0">
                        <a:latin typeface="+mn-lt"/>
                      </a:endParaRPr>
                    </a:p>
                  </a:txBody>
                  <a:tcPr marL="68591" marR="68591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+mn-lt"/>
                        </a:rPr>
                        <a:t>LOW RISK</a:t>
                      </a:r>
                    </a:p>
                  </a:txBody>
                  <a:tcPr marL="68591" marR="68591" marT="45727" marB="4572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+mn-lt"/>
                        </a:rPr>
                        <a:t>HIGH RISK</a:t>
                      </a:r>
                    </a:p>
                  </a:txBody>
                  <a:tcPr marL="68591" marR="68591" marT="45727" marB="4572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it-IT" sz="1500" b="1" kern="1200" dirty="0" err="1">
                          <a:solidFill>
                            <a:srgbClr val="00206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Dx</a:t>
                      </a:r>
                      <a:r>
                        <a:rPr lang="it-IT" sz="1500" b="1" kern="1200" dirty="0">
                          <a:solidFill>
                            <a:srgbClr val="00206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it-IT" sz="1500" b="1" kern="1200" dirty="0" err="1">
                          <a:solidFill>
                            <a:srgbClr val="00206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before</a:t>
                      </a:r>
                      <a:r>
                        <a:rPr lang="it-IT" sz="1500" b="1" kern="1200" dirty="0">
                          <a:solidFill>
                            <a:srgbClr val="00206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2005</a:t>
                      </a:r>
                      <a:endParaRPr lang="it-IT" sz="1500" b="1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IR per 100 person/yrs</a:t>
                      </a:r>
                      <a:endParaRPr lang="it-IT" sz="15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441" marR="51441" marT="9504" marB="0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Aft>
                          <a:spcPts val="700"/>
                        </a:spcAft>
                      </a:pPr>
                      <a:r>
                        <a:rPr lang="it-IT" sz="150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IR: 2.03 % </a:t>
                      </a:r>
                      <a:r>
                        <a:rPr lang="it-IT" sz="1500" dirty="0" err="1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pts</a:t>
                      </a:r>
                      <a:r>
                        <a:rPr lang="it-IT" sz="150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it-IT" sz="1500" dirty="0" err="1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yr</a:t>
                      </a:r>
                      <a:r>
                        <a:rPr lang="it-IT" sz="150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; </a:t>
                      </a:r>
                    </a:p>
                    <a:p>
                      <a:pPr algn="ctr" eaLnBrk="1" hangingPunct="1">
                        <a:spcAft>
                          <a:spcPts val="700"/>
                        </a:spcAft>
                      </a:pPr>
                      <a:r>
                        <a:rPr lang="it-IT" sz="120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95% CI: 1.58-2.61</a:t>
                      </a:r>
                    </a:p>
                  </a:txBody>
                  <a:tcPr marL="51441" marR="51441" marT="9504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FF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IR: 4.01 % </a:t>
                      </a:r>
                      <a:r>
                        <a:rPr lang="it-IT" sz="1500" b="0" dirty="0" err="1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pts</a:t>
                      </a:r>
                      <a:r>
                        <a:rPr lang="it-IT" sz="1500" b="0" dirty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it-IT" sz="1500" b="0" dirty="0" err="1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yr</a:t>
                      </a:r>
                      <a:r>
                        <a:rPr lang="it-IT" sz="1500" dirty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95% CI: 3.28-4.90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en-US" sz="1500" b="1" kern="1200" dirty="0" err="1">
                          <a:solidFill>
                            <a:srgbClr val="00206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Dx</a:t>
                      </a:r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 after 2005</a:t>
                      </a:r>
                      <a:endParaRPr lang="it-IT" sz="1500" b="1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00400" algn="l"/>
                        </a:tabLs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IR per 100 person/yrs</a:t>
                      </a:r>
                      <a:endParaRPr lang="it-IT" sz="1500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441" marR="51441" marT="9504" marB="0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Aft>
                          <a:spcPts val="700"/>
                        </a:spcAft>
                      </a:pPr>
                      <a:r>
                        <a:rPr lang="it-IT" sz="150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IR: 2.24 % </a:t>
                      </a:r>
                      <a:r>
                        <a:rPr lang="it-IT" sz="1500" dirty="0" err="1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pts</a:t>
                      </a:r>
                      <a:r>
                        <a:rPr lang="it-IT" sz="150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it-IT" sz="1500" dirty="0" err="1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yr</a:t>
                      </a:r>
                      <a:r>
                        <a:rPr lang="it-IT" sz="150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; </a:t>
                      </a:r>
                    </a:p>
                    <a:p>
                      <a:pPr algn="ctr" eaLnBrk="1" hangingPunct="1">
                        <a:spcAft>
                          <a:spcPts val="700"/>
                        </a:spcAft>
                      </a:pPr>
                      <a:r>
                        <a:rPr lang="it-IT" sz="120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95% CI: 1.33-3.78</a:t>
                      </a:r>
                    </a:p>
                  </a:txBody>
                  <a:tcPr marL="51441" marR="51441" marT="9504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FF0000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IR: 2.93 % </a:t>
                      </a:r>
                      <a:r>
                        <a:rPr lang="it-IT" sz="1500" b="0" dirty="0" err="1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pts</a:t>
                      </a:r>
                      <a:r>
                        <a:rPr lang="it-IT" sz="1500" b="0" dirty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it-IT" sz="1500" b="0" dirty="0" err="1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yr</a:t>
                      </a:r>
                      <a:r>
                        <a:rPr lang="it-IT" sz="1500" b="0" dirty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;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95% CI: 1.89-4.54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6519988" y="3562346"/>
            <a:ext cx="3926565" cy="969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8" tIns="45714" rIns="91418" bIns="45714">
            <a:spAutoFit/>
          </a:bodyPr>
          <a:lstStyle/>
          <a:p>
            <a:pPr algn="ctr" defTabSz="685630"/>
            <a:r>
              <a:rPr lang="it-IT" dirty="0" err="1">
                <a:solidFill>
                  <a:prstClr val="black"/>
                </a:solidFill>
              </a:rPr>
              <a:t>Low-risk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patients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has</a:t>
            </a:r>
            <a:r>
              <a:rPr lang="it-IT" dirty="0">
                <a:solidFill>
                  <a:prstClr val="black"/>
                </a:solidFill>
              </a:rPr>
              <a:t> a </a:t>
            </a:r>
            <a:r>
              <a:rPr lang="it-IT" dirty="0" err="1">
                <a:solidFill>
                  <a:prstClr val="black"/>
                </a:solidFill>
              </a:rPr>
              <a:t>two-fold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increased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risk</a:t>
            </a:r>
            <a:r>
              <a:rPr lang="it-IT" dirty="0">
                <a:solidFill>
                  <a:prstClr val="black"/>
                </a:solidFill>
              </a:rPr>
              <a:t> of </a:t>
            </a:r>
            <a:r>
              <a:rPr lang="it-IT" dirty="0" err="1">
                <a:solidFill>
                  <a:prstClr val="black"/>
                </a:solidFill>
              </a:rPr>
              <a:t>thrombosis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compared</a:t>
            </a:r>
            <a:r>
              <a:rPr lang="it-IT" dirty="0">
                <a:solidFill>
                  <a:prstClr val="black"/>
                </a:solidFill>
              </a:rPr>
              <a:t> to general </a:t>
            </a:r>
            <a:r>
              <a:rPr lang="it-IT" dirty="0" err="1">
                <a:solidFill>
                  <a:prstClr val="black"/>
                </a:solidFill>
              </a:rPr>
              <a:t>population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83269" y="6499488"/>
            <a:ext cx="41148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©GSTT 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Disclosures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Novartis: Advisory boards and speaker bureau</a:t>
            </a:r>
          </a:p>
          <a:p>
            <a:r>
              <a:rPr lang="en-GB" dirty="0"/>
              <a:t>BMS:  advisory boards and clinical trial support</a:t>
            </a:r>
          </a:p>
          <a:p>
            <a:r>
              <a:rPr lang="en-GB" dirty="0"/>
              <a:t>AbbVie: advisory boards and speaker bureau</a:t>
            </a:r>
          </a:p>
          <a:p>
            <a:r>
              <a:rPr lang="en-GB" dirty="0"/>
              <a:t>Pfizer: speaker bureau</a:t>
            </a:r>
          </a:p>
          <a:p>
            <a:r>
              <a:rPr lang="en-GB" dirty="0"/>
              <a:t>AOP: speaker bureau and clinical trial support</a:t>
            </a:r>
          </a:p>
          <a:p>
            <a:r>
              <a:rPr lang="en-GB" dirty="0" err="1"/>
              <a:t>Incyte</a:t>
            </a:r>
            <a:r>
              <a:rPr lang="en-GB" dirty="0"/>
              <a:t>: speaker bureau and advisory board</a:t>
            </a:r>
          </a:p>
          <a:p>
            <a:r>
              <a:rPr lang="en-GB" dirty="0"/>
              <a:t>CTI: advisory board</a:t>
            </a:r>
          </a:p>
          <a:p>
            <a:r>
              <a:rPr lang="en-GB" dirty="0"/>
              <a:t>Sierra oncology: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28970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063552" y="186343"/>
            <a:ext cx="82982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 err="1">
                <a:solidFill>
                  <a:schemeClr val="accent6"/>
                </a:solidFill>
              </a:rPr>
              <a:t>Low</a:t>
            </a:r>
            <a:r>
              <a:rPr lang="it-IT" sz="3200" b="1" dirty="0">
                <a:solidFill>
                  <a:schemeClr val="accent6"/>
                </a:solidFill>
              </a:rPr>
              <a:t>-PV </a:t>
            </a:r>
            <a:r>
              <a:rPr lang="it-IT" sz="3200" b="1" dirty="0" err="1">
                <a:solidFill>
                  <a:schemeClr val="accent6"/>
                </a:solidFill>
              </a:rPr>
              <a:t>phase</a:t>
            </a:r>
            <a:r>
              <a:rPr lang="it-IT" sz="3200" b="1" dirty="0">
                <a:solidFill>
                  <a:schemeClr val="accent6"/>
                </a:solidFill>
              </a:rPr>
              <a:t> II </a:t>
            </a:r>
            <a:r>
              <a:rPr lang="it-IT" sz="3200" b="1" dirty="0" smtClean="0">
                <a:solidFill>
                  <a:schemeClr val="accent6"/>
                </a:solidFill>
              </a:rPr>
              <a:t>RCT </a:t>
            </a:r>
            <a:endParaRPr lang="it-IT" sz="3200" b="1" dirty="0">
              <a:solidFill>
                <a:schemeClr val="accent6"/>
              </a:solidFill>
            </a:endParaRPr>
          </a:p>
          <a:p>
            <a:pPr algn="ctr">
              <a:spcBef>
                <a:spcPts val="1200"/>
              </a:spcBef>
              <a:defRPr/>
            </a:pPr>
            <a:r>
              <a:rPr lang="it-IT" sz="1400" b="1" dirty="0"/>
              <a:t>Study </a:t>
            </a:r>
            <a:r>
              <a:rPr lang="it-IT" sz="1400" b="1" dirty="0" err="1"/>
              <a:t>title</a:t>
            </a:r>
            <a:r>
              <a:rPr lang="it-IT" sz="1400" b="1" dirty="0"/>
              <a:t>: Benefit/Risk </a:t>
            </a:r>
            <a:r>
              <a:rPr lang="it-IT" sz="1400" b="1" dirty="0" err="1"/>
              <a:t>Profile</a:t>
            </a:r>
            <a:r>
              <a:rPr lang="it-IT" sz="1400" b="1" dirty="0"/>
              <a:t> of </a:t>
            </a:r>
            <a:r>
              <a:rPr lang="it-IT" sz="1400" b="1" dirty="0" err="1"/>
              <a:t>RopegInterferon</a:t>
            </a:r>
            <a:r>
              <a:rPr lang="it-IT" sz="1400" b="1" dirty="0"/>
              <a:t>  alfa-2b in Low-risk </a:t>
            </a:r>
            <a:r>
              <a:rPr lang="it-IT" sz="1400" b="1" dirty="0" err="1"/>
              <a:t>Patients</a:t>
            </a:r>
            <a:r>
              <a:rPr lang="it-IT" sz="1400" b="1" dirty="0"/>
              <a:t> With PV (Low-PV) </a:t>
            </a:r>
          </a:p>
          <a:p>
            <a:pPr algn="ctr">
              <a:defRPr/>
            </a:pPr>
            <a:r>
              <a:rPr lang="it-IT" sz="1400" b="1" dirty="0"/>
              <a:t>ClinicalTrials.gov : NCT03003325    </a:t>
            </a:r>
            <a:r>
              <a:rPr lang="it-IT" sz="1400" b="1" dirty="0" err="1">
                <a:solidFill>
                  <a:srgbClr val="C00000"/>
                </a:solidFill>
              </a:rPr>
              <a:t>Italian</a:t>
            </a:r>
            <a:r>
              <a:rPr lang="it-IT" sz="1400" b="1" dirty="0">
                <a:solidFill>
                  <a:srgbClr val="C00000"/>
                </a:solidFill>
              </a:rPr>
              <a:t> </a:t>
            </a:r>
            <a:r>
              <a:rPr lang="it-IT" sz="1400" b="1" dirty="0" err="1">
                <a:solidFill>
                  <a:srgbClr val="C00000"/>
                </a:solidFill>
              </a:rPr>
              <a:t>multicenter</a:t>
            </a:r>
            <a:r>
              <a:rPr lang="it-IT" sz="1400" b="1" dirty="0">
                <a:solidFill>
                  <a:srgbClr val="C00000"/>
                </a:solidFill>
              </a:rPr>
              <a:t> </a:t>
            </a:r>
            <a:r>
              <a:rPr lang="it-IT" sz="1400" b="1" dirty="0" err="1">
                <a:solidFill>
                  <a:srgbClr val="C00000"/>
                </a:solidFill>
              </a:rPr>
              <a:t>study</a:t>
            </a:r>
            <a:r>
              <a:rPr lang="it-IT" sz="1400" b="1" dirty="0">
                <a:solidFill>
                  <a:srgbClr val="C00000"/>
                </a:solidFill>
              </a:rPr>
              <a:t> design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22" y="413086"/>
            <a:ext cx="519661" cy="46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uppo 22"/>
          <p:cNvGrpSpPr/>
          <p:nvPr/>
        </p:nvGrpSpPr>
        <p:grpSpPr>
          <a:xfrm>
            <a:off x="1915022" y="1355894"/>
            <a:ext cx="8442306" cy="5241117"/>
            <a:chOff x="395536" y="996194"/>
            <a:chExt cx="8442306" cy="5241117"/>
          </a:xfrm>
        </p:grpSpPr>
        <p:sp>
          <p:nvSpPr>
            <p:cNvPr id="57" name="Rettangolo 56"/>
            <p:cNvSpPr/>
            <p:nvPr/>
          </p:nvSpPr>
          <p:spPr>
            <a:xfrm>
              <a:off x="412906" y="4480212"/>
              <a:ext cx="8424936" cy="1757099"/>
            </a:xfrm>
            <a:prstGeom prst="rect">
              <a:avLst/>
            </a:prstGeom>
            <a:solidFill>
              <a:srgbClr val="F0F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395536" y="996194"/>
              <a:ext cx="8424936" cy="1577740"/>
            </a:xfrm>
            <a:prstGeom prst="rect">
              <a:avLst/>
            </a:prstGeom>
            <a:solidFill>
              <a:srgbClr val="F0F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95536" y="2573934"/>
              <a:ext cx="8424936" cy="1906279"/>
            </a:xfrm>
            <a:prstGeom prst="rect">
              <a:avLst/>
            </a:prstGeom>
            <a:solidFill>
              <a:srgbClr val="E8F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5" name="Gruppo 24"/>
            <p:cNvGrpSpPr/>
            <p:nvPr/>
          </p:nvGrpSpPr>
          <p:grpSpPr>
            <a:xfrm>
              <a:off x="1435196" y="3590924"/>
              <a:ext cx="6246207" cy="880605"/>
              <a:chOff x="2543603" y="3644900"/>
              <a:chExt cx="8328276" cy="1174141"/>
            </a:xfrm>
          </p:grpSpPr>
          <p:cxnSp>
            <p:nvCxnSpPr>
              <p:cNvPr id="27" name="Connettore 2 26"/>
              <p:cNvCxnSpPr/>
              <p:nvPr/>
            </p:nvCxnSpPr>
            <p:spPr>
              <a:xfrm>
                <a:off x="4511675" y="3644900"/>
                <a:ext cx="0" cy="11741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2 30"/>
              <p:cNvCxnSpPr/>
              <p:nvPr/>
            </p:nvCxnSpPr>
            <p:spPr>
              <a:xfrm>
                <a:off x="8399463" y="3644900"/>
                <a:ext cx="25072" cy="11741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96" name="AutoShape 3"/>
              <p:cNvSpPr>
                <a:spLocks noChangeArrowheads="1"/>
              </p:cNvSpPr>
              <p:nvPr/>
            </p:nvSpPr>
            <p:spPr bwMode="auto">
              <a:xfrm>
                <a:off x="2543603" y="4079510"/>
                <a:ext cx="8328276" cy="504824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350" b="1" dirty="0" err="1">
                    <a:solidFill>
                      <a:srgbClr val="000000"/>
                    </a:solidFill>
                  </a:rPr>
                  <a:t>Primary</a:t>
                </a:r>
                <a:r>
                  <a:rPr lang="it-IT" altLang="it-IT" sz="1350" b="1" dirty="0">
                    <a:solidFill>
                      <a:srgbClr val="000000"/>
                    </a:solidFill>
                  </a:rPr>
                  <a:t> </a:t>
                </a:r>
                <a:r>
                  <a:rPr lang="it-IT" altLang="it-IT" sz="1350" b="1" dirty="0" err="1">
                    <a:solidFill>
                      <a:srgbClr val="000000"/>
                    </a:solidFill>
                  </a:rPr>
                  <a:t>endpoint</a:t>
                </a:r>
                <a:r>
                  <a:rPr lang="it-IT" altLang="it-IT" sz="1350" b="1" dirty="0">
                    <a:solidFill>
                      <a:srgbClr val="000000"/>
                    </a:solidFill>
                  </a:rPr>
                  <a:t>: </a:t>
                </a:r>
                <a:r>
                  <a:rPr lang="it-IT" altLang="it-IT" sz="1350" b="1" dirty="0" err="1">
                    <a:solidFill>
                      <a:srgbClr val="000000"/>
                    </a:solidFill>
                  </a:rPr>
                  <a:t>proportion</a:t>
                </a:r>
                <a:r>
                  <a:rPr lang="it-IT" altLang="it-IT" sz="1350" b="1" dirty="0">
                    <a:solidFill>
                      <a:srgbClr val="000000"/>
                    </a:solidFill>
                  </a:rPr>
                  <a:t> of </a:t>
                </a:r>
                <a:r>
                  <a:rPr lang="it-IT" altLang="it-IT" sz="1350" b="1" dirty="0" err="1">
                    <a:solidFill>
                      <a:srgbClr val="000000"/>
                    </a:solidFill>
                  </a:rPr>
                  <a:t>patients</a:t>
                </a:r>
                <a:r>
                  <a:rPr lang="it-IT" altLang="it-IT" sz="1350" b="1" dirty="0">
                    <a:solidFill>
                      <a:srgbClr val="000000"/>
                    </a:solidFill>
                  </a:rPr>
                  <a:t> with </a:t>
                </a:r>
                <a:r>
                  <a:rPr lang="it-IT" altLang="it-IT" sz="1350" b="1" dirty="0" err="1">
                    <a:solidFill>
                      <a:srgbClr val="000000"/>
                    </a:solidFill>
                  </a:rPr>
                  <a:t>median</a:t>
                </a:r>
                <a:r>
                  <a:rPr lang="it-IT" altLang="it-IT" sz="1350" b="1" dirty="0">
                    <a:solidFill>
                      <a:srgbClr val="000000"/>
                    </a:solidFill>
                  </a:rPr>
                  <a:t> HCT &lt; 45% </a:t>
                </a:r>
                <a:r>
                  <a:rPr lang="it-IT" altLang="it-IT" sz="1350" b="1" dirty="0" err="1">
                    <a:solidFill>
                      <a:srgbClr val="000000"/>
                    </a:solidFill>
                  </a:rPr>
                  <a:t>at</a:t>
                </a:r>
                <a:r>
                  <a:rPr lang="it-IT" altLang="it-IT" sz="1350" b="1" dirty="0">
                    <a:solidFill>
                      <a:srgbClr val="000000"/>
                    </a:solidFill>
                  </a:rPr>
                  <a:t> 1 </a:t>
                </a:r>
                <a:r>
                  <a:rPr lang="it-IT" altLang="it-IT" sz="1350" b="1" dirty="0" err="1" smtClean="0">
                    <a:solidFill>
                      <a:srgbClr val="000000"/>
                    </a:solidFill>
                  </a:rPr>
                  <a:t>year</a:t>
                </a:r>
                <a:r>
                  <a:rPr lang="it-IT" altLang="it-IT" sz="1350" b="1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350" b="1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35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1026944" y="1340768"/>
              <a:ext cx="7247391" cy="1274014"/>
            </a:xfrm>
            <a:prstGeom prst="flowChartAlternateProcess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PV </a:t>
              </a:r>
              <a:r>
                <a:rPr lang="it-IT" altLang="it-IT" sz="2400" b="1" dirty="0" err="1"/>
                <a:t>low-risk</a:t>
              </a:r>
              <a:r>
                <a:rPr lang="it-IT" altLang="it-IT" sz="2400" b="1" dirty="0"/>
                <a:t> </a:t>
              </a:r>
              <a:r>
                <a:rPr lang="it-IT" altLang="it-IT" sz="2400" b="1" dirty="0" err="1"/>
                <a:t>patients</a:t>
              </a:r>
              <a:endParaRPr lang="it-IT" altLang="it-IT" sz="2400" b="1" dirty="0"/>
            </a:p>
            <a:p>
              <a:pPr algn="ctr">
                <a:spcBef>
                  <a:spcPct val="0"/>
                </a:spcBef>
                <a:buNone/>
              </a:pPr>
              <a:r>
                <a:rPr lang="en-US" altLang="it-IT" sz="1400" i="1" dirty="0">
                  <a:solidFill>
                    <a:srgbClr val="000000"/>
                  </a:solidFill>
                </a:rPr>
                <a:t>All comers aged 18-60 without history of CV events and all inclusion/exclusion criteria satisfied</a:t>
              </a:r>
              <a:endParaRPr lang="it-IT" altLang="it-IT" sz="1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1246863" y="2132856"/>
              <a:ext cx="70274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i="1" u="sng" dirty="0">
                  <a:solidFill>
                    <a:srgbClr val="000000"/>
                  </a:solidFill>
                </a:rPr>
                <a:t>(</a:t>
              </a:r>
              <a:r>
                <a:rPr lang="en-US" sz="1400" i="1" u="sng" dirty="0">
                  <a:solidFill>
                    <a:srgbClr val="000000"/>
                  </a:solidFill>
                </a:rPr>
                <a:t>Before entry all patients </a:t>
              </a:r>
              <a:r>
                <a:rPr lang="en-US" sz="1400" i="1" u="sng" dirty="0" smtClean="0">
                  <a:solidFill>
                    <a:srgbClr val="000000"/>
                  </a:solidFill>
                </a:rPr>
                <a:t>were phlebotomized </a:t>
              </a:r>
              <a:r>
                <a:rPr lang="en-US" sz="1400" i="1" u="sng" dirty="0">
                  <a:solidFill>
                    <a:srgbClr val="000000"/>
                  </a:solidFill>
                </a:rPr>
                <a:t>to achieve HCT&lt;45</a:t>
              </a:r>
              <a:r>
                <a:rPr lang="en-US" sz="1400" i="1" u="sng" dirty="0" smtClean="0">
                  <a:solidFill>
                    <a:srgbClr val="000000"/>
                  </a:solidFill>
                </a:rPr>
                <a:t>% and strictly followed-up</a:t>
              </a:r>
            </a:p>
            <a:p>
              <a:r>
                <a:rPr lang="en-US" sz="1400" i="1" u="sng" dirty="0" smtClean="0">
                  <a:solidFill>
                    <a:srgbClr val="000000"/>
                  </a:solidFill>
                </a:rPr>
                <a:t>every month.) </a:t>
              </a:r>
              <a:endParaRPr lang="it-IT" sz="1400" u="sng" dirty="0"/>
            </a:p>
          </p:txBody>
        </p:sp>
        <p:grpSp>
          <p:nvGrpSpPr>
            <p:cNvPr id="19" name="Gruppo 18"/>
            <p:cNvGrpSpPr/>
            <p:nvPr/>
          </p:nvGrpSpPr>
          <p:grpSpPr>
            <a:xfrm>
              <a:off x="1884930" y="2573934"/>
              <a:ext cx="5509022" cy="1114965"/>
              <a:chOff x="3143250" y="2288912"/>
              <a:chExt cx="7345364" cy="1486620"/>
            </a:xfrm>
          </p:grpSpPr>
          <p:cxnSp>
            <p:nvCxnSpPr>
              <p:cNvPr id="16390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4717371" y="2288912"/>
                <a:ext cx="1655763" cy="4238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91" name="AutoShape 7"/>
              <p:cNvCxnSpPr>
                <a:cxnSpLocks noChangeShapeType="1"/>
              </p:cNvCxnSpPr>
              <p:nvPr/>
            </p:nvCxnSpPr>
            <p:spPr bwMode="auto">
              <a:xfrm>
                <a:off x="6748920" y="2307705"/>
                <a:ext cx="2122487" cy="4238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388" name="AutoShape 4"/>
              <p:cNvSpPr>
                <a:spLocks noChangeArrowheads="1"/>
              </p:cNvSpPr>
              <p:nvPr/>
            </p:nvSpPr>
            <p:spPr bwMode="auto">
              <a:xfrm>
                <a:off x="3143250" y="2767238"/>
                <a:ext cx="2808288" cy="993775"/>
              </a:xfrm>
              <a:prstGeom prst="flowChartAlternateProcess">
                <a:avLst/>
              </a:prstGeom>
              <a:solidFill>
                <a:schemeClr val="bg1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ts val="750"/>
                  </a:spcAft>
                  <a:buNone/>
                </a:pPr>
                <a:r>
                  <a:rPr lang="it-IT" altLang="it-IT" sz="1500" b="1" dirty="0" err="1"/>
                  <a:t>Phlebotomy+ASA</a:t>
                </a:r>
                <a:endParaRPr lang="it-IT" altLang="it-IT" sz="15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89" name="AutoShape 5"/>
              <p:cNvSpPr>
                <a:spLocks noChangeArrowheads="1"/>
              </p:cNvSpPr>
              <p:nvPr/>
            </p:nvSpPr>
            <p:spPr bwMode="auto">
              <a:xfrm>
                <a:off x="6527801" y="2767470"/>
                <a:ext cx="3960813" cy="1008062"/>
              </a:xfrm>
              <a:prstGeom prst="flowChartAlternateProcess">
                <a:avLst/>
              </a:prstGeom>
              <a:solidFill>
                <a:schemeClr val="bg1"/>
              </a:solidFill>
              <a:ln w="571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ts val="750"/>
                  </a:spcAft>
                  <a:buNone/>
                </a:pPr>
                <a:r>
                  <a:rPr lang="it-IT" altLang="it-IT" sz="1500" b="1" dirty="0" err="1"/>
                  <a:t>Phlebotomy+ASA</a:t>
                </a:r>
                <a:endParaRPr lang="it-IT" altLang="it-IT" sz="1500" b="1" dirty="0"/>
              </a:p>
              <a:p>
                <a:pPr algn="ctr">
                  <a:spcBef>
                    <a:spcPct val="0"/>
                  </a:spcBef>
                  <a:spcAft>
                    <a:spcPts val="750"/>
                  </a:spcAft>
                  <a:buNone/>
                </a:pPr>
                <a:r>
                  <a:rPr lang="it-IT" altLang="it-IT" sz="1500" b="1" dirty="0">
                    <a:solidFill>
                      <a:srgbClr val="C00000"/>
                    </a:solidFill>
                  </a:rPr>
                  <a:t>+ </a:t>
                </a:r>
                <a:r>
                  <a:rPr lang="it-IT" altLang="it-IT" sz="1500" b="1" dirty="0" err="1">
                    <a:solidFill>
                      <a:srgbClr val="C00000"/>
                    </a:solidFill>
                  </a:rPr>
                  <a:t>Ropeg</a:t>
                </a:r>
                <a:r>
                  <a:rPr lang="it-IT" altLang="it-IT" sz="1500" b="1" dirty="0">
                    <a:solidFill>
                      <a:srgbClr val="C00000"/>
                    </a:solidFill>
                  </a:rPr>
                  <a:t>-IFN (100 </a:t>
                </a:r>
                <a:r>
                  <a:rPr lang="it-IT" altLang="it-IT" sz="1500" b="1" dirty="0" err="1">
                    <a:solidFill>
                      <a:srgbClr val="C00000"/>
                    </a:solidFill>
                  </a:rPr>
                  <a:t>ug</a:t>
                </a:r>
                <a:r>
                  <a:rPr lang="it-IT" altLang="it-IT" sz="1500" b="1" dirty="0">
                    <a:solidFill>
                      <a:srgbClr val="C00000"/>
                    </a:solidFill>
                  </a:rPr>
                  <a:t> </a:t>
                </a:r>
                <a:r>
                  <a:rPr lang="it-IT" altLang="it-IT" sz="1500" b="1" dirty="0" err="1">
                    <a:solidFill>
                      <a:srgbClr val="C00000"/>
                    </a:solidFill>
                  </a:rPr>
                  <a:t>fixed</a:t>
                </a:r>
                <a:r>
                  <a:rPr lang="it-IT" altLang="it-IT" sz="1500" b="1" dirty="0">
                    <a:solidFill>
                      <a:srgbClr val="C00000"/>
                    </a:solidFill>
                  </a:rPr>
                  <a:t> dose)</a:t>
                </a:r>
                <a:endParaRPr lang="it-IT" altLang="it-IT" sz="150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uppo 25"/>
            <p:cNvGrpSpPr/>
            <p:nvPr/>
          </p:nvGrpSpPr>
          <p:grpSpPr>
            <a:xfrm>
              <a:off x="899592" y="4480213"/>
              <a:ext cx="7700179" cy="1619364"/>
              <a:chOff x="1752067" y="4157896"/>
              <a:chExt cx="10266905" cy="2159152"/>
            </a:xfrm>
          </p:grpSpPr>
          <p:grpSp>
            <p:nvGrpSpPr>
              <p:cNvPr id="13" name="Gruppo 12"/>
              <p:cNvGrpSpPr/>
              <p:nvPr/>
            </p:nvGrpSpPr>
            <p:grpSpPr>
              <a:xfrm>
                <a:off x="3156211" y="4589961"/>
                <a:ext cx="2564405" cy="823447"/>
                <a:chOff x="3156211" y="4589961"/>
                <a:chExt cx="2564405" cy="823447"/>
              </a:xfrm>
            </p:grpSpPr>
            <p:cxnSp>
              <p:nvCxnSpPr>
                <p:cNvPr id="33" name="AutoShape 6"/>
                <p:cNvCxnSpPr>
                  <a:cxnSpLocks noChangeShapeType="1"/>
                  <a:endCxn id="44" idx="0"/>
                </p:cNvCxnSpPr>
                <p:nvPr/>
              </p:nvCxnSpPr>
              <p:spPr bwMode="auto">
                <a:xfrm flipH="1">
                  <a:off x="3156211" y="4590050"/>
                  <a:ext cx="1231364" cy="8005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4333876" y="4589961"/>
                  <a:ext cx="1386740" cy="82344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7" name="Gruppo 36"/>
              <p:cNvGrpSpPr/>
              <p:nvPr/>
            </p:nvGrpSpPr>
            <p:grpSpPr>
              <a:xfrm>
                <a:off x="7203910" y="4598643"/>
                <a:ext cx="2795580" cy="824789"/>
                <a:chOff x="3115907" y="4589961"/>
                <a:chExt cx="2795580" cy="824789"/>
              </a:xfrm>
            </p:grpSpPr>
            <p:cxnSp>
              <p:nvCxnSpPr>
                <p:cNvPr id="38" name="AutoShape 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15907" y="4589961"/>
                  <a:ext cx="1258707" cy="82478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4333876" y="4589961"/>
                  <a:ext cx="1577611" cy="8147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0" name="CasellaDiTesto 39"/>
              <p:cNvSpPr txBox="1"/>
              <p:nvPr/>
            </p:nvSpPr>
            <p:spPr>
              <a:xfrm>
                <a:off x="4387576" y="4157896"/>
                <a:ext cx="4034304" cy="4001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350" i="1" u="sng" dirty="0"/>
                  <a:t>Switch – Extension </a:t>
                </a:r>
                <a:r>
                  <a:rPr lang="it-IT" sz="1350" i="1" u="sng" dirty="0" err="1"/>
                  <a:t>phase</a:t>
                </a:r>
                <a:r>
                  <a:rPr lang="it-IT" sz="1350" i="1" u="sng" dirty="0"/>
                  <a:t> </a:t>
                </a:r>
              </a:p>
            </p:txBody>
          </p:sp>
          <p:sp>
            <p:nvSpPr>
              <p:cNvPr id="41" name="AutoShape 5"/>
              <p:cNvSpPr>
                <a:spLocks noChangeArrowheads="1"/>
              </p:cNvSpPr>
              <p:nvPr/>
            </p:nvSpPr>
            <p:spPr bwMode="auto">
              <a:xfrm>
                <a:off x="4768513" y="5423432"/>
                <a:ext cx="3960813" cy="893616"/>
              </a:xfrm>
              <a:prstGeom prst="flowChartAlternateProcess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ts val="750"/>
                  </a:spcAft>
                  <a:buNone/>
                </a:pPr>
                <a:r>
                  <a:rPr lang="it-IT" altLang="it-IT" sz="1500" dirty="0" err="1"/>
                  <a:t>Phlebotomy+ASA</a:t>
                </a:r>
                <a:endParaRPr lang="it-IT" altLang="it-IT" sz="1500" dirty="0"/>
              </a:p>
              <a:p>
                <a:pPr algn="ctr">
                  <a:spcBef>
                    <a:spcPct val="0"/>
                  </a:spcBef>
                  <a:spcAft>
                    <a:spcPts val="750"/>
                  </a:spcAft>
                  <a:buNone/>
                </a:pPr>
                <a:r>
                  <a:rPr lang="it-IT" altLang="it-IT" sz="1500" dirty="0">
                    <a:solidFill>
                      <a:srgbClr val="C00000"/>
                    </a:solidFill>
                  </a:rPr>
                  <a:t>+ Peg-</a:t>
                </a:r>
                <a:r>
                  <a:rPr lang="it-IT" altLang="it-IT" sz="1500" dirty="0" err="1">
                    <a:solidFill>
                      <a:srgbClr val="C00000"/>
                    </a:solidFill>
                  </a:rPr>
                  <a:t>Prol</a:t>
                </a:r>
                <a:r>
                  <a:rPr lang="it-IT" altLang="it-IT" sz="1500" dirty="0">
                    <a:solidFill>
                      <a:srgbClr val="C00000"/>
                    </a:solidFill>
                  </a:rPr>
                  <a:t>-IFN</a:t>
                </a:r>
                <a:endParaRPr lang="it-IT" altLang="it-IT" sz="150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AutoShape 4"/>
              <p:cNvSpPr>
                <a:spLocks noChangeArrowheads="1"/>
              </p:cNvSpPr>
              <p:nvPr/>
            </p:nvSpPr>
            <p:spPr bwMode="auto">
              <a:xfrm>
                <a:off x="9210684" y="5454120"/>
                <a:ext cx="2808288" cy="772403"/>
              </a:xfrm>
              <a:prstGeom prst="flowChartAlternateProcess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ts val="750"/>
                  </a:spcAft>
                  <a:buNone/>
                </a:pPr>
                <a:r>
                  <a:rPr lang="it-IT" altLang="it-IT" sz="1500" dirty="0" err="1"/>
                  <a:t>Phlebotomy+ASA</a:t>
                </a:r>
                <a:endParaRPr lang="it-IT" altLang="it-IT" sz="15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AutoShape 4"/>
              <p:cNvSpPr>
                <a:spLocks noChangeArrowheads="1"/>
              </p:cNvSpPr>
              <p:nvPr/>
            </p:nvSpPr>
            <p:spPr bwMode="auto">
              <a:xfrm>
                <a:off x="1752067" y="5390605"/>
                <a:ext cx="2808288" cy="721271"/>
              </a:xfrm>
              <a:prstGeom prst="flowChartAlternateProcess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ts val="750"/>
                  </a:spcAft>
                  <a:buNone/>
                </a:pPr>
                <a:r>
                  <a:rPr lang="it-IT" altLang="it-IT" sz="1500" dirty="0" err="1"/>
                  <a:t>Phlebotomy+ASA</a:t>
                </a:r>
                <a:endParaRPr lang="it-IT" altLang="it-IT" sz="15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CasellaDiTesto 44"/>
              <p:cNvSpPr txBox="1"/>
              <p:nvPr/>
            </p:nvSpPr>
            <p:spPr>
              <a:xfrm>
                <a:off x="2754238" y="4870856"/>
                <a:ext cx="1275000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50" i="1" dirty="0" err="1"/>
                  <a:t>Responder</a:t>
                </a:r>
                <a:endParaRPr lang="it-IT" sz="1050" i="1" u="sng" dirty="0"/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5056546" y="4848941"/>
                <a:ext cx="1826151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50" i="1" dirty="0"/>
                  <a:t>Non-</a:t>
                </a:r>
                <a:r>
                  <a:rPr lang="it-IT" sz="1050" i="1" dirty="0" err="1"/>
                  <a:t>Responder</a:t>
                </a:r>
                <a:endParaRPr lang="it-IT" sz="1050" i="1" u="sng" dirty="0"/>
              </a:p>
            </p:txBody>
          </p:sp>
          <p:sp>
            <p:nvSpPr>
              <p:cNvPr id="52" name="CasellaDiTesto 51"/>
              <p:cNvSpPr txBox="1"/>
              <p:nvPr/>
            </p:nvSpPr>
            <p:spPr>
              <a:xfrm>
                <a:off x="6882696" y="4848941"/>
                <a:ext cx="1275000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50" i="1" dirty="0" err="1"/>
                  <a:t>Responder</a:t>
                </a:r>
                <a:endParaRPr lang="it-IT" sz="1050" i="1" u="sng" dirty="0"/>
              </a:p>
            </p:txBody>
          </p:sp>
          <p:sp>
            <p:nvSpPr>
              <p:cNvPr id="53" name="CasellaDiTesto 52"/>
              <p:cNvSpPr txBox="1"/>
              <p:nvPr/>
            </p:nvSpPr>
            <p:spPr>
              <a:xfrm>
                <a:off x="9185004" y="4827027"/>
                <a:ext cx="1826151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50" i="1" dirty="0"/>
                  <a:t>Non-</a:t>
                </a:r>
                <a:r>
                  <a:rPr lang="it-IT" sz="1050" i="1" dirty="0" err="1"/>
                  <a:t>Responder</a:t>
                </a:r>
                <a:endParaRPr lang="it-IT" sz="1050" i="1" u="sng" dirty="0"/>
              </a:p>
            </p:txBody>
          </p:sp>
        </p:grpSp>
        <p:sp>
          <p:nvSpPr>
            <p:cNvPr id="18" name="Rettangolo 17"/>
            <p:cNvSpPr/>
            <p:nvPr/>
          </p:nvSpPr>
          <p:spPr>
            <a:xfrm>
              <a:off x="412906" y="996194"/>
              <a:ext cx="8407566" cy="52411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Rettangolo 2"/>
          <p:cNvSpPr/>
          <p:nvPr/>
        </p:nvSpPr>
        <p:spPr>
          <a:xfrm flipH="1">
            <a:off x="10401042" y="6049817"/>
            <a:ext cx="1633939" cy="653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Barbui T </a:t>
            </a:r>
            <a:r>
              <a:rPr lang="it-IT" sz="11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</a:t>
            </a:r>
            <a:r>
              <a:rPr lang="it-IT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Lancet Haematol 2021 </a:t>
            </a:r>
            <a:r>
              <a:rPr lang="it-IT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it-IT" dirty="0" smtClean="0"/>
              <a:t>,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02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6427FE-7ED5-42FE-AB18-45664065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en-US" altLang="it-IT" sz="4400" b="1" dirty="0">
                <a:solidFill>
                  <a:schemeClr val="accent6"/>
                </a:solidFill>
                <a:latin typeface="+mn-lt"/>
              </a:rPr>
              <a:t>Primary Endpoint - 1</a:t>
            </a:r>
            <a:endParaRPr lang="it-IT" dirty="0">
              <a:solidFill>
                <a:schemeClr val="accent6"/>
              </a:solidFill>
              <a:latin typeface="+mn-lt"/>
            </a:endParaRPr>
          </a:p>
        </p:txBody>
      </p:sp>
      <p:graphicFrame>
        <p:nvGraphicFramePr>
          <p:cNvPr id="4" name="Segnaposto contenuto 5">
            <a:extLst>
              <a:ext uri="{FF2B5EF4-FFF2-40B4-BE49-F238E27FC236}">
                <a16:creationId xmlns:a16="http://schemas.microsoft.com/office/drawing/2014/main" id="{C0E26B9D-4C98-4D17-9A54-5DA2C07F6CEE}"/>
              </a:ext>
            </a:extLst>
          </p:cNvPr>
          <p:cNvGraphicFramePr>
            <a:graphicFrameLocks/>
          </p:cNvGraphicFramePr>
          <p:nvPr/>
        </p:nvGraphicFramePr>
        <p:xfrm>
          <a:off x="838199" y="1500921"/>
          <a:ext cx="8286751" cy="469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E186BBCB-82B9-4337-980C-7B9AD0ED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248" y="1762224"/>
            <a:ext cx="3317701" cy="500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Odds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Ratio, 3.5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(95% CI, 1.3-10.4)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it-IT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p=0.0075</a:t>
            </a:r>
            <a:endParaRPr kumimoji="0" lang="it-IT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205F96-37C6-4121-B846-C5FEF03C324F}"/>
              </a:ext>
            </a:extLst>
          </p:cNvPr>
          <p:cNvSpPr txBox="1"/>
          <p:nvPr/>
        </p:nvSpPr>
        <p:spPr>
          <a:xfrm>
            <a:off x="838200" y="922279"/>
            <a:ext cx="10610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Definition: </a:t>
            </a:r>
            <a:r>
              <a:rPr lang="en-US" sz="1800" dirty="0"/>
              <a:t>patients maintaining the </a:t>
            </a:r>
            <a:r>
              <a:rPr lang="en-US" u="sng" dirty="0"/>
              <a:t>median HCT values &lt;45%</a:t>
            </a:r>
            <a:r>
              <a:rPr lang="en-US" sz="1800" dirty="0"/>
              <a:t> during 12 months in the </a:t>
            </a:r>
            <a:r>
              <a:rPr lang="en-US" u="sng" dirty="0"/>
              <a:t>absence of progressive disease</a:t>
            </a:r>
            <a:r>
              <a:rPr lang="en-US" sz="1800" dirty="0"/>
              <a:t>* </a:t>
            </a:r>
          </a:p>
        </p:txBody>
      </p:sp>
      <p:sp>
        <p:nvSpPr>
          <p:cNvPr id="15" name="Callout: linea piegata con bordo e barra in risalto 14">
            <a:extLst>
              <a:ext uri="{FF2B5EF4-FFF2-40B4-BE49-F238E27FC236}">
                <a16:creationId xmlns:a16="http://schemas.microsoft.com/office/drawing/2014/main" id="{62E7E547-49FE-452C-AB35-0A2401A69FAC}"/>
              </a:ext>
            </a:extLst>
          </p:cNvPr>
          <p:cNvSpPr/>
          <p:nvPr/>
        </p:nvSpPr>
        <p:spPr>
          <a:xfrm>
            <a:off x="8961120" y="3129280"/>
            <a:ext cx="2682875" cy="18796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9099"/>
              <a:gd name="adj6" fmla="val -356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u="none" strike="noStrike" baseline="0" dirty="0">
                <a:solidFill>
                  <a:srgbClr val="000000"/>
                </a:solidFill>
                <a:latin typeface="ScalaLancetPro"/>
              </a:rPr>
              <a:t>3 progressions of thrombocytosis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ScalaLancetPro"/>
              </a:rPr>
              <a:t>associated with </a:t>
            </a:r>
            <a:r>
              <a:rPr lang="en-US" sz="1400" b="0" i="1" u="none" strike="noStrike" baseline="0" dirty="0" err="1">
                <a:solidFill>
                  <a:srgbClr val="000000"/>
                </a:solidFill>
                <a:latin typeface="ScalaLancetPro"/>
              </a:rPr>
              <a:t>acroparaesthesia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ScalaLancetPro"/>
              </a:rPr>
              <a:t> and erythromelalgia, confirmed after 30 days</a:t>
            </a:r>
            <a:endParaRPr lang="en-US" sz="1400" i="1" dirty="0">
              <a:solidFill>
                <a:srgbClr val="000000"/>
              </a:solidFill>
              <a:latin typeface="ScalaLancet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u="none" strike="noStrike" baseline="0" dirty="0">
                <a:solidFill>
                  <a:srgbClr val="000000"/>
                </a:solidFill>
                <a:latin typeface="ScalaLancetPro"/>
              </a:rPr>
              <a:t>1 splenic vein thrombosis</a:t>
            </a:r>
            <a:endParaRPr lang="it-IT" sz="14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35119" y="6366076"/>
            <a:ext cx="2486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Barbui</a:t>
            </a:r>
            <a:r>
              <a:rPr lang="it-IT" sz="1200" dirty="0" smtClean="0"/>
              <a:t> T et al, Lancet </a:t>
            </a:r>
            <a:r>
              <a:rPr lang="it-IT" sz="1200" dirty="0" err="1" smtClean="0"/>
              <a:t>Haematol</a:t>
            </a:r>
            <a:r>
              <a:rPr lang="it-IT" sz="1200" dirty="0" smtClean="0"/>
              <a:t> 2021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3642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6427FE-7ED5-42FE-AB18-45664065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78329"/>
            <a:ext cx="11430000" cy="692150"/>
          </a:xfrm>
        </p:spPr>
        <p:txBody>
          <a:bodyPr>
            <a:normAutofit fontScale="90000"/>
          </a:bodyPr>
          <a:lstStyle/>
          <a:p>
            <a:r>
              <a:rPr lang="en-US" altLang="it-IT" sz="3600" b="1" dirty="0">
                <a:solidFill>
                  <a:schemeClr val="accent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Secondary endpoint</a:t>
            </a:r>
            <a:r>
              <a:rPr lang="en-US" altLang="it-IT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it-IT" sz="4400" b="1" i="1" dirty="0">
                <a:solidFill>
                  <a:srgbClr val="C00000"/>
                </a:solidFill>
              </a:rPr>
              <a:t>JAK2</a:t>
            </a:r>
            <a:r>
              <a:rPr lang="en-US" altLang="it-IT" sz="4400" b="1" dirty="0">
                <a:solidFill>
                  <a:srgbClr val="C00000"/>
                </a:solidFill>
              </a:rPr>
              <a:t>V617F allele </a:t>
            </a:r>
            <a:r>
              <a:rPr lang="en-US" altLang="it-IT" sz="4400" b="1" dirty="0" smtClean="0">
                <a:solidFill>
                  <a:srgbClr val="C00000"/>
                </a:solidFill>
              </a:rPr>
              <a:t>burden after 1year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41E039-FC23-45E0-996B-96404879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65" y="1259118"/>
            <a:ext cx="7325454" cy="532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40703E-B48D-4DE9-A95F-98D9F5031365}"/>
              </a:ext>
            </a:extLst>
          </p:cNvPr>
          <p:cNvSpPr txBox="1"/>
          <p:nvPr/>
        </p:nvSpPr>
        <p:spPr>
          <a:xfrm>
            <a:off x="9236833" y="3429000"/>
            <a:ext cx="255294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6 (16%) of </a:t>
            </a:r>
            <a:r>
              <a:rPr lang="en-US" b="1" dirty="0"/>
              <a:t>37 patients in </a:t>
            </a:r>
            <a:r>
              <a:rPr lang="en-US" dirty="0"/>
              <a:t>the experimental group had an allele burden decrease of more than 40% (up to 56%), starting from a baseline value that ranged from 72·3% to 88·0%.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B73AF7-5639-4C6B-BF19-C421FB694CD2}"/>
              </a:ext>
            </a:extLst>
          </p:cNvPr>
          <p:cNvSpPr txBox="1"/>
          <p:nvPr/>
        </p:nvSpPr>
        <p:spPr>
          <a:xfrm>
            <a:off x="2554942" y="1183342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N=37	      N=29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309A5C-9660-4B01-A124-9412F0C321CB}"/>
              </a:ext>
            </a:extLst>
          </p:cNvPr>
          <p:cNvSpPr txBox="1"/>
          <p:nvPr/>
        </p:nvSpPr>
        <p:spPr>
          <a:xfrm>
            <a:off x="2440695" y="3394468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-10.43%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1189A3-A36A-406B-8B26-032A6AD6EC41}"/>
              </a:ext>
            </a:extLst>
          </p:cNvPr>
          <p:cNvSpPr txBox="1"/>
          <p:nvPr/>
        </p:nvSpPr>
        <p:spPr>
          <a:xfrm>
            <a:off x="3740578" y="2881492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+1.03%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9A97D00-1866-466A-801F-B4C6500FBE07}"/>
              </a:ext>
            </a:extLst>
          </p:cNvPr>
          <p:cNvSpPr/>
          <p:nvPr/>
        </p:nvSpPr>
        <p:spPr>
          <a:xfrm>
            <a:off x="7019366" y="4881145"/>
            <a:ext cx="896470" cy="10309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077C1A6-97BF-4267-9E15-11CE8052BA7E}"/>
              </a:ext>
            </a:extLst>
          </p:cNvPr>
          <p:cNvCxnSpPr>
            <a:stCxn id="5" idx="1"/>
          </p:cNvCxnSpPr>
          <p:nvPr/>
        </p:nvCxnSpPr>
        <p:spPr>
          <a:xfrm flipH="1">
            <a:off x="7915836" y="4583162"/>
            <a:ext cx="1320997" cy="5536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476090" y="6408752"/>
            <a:ext cx="364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Barbui </a:t>
            </a:r>
            <a:r>
              <a:rPr lang="en-GB" i="1" dirty="0" smtClean="0"/>
              <a:t>et al</a:t>
            </a:r>
            <a:r>
              <a:rPr lang="en-GB" dirty="0" smtClean="0"/>
              <a:t>. Lancet </a:t>
            </a:r>
            <a:r>
              <a:rPr lang="en-GB" dirty="0" err="1" smtClean="0"/>
              <a:t>Haematol</a:t>
            </a:r>
            <a:r>
              <a:rPr lang="en-GB" dirty="0" smtClean="0"/>
              <a:t> (2021)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5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6"/>
                </a:solidFill>
                <a:latin typeface="+mn-lt"/>
              </a:rPr>
              <a:t>ELN 2021: recommendations for </a:t>
            </a:r>
            <a:r>
              <a:rPr lang="en-GB" sz="4000" b="1" dirty="0" err="1" smtClean="0">
                <a:solidFill>
                  <a:schemeClr val="accent6"/>
                </a:solidFill>
                <a:latin typeface="+mn-lt"/>
              </a:rPr>
              <a:t>cytoreductive</a:t>
            </a:r>
            <a:r>
              <a:rPr lang="en-GB" sz="4000" b="1" dirty="0" smtClean="0">
                <a:solidFill>
                  <a:schemeClr val="accent6"/>
                </a:solidFill>
                <a:latin typeface="+mn-lt"/>
              </a:rPr>
              <a:t> drug therapy in low-risk PV</a:t>
            </a:r>
            <a:endParaRPr lang="en-GB" sz="4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u="sng" dirty="0" smtClean="0"/>
              <a:t>Recommended</a:t>
            </a:r>
          </a:p>
          <a:p>
            <a:r>
              <a:rPr lang="en-GB" dirty="0" smtClean="0"/>
              <a:t>Poor tolerance of phlebotomy</a:t>
            </a:r>
          </a:p>
          <a:p>
            <a:r>
              <a:rPr lang="en-GB" dirty="0" smtClean="0"/>
              <a:t>Symptomatic progressive splenomegaly</a:t>
            </a:r>
          </a:p>
          <a:p>
            <a:r>
              <a:rPr lang="en-GB" dirty="0" smtClean="0"/>
              <a:t>Persistent leucocytosis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u="sng" dirty="0" smtClean="0"/>
              <a:t>Considered</a:t>
            </a:r>
          </a:p>
          <a:p>
            <a:r>
              <a:rPr lang="en-GB" dirty="0" smtClean="0"/>
              <a:t>Extreme thrombocytosis</a:t>
            </a:r>
          </a:p>
          <a:p>
            <a:r>
              <a:rPr lang="en-GB" dirty="0" smtClean="0"/>
              <a:t>Inadequate haematocrit control</a:t>
            </a:r>
          </a:p>
          <a:p>
            <a:endParaRPr lang="en-GB" dirty="0"/>
          </a:p>
          <a:p>
            <a:r>
              <a:rPr lang="en-GB" b="1" u="sng" dirty="0" smtClean="0"/>
              <a:t>Trial of drugs considered</a:t>
            </a:r>
          </a:p>
          <a:p>
            <a:r>
              <a:rPr lang="en-GB" dirty="0" smtClean="0"/>
              <a:t>Patients with high symptom control</a:t>
            </a:r>
          </a:p>
          <a:p>
            <a:r>
              <a:rPr lang="en-GB" dirty="0" smtClean="0"/>
              <a:t>Patients reporting a relevant CV risk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5018" y="6262255"/>
            <a:ext cx="458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Marchetti</a:t>
            </a:r>
            <a:r>
              <a:rPr lang="en-GB" dirty="0" smtClean="0"/>
              <a:t> M </a:t>
            </a:r>
            <a:r>
              <a:rPr lang="en-GB" i="1" dirty="0" smtClean="0"/>
              <a:t>et al</a:t>
            </a:r>
            <a:r>
              <a:rPr lang="en-GB" dirty="0" smtClean="0"/>
              <a:t>, Lancet haem 2022 e301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5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  <a:latin typeface="+mn-lt"/>
              </a:rPr>
              <a:t>Conclusions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Treatment with interferons in low risk disease may be justified as may reduce the risk of events and the allele burden.</a:t>
            </a:r>
          </a:p>
          <a:p>
            <a:endParaRPr lang="en-GB" dirty="0"/>
          </a:p>
          <a:p>
            <a:r>
              <a:rPr lang="en-GB" dirty="0" smtClean="0"/>
              <a:t>Agents available  for high risk disease (</a:t>
            </a:r>
            <a:r>
              <a:rPr lang="en-GB" dirty="0" err="1" smtClean="0"/>
              <a:t>rogpeginterferon</a:t>
            </a:r>
            <a:r>
              <a:rPr lang="en-GB" dirty="0" smtClean="0"/>
              <a:t> alfa-2b, </a:t>
            </a:r>
            <a:r>
              <a:rPr lang="en-GB" dirty="0" err="1" smtClean="0"/>
              <a:t>ruxolitinib</a:t>
            </a:r>
            <a:r>
              <a:rPr lang="en-GB" dirty="0" smtClean="0"/>
              <a:t>) may have improved efficacy and reduce clonal burden of disease thereby altering outcomes</a:t>
            </a:r>
          </a:p>
          <a:p>
            <a:endParaRPr lang="en-GB" dirty="0" smtClean="0"/>
          </a:p>
          <a:p>
            <a:r>
              <a:rPr lang="en-GB" dirty="0" smtClean="0"/>
              <a:t>Therefore are  the current prognostication /risk groups valid or as all patients at increased risk of events/progression is  </a:t>
            </a:r>
            <a:r>
              <a:rPr lang="en-GB" dirty="0" err="1" smtClean="0"/>
              <a:t>cytoreductive</a:t>
            </a:r>
            <a:r>
              <a:rPr lang="en-GB" dirty="0" smtClean="0"/>
              <a:t> treatment justified in all or a greater number.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14082E51-3271-41D1-A0F1-2096B418A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-315913"/>
            <a:ext cx="7158037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GB" altLang="en-US" sz="4400" dirty="0">
              <a:solidFill>
                <a:srgbClr val="1C7E2A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8F39B51F-9504-4415-8B83-74FE5D553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690880"/>
            <a:ext cx="474472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4000" b="1" dirty="0">
                <a:solidFill>
                  <a:srgbClr val="339933"/>
                </a:solidFill>
              </a:rPr>
              <a:t>Thank you for your </a:t>
            </a:r>
            <a:r>
              <a:rPr lang="en-GB" altLang="en-US" sz="4000" b="1" dirty="0" smtClean="0">
                <a:solidFill>
                  <a:srgbClr val="339933"/>
                </a:solidFill>
              </a:rPr>
              <a:t>attention </a:t>
            </a:r>
            <a:r>
              <a:rPr lang="en-GB" altLang="en-US" sz="4000" b="1" smtClean="0">
                <a:solidFill>
                  <a:srgbClr val="339933"/>
                </a:solidFill>
              </a:rPr>
              <a:t>: Questions?</a:t>
            </a:r>
            <a:endParaRPr lang="en-GB" altLang="en-US" sz="4000" b="1" dirty="0"/>
          </a:p>
          <a:p>
            <a:pPr eaLnBrk="0" hangingPunct="0"/>
            <a:endParaRPr lang="en-GB" altLang="en-US" sz="2000" dirty="0"/>
          </a:p>
          <a:p>
            <a:pPr eaLnBrk="0" hangingPunct="0"/>
            <a:endParaRPr lang="en-GB" altLang="en-US" sz="2000" dirty="0"/>
          </a:p>
        </p:txBody>
      </p:sp>
      <p:sp>
        <p:nvSpPr>
          <p:cNvPr id="106501" name="Text Box 5">
            <a:extLst>
              <a:ext uri="{FF2B5EF4-FFF2-40B4-BE49-F238E27FC236}">
                <a16:creationId xmlns:a16="http://schemas.microsoft.com/office/drawing/2014/main" id="{65D3E309-1752-4ABA-81F7-F0CEB06BD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1052514"/>
            <a:ext cx="3930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altLang="en-US" sz="2000" dirty="0"/>
          </a:p>
          <a:p>
            <a:pPr algn="ctr" eaLnBrk="0" hangingPunct="0"/>
            <a:endParaRPr lang="en-US" altLang="en-US" sz="2000" dirty="0"/>
          </a:p>
          <a:p>
            <a:pPr algn="ctr" eaLnBrk="0" hangingPunct="0"/>
            <a:endParaRPr lang="en-US" altLang="en-US" sz="2000" dirty="0"/>
          </a:p>
          <a:p>
            <a:pPr algn="ctr" eaLnBrk="0" hangingPunct="0"/>
            <a:endParaRPr lang="en-US" altLang="en-US" sz="2000" dirty="0"/>
          </a:p>
        </p:txBody>
      </p:sp>
      <p:pic>
        <p:nvPicPr>
          <p:cNvPr id="106502" name="Picture 6" descr="flickr-2732380148-image">
            <a:extLst>
              <a:ext uri="{FF2B5EF4-FFF2-40B4-BE49-F238E27FC236}">
                <a16:creationId xmlns:a16="http://schemas.microsoft.com/office/drawing/2014/main" id="{DC0296E9-0E3D-4B25-AF81-B993755075D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5711" y="2278063"/>
            <a:ext cx="5374310" cy="423449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03" name="Text Box 7">
            <a:extLst>
              <a:ext uri="{FF2B5EF4-FFF2-40B4-BE49-F238E27FC236}">
                <a16:creationId xmlns:a16="http://schemas.microsoft.com/office/drawing/2014/main" id="{2BA3DCA6-246B-419F-BCDB-2037C7918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0" y="2439989"/>
            <a:ext cx="242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E" alt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012416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  <a:latin typeface="+mn-lt"/>
              </a:rPr>
              <a:t>P</a:t>
            </a:r>
            <a:r>
              <a:rPr lang="en-GB" b="1" dirty="0" smtClean="0">
                <a:solidFill>
                  <a:schemeClr val="accent6"/>
                </a:solidFill>
                <a:latin typeface="+mn-lt"/>
              </a:rPr>
              <a:t>rognostication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act of prophesying future events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Synonyms: forecast, </a:t>
            </a:r>
            <a:r>
              <a:rPr lang="en-GB" b="1" dirty="0" smtClean="0"/>
              <a:t>foretell, predict </a:t>
            </a:r>
            <a:r>
              <a:rPr lang="en-GB" dirty="0" smtClean="0"/>
              <a:t>or prophesy</a:t>
            </a:r>
          </a:p>
          <a:p>
            <a:endParaRPr lang="en-GB" dirty="0"/>
          </a:p>
          <a:p>
            <a:r>
              <a:rPr lang="en-GB" dirty="0" smtClean="0"/>
              <a:t>What is the </a:t>
            </a:r>
            <a:r>
              <a:rPr lang="en-GB" b="1" dirty="0" smtClean="0"/>
              <a:t>risk of events </a:t>
            </a:r>
            <a:r>
              <a:rPr lang="en-GB" dirty="0" smtClean="0"/>
              <a:t>in the future?</a:t>
            </a:r>
          </a:p>
          <a:p>
            <a:endParaRPr lang="en-GB" dirty="0" smtClean="0"/>
          </a:p>
          <a:p>
            <a:r>
              <a:rPr lang="en-GB" dirty="0" smtClean="0"/>
              <a:t>Predicting  overall , leukaemia –free and </a:t>
            </a:r>
            <a:r>
              <a:rPr lang="en-GB" dirty="0" err="1" smtClean="0"/>
              <a:t>myelofibrosis</a:t>
            </a:r>
            <a:r>
              <a:rPr lang="en-GB" dirty="0" smtClean="0"/>
              <a:t>-free survival </a:t>
            </a:r>
            <a:endParaRPr lang="en-GB" dirty="0"/>
          </a:p>
        </p:txBody>
      </p:sp>
      <p:sp>
        <p:nvSpPr>
          <p:cNvPr id="4" name="AutoShape 2" descr="What Google Search Isn't Showing You | The New Yor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evolving_google_identity_2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636" y="160338"/>
            <a:ext cx="2142838" cy="16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  <a:latin typeface="+mn-lt"/>
              </a:rPr>
              <a:t>Factors associated with prognosis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Age</a:t>
            </a:r>
          </a:p>
          <a:p>
            <a:r>
              <a:rPr lang="en-GB" dirty="0" smtClean="0"/>
              <a:t>Blood counts: leucocytosis</a:t>
            </a:r>
          </a:p>
          <a:p>
            <a:r>
              <a:rPr lang="en-GB" dirty="0" smtClean="0"/>
              <a:t>Prior thrombosis</a:t>
            </a:r>
          </a:p>
          <a:p>
            <a:r>
              <a:rPr lang="en-GB" dirty="0" smtClean="0"/>
              <a:t>Karyotype</a:t>
            </a:r>
          </a:p>
          <a:p>
            <a:r>
              <a:rPr lang="en-GB" i="1" dirty="0" smtClean="0"/>
              <a:t>JAK2 </a:t>
            </a:r>
            <a:r>
              <a:rPr lang="en-GB" dirty="0" smtClean="0"/>
              <a:t>allele burden</a:t>
            </a:r>
          </a:p>
          <a:p>
            <a:r>
              <a:rPr lang="en-GB" dirty="0" smtClean="0"/>
              <a:t>Prior treatments</a:t>
            </a:r>
          </a:p>
          <a:p>
            <a:r>
              <a:rPr lang="en-GB" dirty="0" smtClean="0"/>
              <a:t>Presence of fibrosis at time of diagnosis</a:t>
            </a:r>
          </a:p>
          <a:p>
            <a:r>
              <a:rPr lang="en-GB" dirty="0" smtClean="0"/>
              <a:t>Presence or absence of high molecular risk mutations (NGS)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7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  <a:latin typeface="+mn-lt"/>
              </a:rPr>
              <a:t>Genes mutated in PV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Epigenetics modifiers : </a:t>
            </a:r>
            <a:r>
              <a:rPr lang="en-GB" sz="3200" i="1" dirty="0" smtClean="0"/>
              <a:t>DNMT3A, TET2, ASXL1</a:t>
            </a:r>
          </a:p>
          <a:p>
            <a:r>
              <a:rPr lang="en-GB" sz="3200" dirty="0" smtClean="0"/>
              <a:t>Splicing factors: </a:t>
            </a:r>
            <a:r>
              <a:rPr lang="en-GB" sz="3200" i="1" dirty="0" smtClean="0"/>
              <a:t>SF3B1, SRSF2, U2AF1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Metabolic enzymes : </a:t>
            </a:r>
            <a:r>
              <a:rPr lang="en-GB" sz="3200" i="1" dirty="0" smtClean="0"/>
              <a:t>IDH1 IDH2</a:t>
            </a:r>
          </a:p>
          <a:p>
            <a:r>
              <a:rPr lang="en-GB" sz="3200" dirty="0" smtClean="0"/>
              <a:t>Tumour suppressors: </a:t>
            </a:r>
            <a:r>
              <a:rPr lang="en-GB" sz="3200" i="1" dirty="0" smtClean="0"/>
              <a:t>TP53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40787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491" y="1440540"/>
            <a:ext cx="7056784" cy="4605559"/>
            <a:chOff x="1187624" y="1700807"/>
            <a:chExt cx="7056784" cy="4605559"/>
          </a:xfrm>
        </p:grpSpPr>
        <p:sp>
          <p:nvSpPr>
            <p:cNvPr id="6" name="Rectangle 5"/>
            <p:cNvSpPr/>
            <p:nvPr/>
          </p:nvSpPr>
          <p:spPr>
            <a:xfrm>
              <a:off x="1187624" y="1700807"/>
              <a:ext cx="7056784" cy="46055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de-CH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000" y="1772815"/>
              <a:ext cx="6764391" cy="446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+mn-lt"/>
              </a:rPr>
              <a:t>Risk-Stratified Survival in Patients With PV</a:t>
            </a:r>
            <a:endParaRPr lang="de-CH" sz="4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D3270-B999-4340-B9B7-CB0CE8544D3D}"/>
              </a:ext>
            </a:extLst>
          </p:cNvPr>
          <p:cNvSpPr txBox="1"/>
          <p:nvPr/>
        </p:nvSpPr>
        <p:spPr>
          <a:xfrm>
            <a:off x="5350" y="6567470"/>
            <a:ext cx="416812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1067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67" dirty="0" err="1">
                <a:solidFill>
                  <a:srgbClr val="000000"/>
                </a:solidFill>
                <a:latin typeface="Arial"/>
              </a:rPr>
              <a:t>Tefferi</a:t>
            </a:r>
            <a:r>
              <a:rPr lang="en-US" sz="1067" dirty="0">
                <a:solidFill>
                  <a:srgbClr val="000000"/>
                </a:solidFill>
                <a:latin typeface="Arial"/>
              </a:rPr>
              <a:t> A, et al. </a:t>
            </a:r>
            <a:r>
              <a:rPr lang="en-US" sz="1067" i="1" dirty="0">
                <a:solidFill>
                  <a:srgbClr val="000000"/>
                </a:solidFill>
                <a:latin typeface="Arial"/>
              </a:rPr>
              <a:t>Leukemia. </a:t>
            </a:r>
            <a:r>
              <a:rPr lang="en-US" sz="1067" dirty="0">
                <a:solidFill>
                  <a:srgbClr val="000000"/>
                </a:solidFill>
                <a:latin typeface="Arial"/>
              </a:rPr>
              <a:t>2013;27(9):1874-1881, copyright 2013.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361B29F-E9A5-4024-9881-811A0B42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64044"/>
              </p:ext>
            </p:extLst>
          </p:nvPr>
        </p:nvGraphicFramePr>
        <p:xfrm>
          <a:off x="7435866" y="1499443"/>
          <a:ext cx="4506752" cy="2334423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2983143">
                  <a:extLst>
                    <a:ext uri="{9D8B030D-6E8A-4147-A177-3AD203B41FA5}">
                      <a16:colId xmlns:a16="http://schemas.microsoft.com/office/drawing/2014/main" val="218379009"/>
                    </a:ext>
                  </a:extLst>
                </a:gridCol>
                <a:gridCol w="1523609">
                  <a:extLst>
                    <a:ext uri="{9D8B030D-6E8A-4147-A177-3AD203B41FA5}">
                      <a16:colId xmlns:a16="http://schemas.microsoft.com/office/drawing/2014/main" val="935318224"/>
                    </a:ext>
                  </a:extLst>
                </a:gridCol>
              </a:tblGrid>
              <a:tr h="483063">
                <a:tc>
                  <a:txBody>
                    <a:bodyPr/>
                    <a:lstStyle/>
                    <a:p>
                      <a:r>
                        <a:rPr lang="en-US" sz="1800" dirty="0"/>
                        <a:t>Parameter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Points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13521459"/>
                  </a:ext>
                </a:extLst>
              </a:tr>
              <a:tr h="483063">
                <a:tc>
                  <a:txBody>
                    <a:bodyPr/>
                    <a:lstStyle/>
                    <a:p>
                      <a:r>
                        <a:rPr lang="en-IE" sz="1800" dirty="0"/>
                        <a:t>Age &gt;67 years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6121028"/>
                  </a:ext>
                </a:extLst>
              </a:tr>
              <a:tr h="483063">
                <a:tc>
                  <a:txBody>
                    <a:bodyPr/>
                    <a:lstStyle/>
                    <a:p>
                      <a:r>
                        <a:rPr lang="en-IE" sz="1800" dirty="0"/>
                        <a:t>Age 57-66 years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44534422"/>
                  </a:ext>
                </a:extLst>
              </a:tr>
              <a:tr h="402171">
                <a:tc>
                  <a:txBody>
                    <a:bodyPr/>
                    <a:lstStyle/>
                    <a:p>
                      <a:r>
                        <a:rPr lang="en-IE" sz="1800" dirty="0"/>
                        <a:t>Leucocyte count &gt; 15 × 10</a:t>
                      </a:r>
                      <a:r>
                        <a:rPr lang="en-IE" sz="1800" baseline="30000" dirty="0"/>
                        <a:t>9</a:t>
                      </a:r>
                      <a:r>
                        <a:rPr lang="en-IE" sz="1800" dirty="0"/>
                        <a:t>/l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448380"/>
                  </a:ext>
                </a:extLst>
              </a:tr>
              <a:tr h="483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/>
                        <a:t>Venous thrombosis</a:t>
                      </a:r>
                      <a:endParaRPr lang="en-US" sz="1800" dirty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3791208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97AC74-1091-46E1-BDE0-7F02BE749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08955"/>
              </p:ext>
            </p:extLst>
          </p:nvPr>
        </p:nvGraphicFramePr>
        <p:xfrm>
          <a:off x="7684654" y="3973459"/>
          <a:ext cx="3763971" cy="1909185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744666">
                  <a:extLst>
                    <a:ext uri="{9D8B030D-6E8A-4147-A177-3AD203B41FA5}">
                      <a16:colId xmlns:a16="http://schemas.microsoft.com/office/drawing/2014/main" val="218379009"/>
                    </a:ext>
                  </a:extLst>
                </a:gridCol>
                <a:gridCol w="1019305">
                  <a:extLst>
                    <a:ext uri="{9D8B030D-6E8A-4147-A177-3AD203B41FA5}">
                      <a16:colId xmlns:a16="http://schemas.microsoft.com/office/drawing/2014/main" val="935318224"/>
                    </a:ext>
                  </a:extLst>
                </a:gridCol>
              </a:tblGrid>
              <a:tr h="459996">
                <a:tc>
                  <a:txBody>
                    <a:bodyPr/>
                    <a:lstStyle/>
                    <a:p>
                      <a:r>
                        <a:rPr lang="en-US" sz="1800" dirty="0"/>
                        <a:t>Risk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Points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521459"/>
                  </a:ext>
                </a:extLst>
              </a:tr>
              <a:tr h="483063">
                <a:tc>
                  <a:txBody>
                    <a:bodyPr/>
                    <a:lstStyle/>
                    <a:p>
                      <a:r>
                        <a:rPr lang="en-IE" sz="1800" dirty="0"/>
                        <a:t>Low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46121028"/>
                  </a:ext>
                </a:extLst>
              </a:tr>
              <a:tr h="483063">
                <a:tc>
                  <a:txBody>
                    <a:bodyPr/>
                    <a:lstStyle/>
                    <a:p>
                      <a:r>
                        <a:rPr lang="en-US" sz="1800" dirty="0"/>
                        <a:t>Intermediate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1-2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44534422"/>
                  </a:ext>
                </a:extLst>
              </a:tr>
              <a:tr h="483063">
                <a:tc>
                  <a:txBody>
                    <a:bodyPr/>
                    <a:lstStyle/>
                    <a:p>
                      <a:r>
                        <a:rPr lang="en-IE" sz="1800" dirty="0"/>
                        <a:t>High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&gt; 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544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209964" y="152280"/>
            <a:ext cx="10626436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en-US" sz="2800" b="1" spc="-1" dirty="0">
                <a:solidFill>
                  <a:schemeClr val="accent6"/>
                </a:solidFill>
              </a:rPr>
              <a:t>Mutation‐enhanced international prognostic systems for essential </a:t>
            </a:r>
            <a:r>
              <a:rPr lang="en-US" sz="2800" b="1" spc="-1" dirty="0" err="1">
                <a:solidFill>
                  <a:schemeClr val="accent6"/>
                </a:solidFill>
              </a:rPr>
              <a:t>thrombocythaemia</a:t>
            </a:r>
            <a:r>
              <a:rPr lang="en-US" sz="2800" b="1" spc="-1" dirty="0">
                <a:solidFill>
                  <a:schemeClr val="accent6"/>
                </a:solidFill>
              </a:rPr>
              <a:t> and </a:t>
            </a:r>
            <a:r>
              <a:rPr lang="en-US" sz="2800" b="1" spc="-1" dirty="0" err="1">
                <a:solidFill>
                  <a:schemeClr val="accent6"/>
                </a:solidFill>
              </a:rPr>
              <a:t>polycythaemia</a:t>
            </a:r>
            <a:r>
              <a:rPr lang="en-US" sz="2800" b="1" spc="-1" dirty="0">
                <a:solidFill>
                  <a:schemeClr val="accent6"/>
                </a:solidFill>
              </a:rPr>
              <a:t> </a:t>
            </a:r>
            <a:r>
              <a:rPr lang="en-US" sz="2800" b="1" spc="-1" dirty="0" err="1" smtClean="0">
                <a:solidFill>
                  <a:schemeClr val="accent6"/>
                </a:solidFill>
              </a:rPr>
              <a:t>vera</a:t>
            </a:r>
            <a:r>
              <a:rPr lang="en-US" sz="2800" b="1" spc="-1" dirty="0" smtClean="0">
                <a:solidFill>
                  <a:schemeClr val="accent6"/>
                </a:solidFill>
              </a:rPr>
              <a:t> (MIPSS-PV)</a:t>
            </a:r>
            <a:endParaRPr lang="en-US" sz="2800" b="1" spc="-1" dirty="0">
              <a:solidFill>
                <a:schemeClr val="accent6"/>
              </a:solidFill>
            </a:endParaRPr>
          </a:p>
        </p:txBody>
      </p:sp>
      <p:pic>
        <p:nvPicPr>
          <p:cNvPr id="47" name="Main graphic"/>
          <p:cNvPicPr/>
          <p:nvPr/>
        </p:nvPicPr>
        <p:blipFill>
          <a:blip r:embed="rId3"/>
          <a:stretch/>
        </p:blipFill>
        <p:spPr>
          <a:xfrm>
            <a:off x="988291" y="1117600"/>
            <a:ext cx="9670473" cy="4110182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08365" y="5495636"/>
            <a:ext cx="5791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MIPSS-PV: presence of adverse mutations (</a:t>
            </a:r>
            <a:r>
              <a:rPr lang="en-GB" i="1" dirty="0" smtClean="0"/>
              <a:t>SRSF</a:t>
            </a:r>
            <a:r>
              <a:rPr lang="en-GB" dirty="0" smtClean="0"/>
              <a:t>2) (</a:t>
            </a:r>
            <a:r>
              <a:rPr lang="en-GB" dirty="0"/>
              <a:t>3</a:t>
            </a:r>
            <a:r>
              <a:rPr lang="en-GB" dirty="0" smtClean="0"/>
              <a:t> points)</a:t>
            </a:r>
          </a:p>
          <a:p>
            <a:r>
              <a:rPr lang="en-GB" dirty="0" smtClean="0"/>
              <a:t>Age&gt;67yrs (2 points)</a:t>
            </a:r>
          </a:p>
          <a:p>
            <a:r>
              <a:rPr lang="en-GB" dirty="0" smtClean="0"/>
              <a:t>Leucocyte count </a:t>
            </a:r>
            <a:r>
              <a:rPr lang="en-GB" u="sng" dirty="0" smtClean="0"/>
              <a:t>&gt;</a:t>
            </a:r>
            <a:r>
              <a:rPr lang="en-GB" dirty="0" smtClean="0"/>
              <a:t>15 × 10</a:t>
            </a:r>
            <a:r>
              <a:rPr lang="en-GB" baseline="30000" dirty="0" smtClean="0"/>
              <a:t>9</a:t>
            </a:r>
            <a:r>
              <a:rPr lang="en-GB" dirty="0" smtClean="0"/>
              <a:t>/l (1point)</a:t>
            </a:r>
          </a:p>
          <a:p>
            <a:r>
              <a:rPr lang="en-GB" dirty="0" smtClean="0"/>
              <a:t>Thrombosis history (1 point)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179733" y="5579533"/>
            <a:ext cx="4656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 risk: 0-1 points</a:t>
            </a:r>
          </a:p>
          <a:p>
            <a:r>
              <a:rPr lang="en-GB" dirty="0" smtClean="0"/>
              <a:t>Intermediate risk: 2-3 points</a:t>
            </a:r>
          </a:p>
          <a:p>
            <a:r>
              <a:rPr lang="en-GB" dirty="0" smtClean="0"/>
              <a:t>High risk: </a:t>
            </a:r>
            <a:r>
              <a:rPr lang="en-GB" u="sng" dirty="0" smtClean="0"/>
              <a:t>&gt;</a:t>
            </a:r>
            <a:r>
              <a:rPr lang="en-GB" dirty="0" smtClean="0"/>
              <a:t>4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7563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1680117" y="158790"/>
            <a:ext cx="9000678" cy="69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Aft>
                <a:spcPts val="806"/>
              </a:spcAft>
              <a:buSzPct val="100000"/>
            </a:pPr>
            <a:r>
              <a:rPr lang="en-US" sz="4000" b="1" dirty="0" err="1">
                <a:solidFill>
                  <a:schemeClr val="accent6"/>
                </a:solidFill>
                <a:latin typeface="+mn-lt"/>
                <a:ea typeface="Abadi MT Condensed Extra Bold" charset="0"/>
                <a:cs typeface="Abadi MT Condensed Extra Bold" charset="0"/>
              </a:rPr>
              <a:t>Personalised</a:t>
            </a:r>
            <a:r>
              <a:rPr lang="en-US" sz="4000" b="1" dirty="0">
                <a:solidFill>
                  <a:schemeClr val="accent6"/>
                </a:solidFill>
                <a:latin typeface="+mn-lt"/>
                <a:ea typeface="Abadi MT Condensed Extra Bold" charset="0"/>
                <a:cs typeface="Abadi MT Condensed Extra Bold" charset="0"/>
              </a:rPr>
              <a:t> patient prognosis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640337" y="6286340"/>
            <a:ext cx="334786" cy="377696"/>
          </a:xfrm>
          <a:prstGeom prst="rect">
            <a:avLst/>
          </a:prstGeom>
          <a:solidFill>
            <a:schemeClr val="bg1"/>
          </a:solidFill>
          <a:ln w="936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928" tIns="40966" rIns="81928" bIns="40966" rtlCol="0" anchor="ctr"/>
          <a:lstStyle/>
          <a:p>
            <a:pPr algn="ctr"/>
            <a:endParaRPr lang="en-US" sz="1633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36795" y="6204545"/>
            <a:ext cx="357321" cy="377696"/>
          </a:xfrm>
          <a:prstGeom prst="rect">
            <a:avLst/>
          </a:prstGeom>
          <a:solidFill>
            <a:schemeClr val="bg1"/>
          </a:solidFill>
          <a:ln w="936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928" tIns="40966" rIns="81928" bIns="40966" rtlCol="0" anchor="ctr"/>
          <a:lstStyle/>
          <a:p>
            <a:pPr algn="ctr"/>
            <a:endParaRPr lang="en-US" sz="1633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24001" y="802888"/>
            <a:ext cx="915679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351" y="1497041"/>
            <a:ext cx="4412642" cy="20000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01288" y="1012970"/>
            <a:ext cx="314054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Demographic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ea typeface="Abadi MT Condensed Extra Bold" charset="0"/>
                <a:cs typeface="Abadi MT Condensed Extra Bold" charset="0"/>
              </a:rPr>
              <a:t>Age at diagnosis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ea typeface="Abadi MT Condensed Extra Bold" charset="0"/>
                <a:cs typeface="Abadi MT Condensed Extra Bold" charset="0"/>
              </a:rPr>
              <a:t>Gender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ea typeface="Abadi MT Condensed Extra Bold" charset="0"/>
              <a:cs typeface="Abadi MT Condensed Extra Bold" charset="0"/>
            </a:endParaRPr>
          </a:p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Clinical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ea typeface="Abadi MT Condensed Extra Bold" charset="0"/>
                <a:cs typeface="Abadi MT Condensed Extra Bold" charset="0"/>
              </a:rPr>
              <a:t>Blood counts at diagnosis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ea typeface="Abadi MT Condensed Extra Bold" charset="0"/>
                <a:cs typeface="Abadi MT Condensed Extra Bold" charset="0"/>
                <a:sym typeface="Wingdings"/>
              </a:rPr>
              <a:t>Splenomegaly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ea typeface="Abadi MT Condensed Extra Bold" charset="0"/>
                <a:cs typeface="Abadi MT Condensed Extra Bold" charset="0"/>
                <a:sym typeface="Wingdings"/>
              </a:rPr>
              <a:t>Prior thrombosis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ea typeface="Abadi MT Condensed Extra Bold" charset="0"/>
                <a:cs typeface="Abadi MT Condensed Extra Bold" charset="0"/>
                <a:sym typeface="Wingdings"/>
              </a:rPr>
              <a:t>MPN classification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ea typeface="Abadi MT Condensed Extra Bold" charset="0"/>
                <a:cs typeface="Abadi MT Condensed Extra Bold" charset="0"/>
                <a:sym typeface="Wingdings"/>
              </a:rPr>
              <a:t>Chronic phase (PV v ET)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ea typeface="Abadi MT Condensed Extra Bold" charset="0"/>
                <a:cs typeface="Abadi MT Condensed Extra Bold" charset="0"/>
                <a:sym typeface="Wingdings"/>
              </a:rPr>
              <a:t>Myelofibrosis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ea typeface="Abadi MT Condensed Extra Bold" charset="0"/>
                <a:cs typeface="Abadi MT Condensed Extra Bold" charset="0"/>
                <a:sym typeface="Wingdings"/>
              </a:rPr>
              <a:t>Cohort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  <a:sym typeface="Wingdings"/>
            </a:endParaRPr>
          </a:p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  <a:sym typeface="Wingdings"/>
              </a:rPr>
              <a:t>Genomic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ea typeface="Abadi MT Condensed Extra Bold" charset="0"/>
                <a:cs typeface="Abadi MT Condensed Extra Bold" charset="0"/>
                <a:sym typeface="Wingdings"/>
              </a:rPr>
              <a:t>34 myeloid drivers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ea typeface="Abadi MT Condensed Extra Bold" charset="0"/>
                <a:cs typeface="Abadi MT Condensed Extra Bold" charset="0"/>
                <a:sym typeface="Wingdings"/>
              </a:rPr>
              <a:t>16 copy number changes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ea typeface="Abadi MT Condensed Extra Bold" charset="0"/>
              <a:cs typeface="Abadi MT Condensed Extra Bold" charset="0"/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ea typeface="Abadi MT Condensed Extra Bold" charset="0"/>
              <a:cs typeface="Abadi MT Condensed Extra Bold" charset="0"/>
              <a:sym typeface="Wingdings"/>
            </a:endParaRPr>
          </a:p>
          <a:p>
            <a:r>
              <a:rPr lang="en-US" dirty="0">
                <a:ea typeface="Abadi MT Condensed Extra Bold" charset="0"/>
                <a:cs typeface="Abadi MT Condensed Extra Bold" charset="0"/>
                <a:sym typeface="Wingdings"/>
              </a:rPr>
              <a:t>63 VARIABLES</a:t>
            </a:r>
          </a:p>
          <a:p>
            <a:endParaRPr lang="en-US" dirty="0">
              <a:ea typeface="Abadi MT Condensed Extra Bold" charset="0"/>
              <a:cs typeface="Abadi MT Condensed Extra Bold" charset="0"/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  <a:sym typeface="Wingdings"/>
            </a:endParaRPr>
          </a:p>
        </p:txBody>
      </p:sp>
      <p:pic>
        <p:nvPicPr>
          <p:cNvPr id="8" name="Picture 2" descr="Image result for apps">
            <a:extLst>
              <a:ext uri="{FF2B5EF4-FFF2-40B4-BE49-F238E27FC236}">
                <a16:creationId xmlns:a16="http://schemas.microsoft.com/office/drawing/2014/main" id="{BFE3C2E2-085B-4B68-8CAB-8CB9A44C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901" y="3959750"/>
            <a:ext cx="2729658" cy="27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5" t="23703" r="3182" b="9702"/>
          <a:stretch/>
        </p:blipFill>
        <p:spPr>
          <a:xfrm>
            <a:off x="8091056" y="1676401"/>
            <a:ext cx="2410691" cy="3477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17941" r="77269" b="45038"/>
          <a:stretch/>
        </p:blipFill>
        <p:spPr>
          <a:xfrm>
            <a:off x="3733800" y="1511394"/>
            <a:ext cx="4071268" cy="45084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687342" y="5583274"/>
            <a:ext cx="334786" cy="377696"/>
          </a:xfrm>
          <a:prstGeom prst="rect">
            <a:avLst/>
          </a:prstGeom>
          <a:solidFill>
            <a:schemeClr val="bg1"/>
          </a:solidFill>
          <a:ln w="936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928" tIns="40966" rIns="81928" bIns="40966" rtlCol="0" anchor="ctr"/>
          <a:lstStyle/>
          <a:p>
            <a:pPr algn="ctr"/>
            <a:endParaRPr lang="en-US" sz="1633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36795" y="6204545"/>
            <a:ext cx="357321" cy="377696"/>
          </a:xfrm>
          <a:prstGeom prst="rect">
            <a:avLst/>
          </a:prstGeom>
          <a:solidFill>
            <a:schemeClr val="bg1"/>
          </a:solidFill>
          <a:ln w="9360" cap="flat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928" tIns="40966" rIns="81928" bIns="40966" rtlCol="0" anchor="ctr"/>
          <a:lstStyle/>
          <a:p>
            <a:pPr algn="ctr"/>
            <a:endParaRPr lang="en-US" sz="1633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6128" y="151638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23333"/>
                </a:solidFill>
                <a:latin typeface="Abadi MT Condensed Light" panose="020B0306030101010103" pitchFamily="34" charset="77"/>
              </a:rPr>
              <a:t>ET</a:t>
            </a:r>
          </a:p>
          <a:p>
            <a:r>
              <a:rPr lang="en-US" sz="2000" dirty="0">
                <a:latin typeface="Abadi MT Condensed Light" panose="020B0306030101010103" pitchFamily="34" charset="77"/>
              </a:rPr>
              <a:t>79yr  </a:t>
            </a:r>
          </a:p>
          <a:p>
            <a:r>
              <a:rPr lang="en-US" sz="2000" dirty="0">
                <a:latin typeface="Abadi MT Condensed Light" panose="020B0306030101010103" pitchFamily="34" charset="77"/>
              </a:rPr>
              <a:t>Female </a:t>
            </a:r>
          </a:p>
          <a:p>
            <a:endParaRPr lang="en-US" sz="2000" dirty="0">
              <a:latin typeface="Abadi MT Condensed Light" panose="020B0306030101010103" pitchFamily="34" charset="77"/>
            </a:endParaRPr>
          </a:p>
          <a:p>
            <a:r>
              <a:rPr lang="en-US" sz="2000" dirty="0" err="1">
                <a:latin typeface="Abadi MT Condensed Light" panose="020B0306030101010103" pitchFamily="34" charset="77"/>
              </a:rPr>
              <a:t>Hb</a:t>
            </a:r>
            <a:r>
              <a:rPr lang="en-US" sz="2000" dirty="0">
                <a:latin typeface="Abadi MT Condensed Light" panose="020B0306030101010103" pitchFamily="34" charset="77"/>
              </a:rPr>
              <a:t> 104g/l	    </a:t>
            </a:r>
          </a:p>
          <a:p>
            <a:r>
              <a:rPr lang="en-US" sz="2000" dirty="0">
                <a:latin typeface="Abadi MT Condensed Light" panose="020B0306030101010103" pitchFamily="34" charset="77"/>
              </a:rPr>
              <a:t>WCC 8.4x10^9/l	</a:t>
            </a:r>
          </a:p>
          <a:p>
            <a:r>
              <a:rPr lang="en-US" sz="2000" dirty="0" err="1">
                <a:latin typeface="Abadi MT Condensed Light" panose="020B0306030101010103" pitchFamily="34" charset="77"/>
              </a:rPr>
              <a:t>Plt</a:t>
            </a:r>
            <a:r>
              <a:rPr lang="en-US" sz="2000" dirty="0">
                <a:latin typeface="Abadi MT Condensed Light" panose="020B0306030101010103" pitchFamily="34" charset="77"/>
              </a:rPr>
              <a:t> 2300x10^9/l</a:t>
            </a:r>
          </a:p>
          <a:p>
            <a:endParaRPr lang="en-US" sz="2000" dirty="0">
              <a:latin typeface="Abadi MT Condensed Light" panose="020B0306030101010103" pitchFamily="34" charset="77"/>
            </a:endParaRPr>
          </a:p>
          <a:p>
            <a:r>
              <a:rPr lang="en-US" sz="2000" i="1" dirty="0">
                <a:latin typeface="Abadi MT Condensed Light" panose="020B0306030101010103" pitchFamily="34" charset="77"/>
              </a:rPr>
              <a:t>CALR</a:t>
            </a:r>
          </a:p>
          <a:p>
            <a:r>
              <a:rPr lang="en-US" sz="2000" i="1" dirty="0">
                <a:latin typeface="Abadi MT Condensed Light" panose="020B0306030101010103" pitchFamily="34" charset="77"/>
              </a:rPr>
              <a:t>SRSF2</a:t>
            </a:r>
          </a:p>
          <a:p>
            <a:r>
              <a:rPr lang="en-US" sz="2000" i="1" dirty="0">
                <a:latin typeface="Abadi MT Condensed Light" panose="020B0306030101010103" pitchFamily="34" charset="77"/>
              </a:rPr>
              <a:t>IDH2 </a:t>
            </a:r>
          </a:p>
          <a:p>
            <a:r>
              <a:rPr lang="en-US" sz="2000" dirty="0">
                <a:latin typeface="Abadi MT Condensed Light" panose="020B0306030101010103" pitchFamily="34" charset="77"/>
              </a:rPr>
              <a:t>18q LOH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01" y="802888"/>
            <a:ext cx="915679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680117" y="144048"/>
            <a:ext cx="9000678" cy="69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Aft>
                <a:spcPts val="806"/>
              </a:spcAft>
              <a:buSzPct val="100000"/>
            </a:pPr>
            <a:r>
              <a:rPr lang="en-US" sz="3600" b="1" dirty="0" err="1">
                <a:solidFill>
                  <a:schemeClr val="accent6"/>
                </a:solidFill>
                <a:latin typeface="+mn-lt"/>
                <a:ea typeface="Abadi MT Condensed Extra Bold" charset="0"/>
                <a:cs typeface="Abadi MT Condensed Extra Bold" charset="0"/>
              </a:rPr>
              <a:t>Personalised</a:t>
            </a:r>
            <a:r>
              <a:rPr lang="en-US" sz="3600" b="1" dirty="0">
                <a:solidFill>
                  <a:schemeClr val="accent6"/>
                </a:solidFill>
                <a:latin typeface="+mn-lt"/>
                <a:ea typeface="Abadi MT Condensed Extra Bold" charset="0"/>
                <a:cs typeface="Abadi MT Condensed Extra Bold" charset="0"/>
              </a:rPr>
              <a:t> patient prognosis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69356" y="6146358"/>
            <a:ext cx="325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Courtesy of J Nangalia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7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1F497D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2046</Words>
  <Application>Microsoft Office PowerPoint</Application>
  <PresentationFormat>Widescreen</PresentationFormat>
  <Paragraphs>311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12 Frutiger* 65 Bold   07103</vt:lpstr>
      <vt:lpstr>Abadi MT Condensed Extra Bold</vt:lpstr>
      <vt:lpstr>Abadi MT Condensed Light</vt:lpstr>
      <vt:lpstr>Arial</vt:lpstr>
      <vt:lpstr>Calibri</vt:lpstr>
      <vt:lpstr>Calibri Light</vt:lpstr>
      <vt:lpstr>MS Mincho</vt:lpstr>
      <vt:lpstr>ScalaLancetPro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  Time to revisit prognostication in PV?</vt:lpstr>
      <vt:lpstr>Disclosures</vt:lpstr>
      <vt:lpstr>Prognostication</vt:lpstr>
      <vt:lpstr>Factors associated with prognosis</vt:lpstr>
      <vt:lpstr>Genes mutated in PV</vt:lpstr>
      <vt:lpstr>Risk-Stratified Survival in Patients With PV</vt:lpstr>
      <vt:lpstr>PowerPoint Presentation</vt:lpstr>
      <vt:lpstr>PowerPoint Presentation</vt:lpstr>
      <vt:lpstr>PowerPoint Presentation</vt:lpstr>
      <vt:lpstr>Thrombotic risk factors</vt:lpstr>
      <vt:lpstr>PV: Risk groups (BSH, 2019)</vt:lpstr>
      <vt:lpstr>BSH: Management recommendation in low-risk PV </vt:lpstr>
      <vt:lpstr>BSH: Management options in high-risk PV </vt:lpstr>
      <vt:lpstr>Proud PV: Ropeginterferon V Hydroxyurea</vt:lpstr>
      <vt:lpstr>Proud PV: Event-free survival Risk events: death, disease progression and thromboembolic events</vt:lpstr>
      <vt:lpstr>MAJIC: RUXOLITINIB VERSUS BEST AVAILABLE THERAPY FOR POLYCYTHAEMIA VERA INTOLERANT OR RESISTANT TO HYDROXYCARBAMIDE IN A RANDOMISED TRIAL</vt:lpstr>
      <vt:lpstr>PowerPoint Presentation</vt:lpstr>
      <vt:lpstr>SUMMARY :MAJIC PV</vt:lpstr>
      <vt:lpstr>Low-risk PV: is it time to change? </vt:lpstr>
      <vt:lpstr>PowerPoint Presentation</vt:lpstr>
      <vt:lpstr>Primary Endpoint - 1</vt:lpstr>
      <vt:lpstr>Secondary endpoint: JAK2V617F allele burden after 1year</vt:lpstr>
      <vt:lpstr>ELN 2021: recommendations for cytoreductive drug therapy in low-risk PV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revisit prognostication in PV?</dc:title>
  <dc:creator>Mary Frances McMullin</dc:creator>
  <cp:lastModifiedBy>Mary Frances McMullin</cp:lastModifiedBy>
  <cp:revision>38</cp:revision>
  <dcterms:created xsi:type="dcterms:W3CDTF">2023-01-05T13:00:01Z</dcterms:created>
  <dcterms:modified xsi:type="dcterms:W3CDTF">2023-01-20T11:42:28Z</dcterms:modified>
</cp:coreProperties>
</file>