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6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  <p:sldMasterId id="2147483698" r:id="rId4"/>
    <p:sldMasterId id="2147483715" r:id="rId5"/>
    <p:sldMasterId id="2147483736" r:id="rId6"/>
    <p:sldMasterId id="2147483760" r:id="rId7"/>
    <p:sldMasterId id="2147483782" r:id="rId8"/>
    <p:sldMasterId id="2147483807" r:id="rId9"/>
  </p:sldMasterIdLst>
  <p:notesMasterIdLst>
    <p:notesMasterId r:id="rId55"/>
  </p:notesMasterIdLst>
  <p:sldIdLst>
    <p:sldId id="2147468907" r:id="rId10"/>
    <p:sldId id="2631" r:id="rId11"/>
    <p:sldId id="2559" r:id="rId12"/>
    <p:sldId id="2134960290" r:id="rId13"/>
    <p:sldId id="2560" r:id="rId14"/>
    <p:sldId id="2701" r:id="rId15"/>
    <p:sldId id="2141411087" r:id="rId16"/>
    <p:sldId id="2147468946" r:id="rId17"/>
    <p:sldId id="1499" r:id="rId18"/>
    <p:sldId id="1500" r:id="rId19"/>
    <p:sldId id="1578" r:id="rId20"/>
    <p:sldId id="2147468949" r:id="rId21"/>
    <p:sldId id="1579" r:id="rId22"/>
    <p:sldId id="1494" r:id="rId23"/>
    <p:sldId id="2561" r:id="rId24"/>
    <p:sldId id="4106" r:id="rId25"/>
    <p:sldId id="4110" r:id="rId26"/>
    <p:sldId id="2562" r:id="rId27"/>
    <p:sldId id="4113" r:id="rId28"/>
    <p:sldId id="4114" r:id="rId29"/>
    <p:sldId id="2563" r:id="rId30"/>
    <p:sldId id="2147469207" r:id="rId31"/>
    <p:sldId id="4115" r:id="rId32"/>
    <p:sldId id="1541" r:id="rId33"/>
    <p:sldId id="1542" r:id="rId34"/>
    <p:sldId id="1543" r:id="rId35"/>
    <p:sldId id="1586" r:id="rId36"/>
    <p:sldId id="4088" r:id="rId37"/>
    <p:sldId id="1547" r:id="rId38"/>
    <p:sldId id="2147469208" r:id="rId39"/>
    <p:sldId id="2124818101" r:id="rId40"/>
    <p:sldId id="324" r:id="rId41"/>
    <p:sldId id="2124818103" r:id="rId42"/>
    <p:sldId id="2124818110" r:id="rId43"/>
    <p:sldId id="2124818109" r:id="rId44"/>
    <p:sldId id="2645" r:id="rId45"/>
    <p:sldId id="7568" r:id="rId46"/>
    <p:sldId id="2564" r:id="rId47"/>
    <p:sldId id="2565" r:id="rId48"/>
    <p:sldId id="2147469214" r:id="rId49"/>
    <p:sldId id="2566" r:id="rId50"/>
    <p:sldId id="2567" r:id="rId51"/>
    <p:sldId id="2568" r:id="rId52"/>
    <p:sldId id="4117" r:id="rId53"/>
    <p:sldId id="2147468944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7A81FF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226" autoAdjust="0"/>
    <p:restoredTop sz="95646"/>
  </p:normalViewPr>
  <p:slideViewPr>
    <p:cSldViewPr snapToGrid="0" snapToObjects="1">
      <p:cViewPr varScale="1">
        <p:scale>
          <a:sx n="122" d="100"/>
          <a:sy n="122" d="100"/>
        </p:scale>
        <p:origin x="3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5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3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6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viewProps" Target="viewProp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tibiopharmacorp-my.sharepoint.com/personal/dquerry_ctibiopharma_com/Documents/Documents/Data%20Providers/Komodo%20Health/Transfusions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RBC</a:t>
            </a:r>
            <a:r>
              <a:rPr lang="en-US" sz="1600" b="1" baseline="0" dirty="0">
                <a:solidFill>
                  <a:schemeClr val="tx1"/>
                </a:solidFill>
              </a:rPr>
              <a:t> Transfusions per Patient per Year (2019)</a:t>
            </a:r>
            <a:r>
              <a:rPr lang="en-US" sz="1600" b="1" baseline="30000" dirty="0">
                <a:solidFill>
                  <a:schemeClr val="tx1"/>
                </a:solidFill>
              </a:rPr>
              <a:t>6</a:t>
            </a:r>
          </a:p>
        </c:rich>
      </c:tx>
      <c:layout>
        <c:manualLayout>
          <c:xMode val="edge"/>
          <c:yMode val="edge"/>
          <c:x val="0.17491557487906673"/>
          <c:y val="2.88511254665022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6776133777352571E-2"/>
          <c:y val="0.11038563779065939"/>
          <c:w val="0.8777615947656715"/>
          <c:h val="0.6738556601084746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Sheet1!$A$12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Sheet1!$D$11</c:f>
              <c:numCache>
                <c:formatCode>General</c:formatCode>
                <c:ptCount val="1"/>
                <c:pt idx="0">
                  <c:v>2019</c:v>
                </c:pt>
              </c:numCache>
              <c:extLst/>
            </c:numRef>
          </c:cat>
          <c:val>
            <c:numRef>
              <c:f>Sheet1!$D$12</c:f>
              <c:numCache>
                <c:formatCode>#,##0</c:formatCode>
                <c:ptCount val="1"/>
                <c:pt idx="0">
                  <c:v>1210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5995-413E-BD6C-8AB66C994495}"/>
            </c:ext>
          </c:extLst>
        </c:ser>
        <c:ser>
          <c:idx val="2"/>
          <c:order val="1"/>
          <c:tx>
            <c:strRef>
              <c:f>Sheet1!$A$13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Sheet1!$D$11</c:f>
              <c:numCache>
                <c:formatCode>General</c:formatCode>
                <c:ptCount val="1"/>
                <c:pt idx="0">
                  <c:v>2019</c:v>
                </c:pt>
              </c:numCache>
              <c:extLst/>
            </c:numRef>
          </c:cat>
          <c:val>
            <c:numRef>
              <c:f>Sheet1!$D$13</c:f>
              <c:numCache>
                <c:formatCode>General</c:formatCode>
                <c:ptCount val="1"/>
                <c:pt idx="0">
                  <c:v>650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5995-413E-BD6C-8AB66C994495}"/>
            </c:ext>
          </c:extLst>
        </c:ser>
        <c:ser>
          <c:idx val="3"/>
          <c:order val="2"/>
          <c:tx>
            <c:strRef>
              <c:f>Sheet1!$A$14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Sheet1!$D$11</c:f>
              <c:numCache>
                <c:formatCode>General</c:formatCode>
                <c:ptCount val="1"/>
                <c:pt idx="0">
                  <c:v>2019</c:v>
                </c:pt>
              </c:numCache>
              <c:extLst/>
            </c:numRef>
          </c:cat>
          <c:val>
            <c:numRef>
              <c:f>Sheet1!$D$14</c:f>
              <c:numCache>
                <c:formatCode>General</c:formatCode>
                <c:ptCount val="1"/>
                <c:pt idx="0">
                  <c:v>435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5995-413E-BD6C-8AB66C994495}"/>
            </c:ext>
          </c:extLst>
        </c:ser>
        <c:ser>
          <c:idx val="4"/>
          <c:order val="3"/>
          <c:tx>
            <c:strRef>
              <c:f>Sheet1!$A$15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Sheet1!$D$11</c:f>
              <c:numCache>
                <c:formatCode>General</c:formatCode>
                <c:ptCount val="1"/>
                <c:pt idx="0">
                  <c:v>2019</c:v>
                </c:pt>
              </c:numCache>
              <c:extLst/>
            </c:numRef>
          </c:cat>
          <c:val>
            <c:numRef>
              <c:f>Sheet1!$D$15</c:f>
              <c:numCache>
                <c:formatCode>General</c:formatCode>
                <c:ptCount val="1"/>
                <c:pt idx="0">
                  <c:v>330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5995-413E-BD6C-8AB66C994495}"/>
            </c:ext>
          </c:extLst>
        </c:ser>
        <c:ser>
          <c:idx val="5"/>
          <c:order val="4"/>
          <c:tx>
            <c:strRef>
              <c:f>Sheet1!$A$16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Sheet1!$D$11</c:f>
              <c:numCache>
                <c:formatCode>General</c:formatCode>
                <c:ptCount val="1"/>
                <c:pt idx="0">
                  <c:v>2019</c:v>
                </c:pt>
              </c:numCache>
              <c:extLst/>
            </c:numRef>
          </c:cat>
          <c:val>
            <c:numRef>
              <c:f>Sheet1!$D$16</c:f>
              <c:numCache>
                <c:formatCode>General</c:formatCode>
                <c:ptCount val="1"/>
                <c:pt idx="0">
                  <c:v>309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5995-413E-BD6C-8AB66C994495}"/>
            </c:ext>
          </c:extLst>
        </c:ser>
        <c:ser>
          <c:idx val="6"/>
          <c:order val="5"/>
          <c:tx>
            <c:strRef>
              <c:f>Sheet1!$A$17</c:f>
              <c:strCache>
                <c:ptCount val="1"/>
                <c:pt idx="0">
                  <c:v>6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Sheet1!$D$11</c:f>
              <c:numCache>
                <c:formatCode>General</c:formatCode>
                <c:ptCount val="1"/>
                <c:pt idx="0">
                  <c:v>2019</c:v>
                </c:pt>
              </c:numCache>
              <c:extLst/>
            </c:numRef>
          </c:cat>
          <c:val>
            <c:numRef>
              <c:f>Sheet1!$D$17</c:f>
              <c:numCache>
                <c:formatCode>#,##0</c:formatCode>
                <c:ptCount val="1"/>
                <c:pt idx="0">
                  <c:v>1508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5995-413E-BD6C-8AB66C994495}"/>
            </c:ext>
          </c:extLst>
        </c:ser>
        <c:ser>
          <c:idx val="7"/>
          <c:order val="6"/>
          <c:tx>
            <c:strRef>
              <c:f>Sheet1!$A$18</c:f>
              <c:strCache>
                <c:ptCount val="1"/>
                <c:pt idx="0">
                  <c:v>7+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Sheet1!$D$11</c:f>
              <c:numCache>
                <c:formatCode>General</c:formatCode>
                <c:ptCount val="1"/>
                <c:pt idx="0">
                  <c:v>2019</c:v>
                </c:pt>
              </c:numCache>
              <c:extLst/>
            </c:numRef>
          </c:cat>
          <c:val>
            <c:numRef>
              <c:f>Sheet1!$D$18</c:f>
              <c:numCache>
                <c:formatCode>General</c:formatCode>
                <c:ptCount val="1"/>
                <c:pt idx="0">
                  <c:v>988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5995-413E-BD6C-8AB66C9944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4056607"/>
        <c:axId val="2104074911"/>
      </c:barChart>
      <c:catAx>
        <c:axId val="210405660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4074911"/>
        <c:crosses val="autoZero"/>
        <c:auto val="1"/>
        <c:lblAlgn val="ctr"/>
        <c:lblOffset val="100"/>
        <c:noMultiLvlLbl val="0"/>
      </c:catAx>
      <c:valAx>
        <c:axId val="2104074911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40566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94378364752984"/>
          <c:y val="5.3684824179572807E-2"/>
          <c:w val="0.80605621635247016"/>
          <c:h val="0.757331018398441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PAC 200 mg BID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A1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889-E546-B253-42327B4A13ED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889-E546-B253-42327B4A13E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PAC 200 mg BID</c:v>
                </c:pt>
                <c:pt idx="1">
                  <c:v>BAT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0.25</c:v>
                </c:pt>
                <c:pt idx="1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89-E546-B253-42327B4A13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6697008"/>
        <c:axId val="906691600"/>
      </c:barChart>
      <c:catAx>
        <c:axId val="90669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06691600"/>
        <c:crosses val="autoZero"/>
        <c:auto val="1"/>
        <c:lblAlgn val="ctr"/>
        <c:lblOffset val="100"/>
        <c:noMultiLvlLbl val="0"/>
      </c:catAx>
      <c:valAx>
        <c:axId val="90669160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06697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0.47732</cdr:x>
      <cdr:y>0.82234</cdr:y>
    </cdr:from>
    <cdr:to>
      <cdr:x>0.59969</cdr:x>
      <cdr:y>0.88704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7CE5A6BE-4547-4FC7-BD53-58E6F9B04608}"/>
            </a:ext>
          </a:extLst>
        </cdr:cNvPr>
        <cdr:cNvSpPr/>
      </cdr:nvSpPr>
      <cdr:spPr>
        <a:xfrm xmlns:a="http://schemas.openxmlformats.org/drawingml/2006/main">
          <a:off x="2301071" y="2413240"/>
          <a:ext cx="589936" cy="18988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>
          <a:softEdge rad="0"/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AB415-F4BC-A646-8E6A-64A3C97B2E17}" type="datetimeFigureOut">
              <a:rPr lang="en-US" smtClean="0"/>
              <a:t>3/15/23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4973F-4F93-C64E-A926-B36167DA1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35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3483-4712-0044-AA5D-9B6D3553A6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897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IRAK1 is critical in inflammasome signaling.  Inhibition of IRAK1 suppresses IL-1, </a:t>
            </a:r>
            <a:r>
              <a:rPr lang="en-US" dirty="0" err="1"/>
              <a:t>TNFalpha</a:t>
            </a:r>
            <a:r>
              <a:rPr lang="en-US" dirty="0"/>
              <a:t>, IL-6, IL17 and TGF beta among other inflammatory cytokines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65F8F-FC81-4EC5-BCED-E8F4252AB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959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>
                <a:solidFill>
                  <a:schemeClr val="tx1"/>
                </a:solidFill>
                <a:cs typeface="Arial"/>
              </a:rPr>
              <a:t>1. </a:t>
            </a:r>
            <a:r>
              <a:rPr lang="en-GB" dirty="0" err="1">
                <a:solidFill>
                  <a:schemeClr val="tx1"/>
                </a:solidFill>
                <a:cs typeface="Arial"/>
              </a:rPr>
              <a:t>Jarocha</a:t>
            </a:r>
            <a:r>
              <a:rPr lang="en-GB" dirty="0">
                <a:solidFill>
                  <a:schemeClr val="tx1"/>
                </a:solidFill>
                <a:cs typeface="Arial"/>
              </a:rPr>
              <a:t> J, et al. </a:t>
            </a:r>
            <a:r>
              <a:rPr lang="en-GB" i="1" dirty="0">
                <a:solidFill>
                  <a:schemeClr val="tx1"/>
                </a:solidFill>
                <a:cs typeface="Arial"/>
              </a:rPr>
              <a:t>Blood.</a:t>
            </a:r>
            <a:r>
              <a:rPr lang="en-GB" dirty="0">
                <a:solidFill>
                  <a:schemeClr val="tx1"/>
                </a:solidFill>
                <a:cs typeface="Arial"/>
              </a:rPr>
              <a:t> 2018;132(Supplement 1):2559; 2. </a:t>
            </a:r>
            <a:r>
              <a:rPr lang="en-GB" dirty="0" err="1">
                <a:solidFill>
                  <a:schemeClr val="tx1"/>
                </a:solidFill>
                <a:cs typeface="Arial"/>
              </a:rPr>
              <a:t>Mascarenhas</a:t>
            </a:r>
            <a:r>
              <a:rPr lang="en-GB" dirty="0">
                <a:solidFill>
                  <a:schemeClr val="tx1"/>
                </a:solidFill>
                <a:cs typeface="Arial"/>
              </a:rPr>
              <a:t> JO, et al. </a:t>
            </a:r>
            <a:r>
              <a:rPr lang="en-GB" i="1" dirty="0" err="1">
                <a:solidFill>
                  <a:schemeClr val="tx1"/>
                </a:solidFill>
                <a:cs typeface="Arial"/>
              </a:rPr>
              <a:t>Haematologica</a:t>
            </a:r>
            <a:r>
              <a:rPr lang="en-GB" i="1" dirty="0">
                <a:solidFill>
                  <a:schemeClr val="tx1"/>
                </a:solidFill>
                <a:cs typeface="Arial"/>
              </a:rPr>
              <a:t>.</a:t>
            </a:r>
            <a:r>
              <a:rPr lang="en-GB" dirty="0">
                <a:solidFill>
                  <a:schemeClr val="tx1"/>
                </a:solidFill>
                <a:cs typeface="Arial"/>
              </a:rPr>
              <a:t> 2017;102(2):327-335; 3. </a:t>
            </a:r>
            <a:r>
              <a:rPr lang="da-DK" dirty="0">
                <a:solidFill>
                  <a:schemeClr val="tx1"/>
                </a:solidFill>
                <a:cs typeface="Arial"/>
              </a:rPr>
              <a:t>Singer J, et al. Comprehensive Kinase Profile of Pacritinib, a Non-Myelosuppressive JAK2 Kinase Inhibitor in Phase 3 Development in Primary and Post ET/PV Myelofibrosis (#1874). Oral presentation at: American Society of Hematology (ASH) Annual Meeting; December 6, 2014; San Francisco, CA; </a:t>
            </a:r>
            <a:r>
              <a:rPr lang="da-DK" dirty="0">
                <a:solidFill>
                  <a:schemeClr val="tx1"/>
                </a:solidFill>
              </a:rPr>
              <a:t>4. Fisher DAC, et al. </a:t>
            </a:r>
            <a:r>
              <a:rPr lang="da-DK" i="1" dirty="0">
                <a:solidFill>
                  <a:schemeClr val="tx1"/>
                </a:solidFill>
              </a:rPr>
              <a:t>Leukemia.</a:t>
            </a:r>
            <a:r>
              <a:rPr lang="da-DK" dirty="0">
                <a:solidFill>
                  <a:schemeClr val="tx1"/>
                </a:solidFill>
              </a:rPr>
              <a:t> 2019;33(8):1978-1995; 5. Lai HY, et al. </a:t>
            </a:r>
            <a:r>
              <a:rPr lang="da-DK" i="1" dirty="0">
                <a:solidFill>
                  <a:schemeClr val="tx1"/>
                </a:solidFill>
              </a:rPr>
              <a:t>Blood Adv. </a:t>
            </a:r>
            <a:r>
              <a:rPr lang="da-DK" dirty="0">
                <a:solidFill>
                  <a:schemeClr val="tx1"/>
                </a:solidFill>
              </a:rPr>
              <a:t>2019;3(2):122-131; 6. Balka KR, De Nardo D. </a:t>
            </a:r>
            <a:r>
              <a:rPr lang="da-DK" i="1" dirty="0">
                <a:solidFill>
                  <a:schemeClr val="tx1"/>
                </a:solidFill>
              </a:rPr>
              <a:t>J Leukoc Biol. </a:t>
            </a:r>
            <a:r>
              <a:rPr lang="da-DK" dirty="0">
                <a:solidFill>
                  <a:schemeClr val="tx1"/>
                </a:solidFill>
              </a:rPr>
              <a:t>2019;105(2):339-351.</a:t>
            </a:r>
            <a:endParaRPr lang="da-DK" dirty="0">
              <a:solidFill>
                <a:schemeClr val="tx1"/>
              </a:solidFill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65F8F-FC81-4EC5-BCED-E8F4252AB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099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Fig 2 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9FB43-D938-4D4A-B028-1EFCE5AD65F2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723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CAR: Possible to enlarge this fig to align with the one on previous slide and make it easier to read?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EF1ED-33D8-4194-BAF8-E6BC5B51E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130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Proxima Nova Rg"/>
              </a:rPr>
              <a:t>Image from Suppl eFigure7</a:t>
            </a:r>
          </a:p>
          <a:p>
            <a:r>
              <a:rPr lang="en-US">
                <a:latin typeface="Proxima Nova Rg"/>
              </a:rPr>
              <a:t>CAR: Add volume/units to PAC QD/BID &amp; BAT as per source figure? </a:t>
            </a:r>
          </a:p>
          <a:p>
            <a:r>
              <a:rPr lang="en-US">
                <a:latin typeface="Proxima Nova Rg"/>
              </a:rPr>
              <a:t>CAR: Asterisk footnote is not included on source, ok to use here?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9FB43-D938-4D4A-B028-1EFCE5AD65F2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207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Proxima Nova Rg"/>
              </a:rPr>
              <a:t>ClinicalTrials.gov. </a:t>
            </a:r>
            <a:r>
              <a:rPr lang="en-US" b="0" i="0">
                <a:solidFill>
                  <a:srgbClr val="000000"/>
                </a:solidFill>
                <a:effectLst/>
                <a:latin typeface="Source Sans Pro"/>
                <a:ea typeface="Source Sans Pro"/>
              </a:rPr>
              <a:t>A phase 3 study of pacritinib in patients with primary myelofibrosis, post polycythemia vera myelofibrosis, or post-essential thrombocythemia myelofibrosis (PACIFICA). </a:t>
            </a:r>
            <a:r>
              <a:rPr lang="en-US">
                <a:latin typeface="Proxima Nova Rg"/>
              </a:rPr>
              <a:t>NCT03165734. Accessed August 19, 2021. https://clinicaltrials.gov/ct2/show/NCT03165734</a:t>
            </a:r>
          </a:p>
          <a:p>
            <a:endParaRPr lang="en-US"/>
          </a:p>
          <a:p>
            <a:r>
              <a:rPr lang="en-US">
                <a:latin typeface="Proxima Nova Rg"/>
              </a:rPr>
              <a:t>CAR: Please check N=168. Ref states 'Approximately 348 patients in total will be enrolled, randomized 2:1 to either pacritinib (approximately 232 patients) or to P/C therapy (approximately 116 patients)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9FB43-D938-4D4A-B028-1EFCE5AD65F2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382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259A66-58A0-4921-9F12-4DF811F1A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989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DE03B-1B00-F744-A7EB-56D45563B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269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DE03B-1B00-F744-A7EB-56D45563B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037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732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1F5E18-E98E-41B4-AF29-27E0A173944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6260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5594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DE03B-1B00-F744-A7EB-56D45563B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77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Gerds</a:t>
            </a:r>
            <a:r>
              <a:rPr lang="en-US" sz="1800" dirty="0">
                <a:effectLst/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 AT, </a:t>
            </a:r>
            <a:r>
              <a:rPr lang="en-US" sz="1800" dirty="0" err="1">
                <a:effectLst/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Gotlib</a:t>
            </a:r>
            <a:r>
              <a:rPr lang="en-US" sz="1800" dirty="0">
                <a:effectLst/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 J, Bose P, et al. NCCN Clinical Practice Guidelines in Oncology (NCCN Guidelines®). Myeloproliferative Neoplasms. Version 1.2020. © 2020 National Comprehensive Cancer Network, Inc. https://www.nccn.org/professionals/physician_gls/pdf/mpn.pdf.</a:t>
            </a:r>
            <a:endParaRPr lang="en-US" sz="1800" dirty="0">
              <a:effectLst/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1F5E18-E98E-41B4-AF29-27E0A173944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3318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Gerds</a:t>
            </a:r>
            <a:r>
              <a:rPr lang="en-US" sz="1800" dirty="0">
                <a:effectLst/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 AT, </a:t>
            </a:r>
            <a:r>
              <a:rPr lang="en-US" sz="1800" dirty="0" err="1">
                <a:effectLst/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Gotlib</a:t>
            </a:r>
            <a:r>
              <a:rPr lang="en-US" sz="1800" dirty="0">
                <a:effectLst/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 J, Bose P, et al. NCCN Clinical Practice Guidelines in Oncology (NCCN Guidelines®). Myeloproliferative Neoplasms. Version 1.2020. © 2020 National Comprehensive Cancer Network, Inc. https://www.nccn.org/professionals/physician_gls/pdf/mpn.pdf.</a:t>
            </a:r>
            <a:endParaRPr lang="en-US" sz="1800" dirty="0">
              <a:effectLst/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1F5E18-E98E-41B4-AF29-27E0A173944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070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/>
              <a:t>Verstovsek S, Mesa R, Gotlib J, et al. A double-blind, placebo-controlled trial of ruxolitinib for myelofibrosis. </a:t>
            </a:r>
            <a:r>
              <a:rPr lang="da-DK" i="1"/>
              <a:t>N Engl J Med</a:t>
            </a:r>
            <a:r>
              <a:rPr lang="da-DK"/>
              <a:t>. 2012;366:799-807.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/>
              <a:t> </a:t>
            </a:r>
            <a:br>
              <a:rPr lang="da-DK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80774-A77B-416E-9811-493631AD5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642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/>
              <a:t>Verstovsek S, et al. A double-blind, placebo-controlled trial of ruxolitinib for myelofibrosis. </a:t>
            </a:r>
            <a:r>
              <a:rPr lang="da-DK" i="0"/>
              <a:t>N Engl J Med</a:t>
            </a:r>
            <a:r>
              <a:rPr lang="da-DK"/>
              <a:t>. 2012;366:799-807. </a:t>
            </a:r>
            <a:br>
              <a:rPr lang="da-DK"/>
            </a:br>
            <a:br>
              <a:rPr lang="da-DK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80774-A77B-416E-9811-493631AD5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124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>
                <a:latin typeface="Proxima Nova Rg"/>
              </a:rPr>
              <a:t>Pardanani A, et al. </a:t>
            </a:r>
            <a:r>
              <a:rPr lang="en-US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Safety and efficacy of fedratinib in patients with primary or secondary myelofibrosis. A randomized clinical trial. </a:t>
            </a:r>
            <a:r>
              <a:rPr lang="it-IT">
                <a:latin typeface="Proxima Nova Rg"/>
              </a:rPr>
              <a:t>JAMA Oncol. 2015;1:643-651.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/>
          </a:p>
          <a:p>
            <a:pPr>
              <a:defRPr/>
            </a:pPr>
            <a:r>
              <a:rPr lang="it-IT">
                <a:latin typeface="Proxima Nova Rg"/>
              </a:rPr>
              <a:t>CAR: Include ≥18 years of age in inclusion cirteria?</a:t>
            </a:r>
          </a:p>
          <a:p>
            <a:pPr>
              <a:defRPr/>
            </a:pPr>
            <a:r>
              <a:rPr lang="it-IT">
                <a:latin typeface="Proxima Nova Rg"/>
              </a:rPr>
              <a:t>CAR: Could not verify 'crossover at 6 wk' - paper states crossover was permitted after 24 weeks (Study Design section, p2)</a:t>
            </a:r>
            <a:endParaRPr lang="it-IT"/>
          </a:p>
          <a:p>
            <a:pPr>
              <a:defRPr/>
            </a:pP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80774-A77B-416E-9811-493631AD5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41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CAR: The n values are confusing here – some of the subgroups are higher than the main N at the top, is this correct? Also suggest adding figure titles so it is clear what each figure is representing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EF1ED-33D8-4194-BAF8-E6BC5B51E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639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NCCN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Guidelines. Myeloproliferative neoplasms. Version 1.2021. 2021. Accessed August 18, 2021. https://www.nccn.org/guidelines/guidelines-detail?category=1&amp;id=1477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9FB43-D938-4D4A-B028-1EFCE5AD65F2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50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Rg" panose="0200050603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852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0D4C52-4952-492B-9D11-1D4BFCB5D0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163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0D4C52-4952-492B-9D11-1D4BFCB5D0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723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- Arc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51AB132-C5CE-1995-568A-9C9852FA6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8613" y="0"/>
            <a:ext cx="1743387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CA26B2-E045-BDC0-4091-94D24BBC05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3504" y="5473209"/>
            <a:ext cx="7762461" cy="659360"/>
          </a:xfrm>
          <a:prstGeom prst="rect">
            <a:avLst/>
          </a:prstGeom>
        </p:spPr>
      </p:pic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B9668FE9-B4C4-7F55-63E7-500CE98D02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504" y="2285814"/>
            <a:ext cx="5591189" cy="13822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1">
                <a:solidFill>
                  <a:schemeClr val="bg1"/>
                </a:solidFill>
              </a:defRPr>
            </a:lvl2pPr>
            <a:lvl3pPr marL="914400" indent="0">
              <a:buNone/>
              <a:defRPr sz="2800" b="1">
                <a:solidFill>
                  <a:schemeClr val="bg1"/>
                </a:solidFill>
              </a:defRPr>
            </a:lvl3pPr>
            <a:lvl4pPr marL="1371600" indent="0">
              <a:buNone/>
              <a:defRPr sz="2800" b="1">
                <a:solidFill>
                  <a:schemeClr val="bg1"/>
                </a:solidFill>
              </a:defRPr>
            </a:lvl4pPr>
            <a:lvl5pPr marL="1828800" indent="0">
              <a:buNone/>
              <a:defRPr sz="2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Goes Here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9841C92D-84FC-F15C-7DF7-27AD9CD438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504" y="4114848"/>
            <a:ext cx="6564475" cy="3552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1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 b="1">
                <a:solidFill>
                  <a:schemeClr val="bg1"/>
                </a:solidFill>
              </a:defRPr>
            </a:lvl2pPr>
            <a:lvl3pPr marL="914400" indent="0">
              <a:buNone/>
              <a:defRPr sz="2800" b="1">
                <a:solidFill>
                  <a:schemeClr val="bg1"/>
                </a:solidFill>
              </a:defRPr>
            </a:lvl3pPr>
            <a:lvl4pPr marL="1371600" indent="0">
              <a:buNone/>
              <a:defRPr sz="2800" b="1">
                <a:solidFill>
                  <a:schemeClr val="bg1"/>
                </a:solidFill>
              </a:defRPr>
            </a:lvl4pPr>
            <a:lvl5pPr marL="1828800" indent="0">
              <a:buNone/>
              <a:defRPr sz="2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SUBHEAD GOES HERE, PREFERABLY ALL CAPS</a:t>
            </a:r>
          </a:p>
        </p:txBody>
      </p:sp>
    </p:spTree>
    <p:extLst>
      <p:ext uri="{BB962C8B-B14F-4D97-AF65-F5344CB8AC3E}">
        <p14:creationId xmlns:p14="http://schemas.microsoft.com/office/powerpoint/2010/main" val="3320776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eature photo 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0A00D4-2538-8044-4D71-F73B76BE76F6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4FFF1E-AFDC-62F0-D0D8-29EC40026A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1" y="6280735"/>
            <a:ext cx="4568519" cy="3880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A8063B-9D05-1734-1A84-126C2FF72518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F61575-FBC6-086F-5E88-A3174C3D7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4566" y="0"/>
            <a:ext cx="4017434" cy="6166713"/>
          </a:xfrm>
          <a:prstGeom prst="rect">
            <a:avLst/>
          </a:prstGeom>
        </p:spPr>
      </p:pic>
      <p:pic>
        <p:nvPicPr>
          <p:cNvPr id="13" name="Picture 12" descr="Venn diagram&#10;&#10;Description automatically generated">
            <a:extLst>
              <a:ext uri="{FF2B5EF4-FFF2-40B4-BE49-F238E27FC236}">
                <a16:creationId xmlns:a16="http://schemas.microsoft.com/office/drawing/2014/main" id="{1C00F9D4-7038-9EAB-66E0-E3FE8E4BB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978" y="1"/>
            <a:ext cx="9231489" cy="6166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FE273B-BCDF-2B6A-69B3-A2F69AEE5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365125"/>
            <a:ext cx="7380288" cy="647701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71AD21-B1E1-F62D-7B95-4D734BE5A3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1371600"/>
            <a:ext cx="7380288" cy="4156075"/>
          </a:xfrm>
          <a:prstGeom prst="rect">
            <a:avLst/>
          </a:prstGeom>
        </p:spPr>
        <p:txBody>
          <a:bodyPr/>
          <a:lstStyle>
            <a:lvl1pPr marL="7938" indent="0"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38" indent="0"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7938" indent="0"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7938" indent="0"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7938" indent="0"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Text is Arial at 20pt.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illum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eros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luptatum</a:t>
            </a:r>
            <a:r>
              <a:rPr lang="en-US" dirty="0"/>
              <a:t> </a:t>
            </a:r>
            <a:r>
              <a:rPr lang="en-US" dirty="0" err="1"/>
              <a:t>zzril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dolore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9" name="Slide Number Placeholder 19">
            <a:extLst>
              <a:ext uri="{FF2B5EF4-FFF2-40B4-BE49-F238E27FC236}">
                <a16:creationId xmlns:a16="http://schemas.microsoft.com/office/drawing/2014/main" id="{D1DE654D-E439-ABD6-ED88-877AC8217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089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589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05EC6F-C972-2080-4CDF-F7E164879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305" y="0"/>
            <a:ext cx="6330696" cy="6858000"/>
          </a:xfrm>
          <a:prstGeom prst="rect">
            <a:avLst/>
          </a:prstGeom>
        </p:spPr>
      </p:pic>
      <p:pic>
        <p:nvPicPr>
          <p:cNvPr id="7" name="Picture 6" descr="Shape, venn diagram&#10;&#10;Description automatically generated">
            <a:extLst>
              <a:ext uri="{FF2B5EF4-FFF2-40B4-BE49-F238E27FC236}">
                <a16:creationId xmlns:a16="http://schemas.microsoft.com/office/drawing/2014/main" id="{26073D80-8644-4384-D959-DB194E12E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15" y="0"/>
            <a:ext cx="885371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CDCFA3-71CD-EB38-36D8-66F14AAFA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2766220"/>
            <a:ext cx="52578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Section Divider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Arial 44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9022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05EC6F-C972-2080-4CDF-F7E164879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305" y="0"/>
            <a:ext cx="6330696" cy="6858000"/>
          </a:xfrm>
          <a:prstGeom prst="rect">
            <a:avLst/>
          </a:prstGeom>
        </p:spPr>
      </p:pic>
      <p:pic>
        <p:nvPicPr>
          <p:cNvPr id="7" name="Picture 6" descr="Shape, venn diagram&#10;&#10;Description automatically generated">
            <a:extLst>
              <a:ext uri="{FF2B5EF4-FFF2-40B4-BE49-F238E27FC236}">
                <a16:creationId xmlns:a16="http://schemas.microsoft.com/office/drawing/2014/main" id="{26073D80-8644-4384-D959-DB194E12E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15" y="0"/>
            <a:ext cx="885371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CDCFA3-71CD-EB38-36D8-66F14AAFA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2766220"/>
            <a:ext cx="52578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Section Divider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Arial 44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1470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photo 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0A00D4-2538-8044-4D71-F73B76BE76F6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4FFF1E-AFDC-62F0-D0D8-29EC40026A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3" y="6280735"/>
            <a:ext cx="4568519" cy="3880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A8063B-9D05-1734-1A84-126C2FF72518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2F61575-FBC6-086F-5E88-A3174C3D7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4565" y="2"/>
            <a:ext cx="4017435" cy="6166713"/>
          </a:xfrm>
          <a:prstGeom prst="rect">
            <a:avLst/>
          </a:prstGeom>
        </p:spPr>
      </p:pic>
      <p:pic>
        <p:nvPicPr>
          <p:cNvPr id="13" name="Picture 12" descr="Venn diagram&#10;&#10;Description automatically generated">
            <a:extLst>
              <a:ext uri="{FF2B5EF4-FFF2-40B4-BE49-F238E27FC236}">
                <a16:creationId xmlns:a16="http://schemas.microsoft.com/office/drawing/2014/main" id="{1C00F9D4-7038-9EAB-66E0-E3FE8E4BB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980" y="3"/>
            <a:ext cx="9231489" cy="6166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FE273B-BCDF-2B6A-69B3-A2F69AEE5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365127"/>
            <a:ext cx="7380288" cy="647701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71AD21-B1E1-F62D-7B95-4D734BE5A3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1371600"/>
            <a:ext cx="7380288" cy="4156075"/>
          </a:xfrm>
          <a:prstGeom prst="rect">
            <a:avLst/>
          </a:prstGeom>
        </p:spPr>
        <p:txBody>
          <a:bodyPr/>
          <a:lstStyle>
            <a:lvl1pPr marL="5954" indent="0">
              <a:buNone/>
              <a:tabLst/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954" indent="0">
              <a:buNone/>
              <a:tabLst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5954" indent="0">
              <a:buNone/>
              <a:tabLst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5954" indent="0">
              <a:buNone/>
              <a:tabLst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5954" indent="0">
              <a:buNone/>
              <a:tabLst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Text is Arial at 20pt.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illum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eros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luptatum</a:t>
            </a:r>
            <a:r>
              <a:rPr lang="en-US" dirty="0"/>
              <a:t> </a:t>
            </a:r>
            <a:r>
              <a:rPr lang="en-US" dirty="0" err="1"/>
              <a:t>zzril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dolore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9" name="Slide Number Placeholder 19">
            <a:extLst>
              <a:ext uri="{FF2B5EF4-FFF2-40B4-BE49-F238E27FC236}">
                <a16:creationId xmlns:a16="http://schemas.microsoft.com/office/drawing/2014/main" id="{D1DE654D-E439-ABD6-ED88-877AC8217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089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174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 photo 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0A00D4-2538-8044-4D71-F73B76BE76F6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4FFF1E-AFDC-62F0-D0D8-29EC40026A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3" y="6280735"/>
            <a:ext cx="4568519" cy="3880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A8063B-9D05-1734-1A84-126C2FF72518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F61575-FBC6-086F-5E88-A3174C3D7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4565" y="2"/>
            <a:ext cx="4017435" cy="6166713"/>
          </a:xfrm>
          <a:prstGeom prst="rect">
            <a:avLst/>
          </a:prstGeom>
        </p:spPr>
      </p:pic>
      <p:pic>
        <p:nvPicPr>
          <p:cNvPr id="13" name="Picture 12" descr="Venn diagram&#10;&#10;Description automatically generated">
            <a:extLst>
              <a:ext uri="{FF2B5EF4-FFF2-40B4-BE49-F238E27FC236}">
                <a16:creationId xmlns:a16="http://schemas.microsoft.com/office/drawing/2014/main" id="{1C00F9D4-7038-9EAB-66E0-E3FE8E4BB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980" y="3"/>
            <a:ext cx="9231489" cy="6166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FE273B-BCDF-2B6A-69B3-A2F69AEE5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365127"/>
            <a:ext cx="7380288" cy="647701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71AD21-B1E1-F62D-7B95-4D734BE5A3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1371600"/>
            <a:ext cx="7380288" cy="4156075"/>
          </a:xfrm>
          <a:prstGeom prst="rect">
            <a:avLst/>
          </a:prstGeom>
        </p:spPr>
        <p:txBody>
          <a:bodyPr/>
          <a:lstStyle>
            <a:lvl1pPr marL="5954" indent="0">
              <a:buNone/>
              <a:tabLst/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954" indent="0">
              <a:buNone/>
              <a:tabLst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5954" indent="0">
              <a:buNone/>
              <a:tabLst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5954" indent="0">
              <a:buNone/>
              <a:tabLst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5954" indent="0">
              <a:buNone/>
              <a:tabLst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Text is Arial at 20pt.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illum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eros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luptatum</a:t>
            </a:r>
            <a:r>
              <a:rPr lang="en-US" dirty="0"/>
              <a:t> </a:t>
            </a:r>
            <a:r>
              <a:rPr lang="en-US" dirty="0" err="1"/>
              <a:t>zzril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dolore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9" name="Slide Number Placeholder 19">
            <a:extLst>
              <a:ext uri="{FF2B5EF4-FFF2-40B4-BE49-F238E27FC236}">
                <a16:creationId xmlns:a16="http://schemas.microsoft.com/office/drawing/2014/main" id="{D1DE654D-E439-ABD6-ED88-877AC8217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089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04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eature photo 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0A00D4-2538-8044-4D71-F73B76BE76F6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4FFF1E-AFDC-62F0-D0D8-29EC40026A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3" y="6280735"/>
            <a:ext cx="4568519" cy="3880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A8063B-9D05-1734-1A84-126C2FF72518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F61575-FBC6-086F-5E88-A3174C3D7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4565" y="2"/>
            <a:ext cx="4017435" cy="6166713"/>
          </a:xfrm>
          <a:prstGeom prst="rect">
            <a:avLst/>
          </a:prstGeom>
        </p:spPr>
      </p:pic>
      <p:pic>
        <p:nvPicPr>
          <p:cNvPr id="13" name="Picture 12" descr="Venn diagram&#10;&#10;Description automatically generated">
            <a:extLst>
              <a:ext uri="{FF2B5EF4-FFF2-40B4-BE49-F238E27FC236}">
                <a16:creationId xmlns:a16="http://schemas.microsoft.com/office/drawing/2014/main" id="{1C00F9D4-7038-9EAB-66E0-E3FE8E4BB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980" y="3"/>
            <a:ext cx="9231489" cy="6166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FE273B-BCDF-2B6A-69B3-A2F69AEE5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365127"/>
            <a:ext cx="7380288" cy="647701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71AD21-B1E1-F62D-7B95-4D734BE5A3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1371600"/>
            <a:ext cx="7380288" cy="4156075"/>
          </a:xfrm>
          <a:prstGeom prst="rect">
            <a:avLst/>
          </a:prstGeom>
        </p:spPr>
        <p:txBody>
          <a:bodyPr/>
          <a:lstStyle>
            <a:lvl1pPr marL="5954" indent="0">
              <a:buNone/>
              <a:tabLst/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954" indent="0">
              <a:buNone/>
              <a:tabLst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5954" indent="0">
              <a:buNone/>
              <a:tabLst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5954" indent="0">
              <a:buNone/>
              <a:tabLst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5954" indent="0">
              <a:buNone/>
              <a:tabLst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Text is Arial at 20pt.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illum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eros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luptatum</a:t>
            </a:r>
            <a:r>
              <a:rPr lang="en-US" dirty="0"/>
              <a:t> </a:t>
            </a:r>
            <a:r>
              <a:rPr lang="en-US" dirty="0" err="1"/>
              <a:t>zzril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dolore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9" name="Slide Number Placeholder 19">
            <a:extLst>
              <a:ext uri="{FF2B5EF4-FFF2-40B4-BE49-F238E27FC236}">
                <a16:creationId xmlns:a16="http://schemas.microsoft.com/office/drawing/2014/main" id="{D1DE654D-E439-ABD6-ED88-877AC8217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089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262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27FA39-A2C1-3934-CE1B-A85EBFA59C0C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0396A7-70FF-7361-3FF5-3B60CE3CE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3" y="6280735"/>
            <a:ext cx="4568519" cy="3880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E2B340-18C7-A14F-4F67-C5C277FACC85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E79538-5D33-6D1B-C3B0-0BE051A98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521701" y="0"/>
            <a:ext cx="3670300" cy="200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271A5E-8AF5-2BB8-972C-2CE16CE7D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1" y="-1"/>
            <a:ext cx="9073013" cy="2097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77D84-ACA0-47F1-FA73-097CD544E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5" y="365127"/>
            <a:ext cx="7920588" cy="647701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Slide Number Placeholder 19">
            <a:extLst>
              <a:ext uri="{FF2B5EF4-FFF2-40B4-BE49-F238E27FC236}">
                <a16:creationId xmlns:a16="http://schemas.microsoft.com/office/drawing/2014/main" id="{C64593EC-7BE8-A6BC-9CA3-BEE068A88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089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480DEEB-E6C9-C4EF-BEEB-403A16F289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4" y="1097282"/>
            <a:ext cx="7920037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342900" indent="0">
              <a:buNone/>
              <a:defRPr sz="1800" b="1">
                <a:latin typeface="+mj-lt"/>
              </a:defRPr>
            </a:lvl2pPr>
            <a:lvl3pPr marL="685800" indent="0">
              <a:buNone/>
              <a:defRPr sz="1800" b="1">
                <a:latin typeface="+mj-lt"/>
              </a:defRPr>
            </a:lvl3pPr>
            <a:lvl4pPr marL="1028700" indent="0">
              <a:buNone/>
              <a:defRPr sz="1800" b="1">
                <a:latin typeface="+mj-lt"/>
              </a:defRPr>
            </a:lvl4pPr>
            <a:lvl5pPr marL="1371600" indent="0">
              <a:buNone/>
              <a:defRPr sz="1800" b="1">
                <a:latin typeface="+mj-lt"/>
              </a:defRPr>
            </a:lvl5pPr>
          </a:lstStyle>
          <a:p>
            <a:pPr lvl="0"/>
            <a:r>
              <a:rPr lang="en-US" dirty="0"/>
              <a:t>Subhead here is Arial Bold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F6339E34-D3D5-0452-3706-F7351AE8A7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1664" y="2286002"/>
            <a:ext cx="5365184" cy="38274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01A4B4CE-5313-EB0C-E05A-01F74B0BBA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25156" y="2286002"/>
            <a:ext cx="5494337" cy="38274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1288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27FA39-A2C1-3934-CE1B-A85EBFA59C0C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0396A7-70FF-7361-3FF5-3B60CE3CE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3" y="6280735"/>
            <a:ext cx="4568519" cy="3880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E2B340-18C7-A14F-4F67-C5C277FACC85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E79538-5D33-6D1B-C3B0-0BE051A98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1701" y="0"/>
            <a:ext cx="3670300" cy="200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271A5E-8AF5-2BB8-972C-2CE16CE7D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1" y="-1"/>
            <a:ext cx="9073013" cy="2097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77D84-ACA0-47F1-FA73-097CD544E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5" y="365127"/>
            <a:ext cx="7920588" cy="647701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Slide Number Placeholder 19">
            <a:extLst>
              <a:ext uri="{FF2B5EF4-FFF2-40B4-BE49-F238E27FC236}">
                <a16:creationId xmlns:a16="http://schemas.microsoft.com/office/drawing/2014/main" id="{C64593EC-7BE8-A6BC-9CA3-BEE068A88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089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A8CE252-CB04-85E4-C4B5-31C467AF89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4" y="1097282"/>
            <a:ext cx="7920037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342900" indent="0">
              <a:buNone/>
              <a:defRPr sz="1800" b="1">
                <a:latin typeface="+mj-lt"/>
              </a:defRPr>
            </a:lvl2pPr>
            <a:lvl3pPr marL="685800" indent="0">
              <a:buNone/>
              <a:defRPr sz="1800" b="1">
                <a:latin typeface="+mj-lt"/>
              </a:defRPr>
            </a:lvl3pPr>
            <a:lvl4pPr marL="1028700" indent="0">
              <a:buNone/>
              <a:defRPr sz="1800" b="1">
                <a:latin typeface="+mj-lt"/>
              </a:defRPr>
            </a:lvl4pPr>
            <a:lvl5pPr marL="1371600" indent="0">
              <a:buNone/>
              <a:defRPr sz="1800" b="1">
                <a:latin typeface="+mj-lt"/>
              </a:defRPr>
            </a:lvl5pPr>
          </a:lstStyle>
          <a:p>
            <a:pPr lvl="0"/>
            <a:r>
              <a:rPr lang="en-US" dirty="0"/>
              <a:t>Subhead here is Arial Bold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A222671F-A2BE-5FBF-4B6E-DD62A7EFA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1664" y="2286002"/>
            <a:ext cx="5365184" cy="38274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F934FD24-1E6B-D8F4-14F6-4071349B822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25156" y="2286002"/>
            <a:ext cx="5494337" cy="38274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4731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27FA39-A2C1-3934-CE1B-A85EBFA59C0C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0396A7-70FF-7361-3FF5-3B60CE3CE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3" y="6280735"/>
            <a:ext cx="4568519" cy="3880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E2B340-18C7-A14F-4F67-C5C277FACC85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E79538-5D33-6D1B-C3B0-0BE051A98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1701" y="0"/>
            <a:ext cx="3670300" cy="200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271A5E-8AF5-2BB8-972C-2CE16CE7D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1" y="-1"/>
            <a:ext cx="9073013" cy="2097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77D84-ACA0-47F1-FA73-097CD544E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5" y="365127"/>
            <a:ext cx="7920588" cy="647701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Slide Number Placeholder 19">
            <a:extLst>
              <a:ext uri="{FF2B5EF4-FFF2-40B4-BE49-F238E27FC236}">
                <a16:creationId xmlns:a16="http://schemas.microsoft.com/office/drawing/2014/main" id="{C64593EC-7BE8-A6BC-9CA3-BEE068A88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089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33F2ACC-4A05-5B84-0DB6-52C7A8E9AC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4" y="1097282"/>
            <a:ext cx="7920037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342900" indent="0">
              <a:buNone/>
              <a:defRPr sz="1800" b="1">
                <a:latin typeface="+mj-lt"/>
              </a:defRPr>
            </a:lvl2pPr>
            <a:lvl3pPr marL="685800" indent="0">
              <a:buNone/>
              <a:defRPr sz="1800" b="1">
                <a:latin typeface="+mj-lt"/>
              </a:defRPr>
            </a:lvl3pPr>
            <a:lvl4pPr marL="1028700" indent="0">
              <a:buNone/>
              <a:defRPr sz="1800" b="1">
                <a:latin typeface="+mj-lt"/>
              </a:defRPr>
            </a:lvl4pPr>
            <a:lvl5pPr marL="1371600" indent="0">
              <a:buNone/>
              <a:defRPr sz="1800" b="1">
                <a:latin typeface="+mj-lt"/>
              </a:defRPr>
            </a:lvl5pPr>
          </a:lstStyle>
          <a:p>
            <a:pPr lvl="0"/>
            <a:r>
              <a:rPr lang="en-US" dirty="0"/>
              <a:t>Subhead here is Arial Bold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75DFE25B-EEB1-BCFC-C900-A33F2B55CAE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1664" y="2286002"/>
            <a:ext cx="5365184" cy="38274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6602715F-0930-7D53-D159-AE3A2F25636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25156" y="2286002"/>
            <a:ext cx="5494337" cy="38274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4546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umn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27FA39-A2C1-3934-CE1B-A85EBFA59C0C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0396A7-70FF-7361-3FF5-3B60CE3CE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3" y="6280735"/>
            <a:ext cx="4568519" cy="3880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E2B340-18C7-A14F-4F67-C5C277FACC85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E79538-5D33-6D1B-C3B0-0BE051A98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1701" y="0"/>
            <a:ext cx="3670300" cy="200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271A5E-8AF5-2BB8-972C-2CE16CE7D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1" y="-1"/>
            <a:ext cx="9073013" cy="2097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77D84-ACA0-47F1-FA73-097CD544E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5" y="365127"/>
            <a:ext cx="7920588" cy="647701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Slide Number Placeholder 19">
            <a:extLst>
              <a:ext uri="{FF2B5EF4-FFF2-40B4-BE49-F238E27FC236}">
                <a16:creationId xmlns:a16="http://schemas.microsoft.com/office/drawing/2014/main" id="{C64593EC-7BE8-A6BC-9CA3-BEE068A88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089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33F2ACC-4A05-5B84-0DB6-52C7A8E9AC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4" y="1097282"/>
            <a:ext cx="7920037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342900" indent="0">
              <a:buNone/>
              <a:defRPr sz="1800" b="1">
                <a:latin typeface="+mj-lt"/>
              </a:defRPr>
            </a:lvl2pPr>
            <a:lvl3pPr marL="685800" indent="0">
              <a:buNone/>
              <a:defRPr sz="1800" b="1">
                <a:latin typeface="+mj-lt"/>
              </a:defRPr>
            </a:lvl3pPr>
            <a:lvl4pPr marL="1028700" indent="0">
              <a:buNone/>
              <a:defRPr sz="1800" b="1">
                <a:latin typeface="+mj-lt"/>
              </a:defRPr>
            </a:lvl4pPr>
            <a:lvl5pPr marL="1371600" indent="0">
              <a:buNone/>
              <a:defRPr sz="1800" b="1">
                <a:latin typeface="+mj-lt"/>
              </a:defRPr>
            </a:lvl5pPr>
          </a:lstStyle>
          <a:p>
            <a:pPr lvl="0"/>
            <a:r>
              <a:rPr lang="en-US" dirty="0"/>
              <a:t>Subhead here is Arial Bold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75DFE25B-EEB1-BCFC-C900-A33F2B55CAE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1664" y="2286002"/>
            <a:ext cx="5365184" cy="38274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6602715F-0930-7D53-D159-AE3A2F25636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25156" y="2286002"/>
            <a:ext cx="5494337" cy="38274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913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umn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27FA39-A2C1-3934-CE1B-A85EBFA59C0C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0396A7-70FF-7361-3FF5-3B60CE3CE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3" y="6280735"/>
            <a:ext cx="4568519" cy="3880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E2B340-18C7-A14F-4F67-C5C277FACC85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E79538-5D33-6D1B-C3B0-0BE051A98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521701" y="0"/>
            <a:ext cx="3670300" cy="200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271A5E-8AF5-2BB8-972C-2CE16CE7D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1" y="-1"/>
            <a:ext cx="9073013" cy="2097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77D84-ACA0-47F1-FA73-097CD544E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5" y="365127"/>
            <a:ext cx="7920588" cy="647701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Slide Number Placeholder 19">
            <a:extLst>
              <a:ext uri="{FF2B5EF4-FFF2-40B4-BE49-F238E27FC236}">
                <a16:creationId xmlns:a16="http://schemas.microsoft.com/office/drawing/2014/main" id="{C64593EC-7BE8-A6BC-9CA3-BEE068A88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089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480DEEB-E6C9-C4EF-BEEB-403A16F289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4" y="1097282"/>
            <a:ext cx="7920037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342900" indent="0">
              <a:buNone/>
              <a:defRPr sz="1800" b="1">
                <a:latin typeface="+mj-lt"/>
              </a:defRPr>
            </a:lvl2pPr>
            <a:lvl3pPr marL="685800" indent="0">
              <a:buNone/>
              <a:defRPr sz="1800" b="1">
                <a:latin typeface="+mj-lt"/>
              </a:defRPr>
            </a:lvl3pPr>
            <a:lvl4pPr marL="1028700" indent="0">
              <a:buNone/>
              <a:defRPr sz="1800" b="1">
                <a:latin typeface="+mj-lt"/>
              </a:defRPr>
            </a:lvl4pPr>
            <a:lvl5pPr marL="1371600" indent="0">
              <a:buNone/>
              <a:defRPr sz="1800" b="1">
                <a:latin typeface="+mj-lt"/>
              </a:defRPr>
            </a:lvl5pPr>
          </a:lstStyle>
          <a:p>
            <a:pPr lvl="0"/>
            <a:r>
              <a:rPr lang="en-US" dirty="0"/>
              <a:t>Subhead here is Arial Bold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C2849C39-DF8B-2937-24A0-04B178094D0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3250" y="2286000"/>
            <a:ext cx="10987861" cy="330835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l">
              <a:buFontTx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 algn="l">
              <a:buFontTx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 algn="l">
              <a:buFontTx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 algn="l">
              <a:buFontTx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774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27FA39-A2C1-3934-CE1B-A85EBFA59C0C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0396A7-70FF-7361-3FF5-3B60CE3CE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1" y="6280735"/>
            <a:ext cx="4568519" cy="3880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E2B340-18C7-A14F-4F67-C5C277FACC85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E79538-5D33-6D1B-C3B0-0BE051A98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521700" y="0"/>
            <a:ext cx="3670300" cy="200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271A5E-8AF5-2BB8-972C-2CE16CE7D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1" y="-1"/>
            <a:ext cx="9073013" cy="2097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77D84-ACA0-47F1-FA73-097CD544E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365125"/>
            <a:ext cx="7920588" cy="64770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Slide Number Placeholder 19">
            <a:extLst>
              <a:ext uri="{FF2B5EF4-FFF2-40B4-BE49-F238E27FC236}">
                <a16:creationId xmlns:a16="http://schemas.microsoft.com/office/drawing/2014/main" id="{C64593EC-7BE8-A6BC-9CA3-BEE068A88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089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480DEEB-E6C9-C4EF-BEEB-403A16F289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3" y="1097280"/>
            <a:ext cx="7920037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400" b="1">
                <a:latin typeface="+mj-lt"/>
              </a:defRPr>
            </a:lvl2pPr>
            <a:lvl3pPr marL="914400" indent="0">
              <a:buNone/>
              <a:defRPr sz="2400" b="1">
                <a:latin typeface="+mj-lt"/>
              </a:defRPr>
            </a:lvl3pPr>
            <a:lvl4pPr marL="1371600" indent="0">
              <a:buNone/>
              <a:defRPr sz="2400" b="1">
                <a:latin typeface="+mj-lt"/>
              </a:defRPr>
            </a:lvl4pPr>
            <a:lvl5pPr marL="1828800" indent="0">
              <a:buNone/>
              <a:defRPr sz="2400" b="1">
                <a:latin typeface="+mj-lt"/>
              </a:defRPr>
            </a:lvl5pPr>
          </a:lstStyle>
          <a:p>
            <a:pPr lvl="0"/>
            <a:r>
              <a:rPr lang="en-US" dirty="0"/>
              <a:t>Subhead here is Arial Bold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F6339E34-D3D5-0452-3706-F7351AE8A7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1664" y="2286000"/>
            <a:ext cx="5365184" cy="38274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01A4B4CE-5313-EB0C-E05A-01F74B0BBA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25154" y="2286000"/>
            <a:ext cx="5494337" cy="38274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11229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umn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27FA39-A2C1-3934-CE1B-A85EBFA59C0C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0396A7-70FF-7361-3FF5-3B60CE3CE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3" y="6280735"/>
            <a:ext cx="4568519" cy="3880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E2B340-18C7-A14F-4F67-C5C277FACC85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E79538-5D33-6D1B-C3B0-0BE051A98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1701" y="0"/>
            <a:ext cx="3670300" cy="200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271A5E-8AF5-2BB8-972C-2CE16CE7D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1" y="-1"/>
            <a:ext cx="9073013" cy="2097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77D84-ACA0-47F1-FA73-097CD544E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5" y="365127"/>
            <a:ext cx="7920588" cy="647701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Slide Number Placeholder 19">
            <a:extLst>
              <a:ext uri="{FF2B5EF4-FFF2-40B4-BE49-F238E27FC236}">
                <a16:creationId xmlns:a16="http://schemas.microsoft.com/office/drawing/2014/main" id="{C64593EC-7BE8-A6BC-9CA3-BEE068A88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089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A8CE252-CB04-85E4-C4B5-31C467AF89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4" y="1097282"/>
            <a:ext cx="7920037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342900" indent="0">
              <a:buNone/>
              <a:defRPr sz="1800" b="1">
                <a:latin typeface="+mj-lt"/>
              </a:defRPr>
            </a:lvl2pPr>
            <a:lvl3pPr marL="685800" indent="0">
              <a:buNone/>
              <a:defRPr sz="1800" b="1">
                <a:latin typeface="+mj-lt"/>
              </a:defRPr>
            </a:lvl3pPr>
            <a:lvl4pPr marL="1028700" indent="0">
              <a:buNone/>
              <a:defRPr sz="1800" b="1">
                <a:latin typeface="+mj-lt"/>
              </a:defRPr>
            </a:lvl4pPr>
            <a:lvl5pPr marL="1371600" indent="0">
              <a:buNone/>
              <a:defRPr sz="1800" b="1">
                <a:latin typeface="+mj-lt"/>
              </a:defRPr>
            </a:lvl5pPr>
          </a:lstStyle>
          <a:p>
            <a:pPr lvl="0"/>
            <a:r>
              <a:rPr lang="en-US" dirty="0"/>
              <a:t>Subhead here is Arial Bold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84740E9D-470E-A16F-5678-9EECB7C310C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3250" y="2286000"/>
            <a:ext cx="10987861" cy="330835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l">
              <a:buFontTx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 algn="l">
              <a:buFontTx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 algn="l">
              <a:buFontTx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 algn="l">
              <a:buFontTx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0694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umn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27FA39-A2C1-3934-CE1B-A85EBFA59C0C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0396A7-70FF-7361-3FF5-3B60CE3CE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3" y="6280735"/>
            <a:ext cx="4568519" cy="3880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E2B340-18C7-A14F-4F67-C5C277FACC85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E79538-5D33-6D1B-C3B0-0BE051A98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1701" y="0"/>
            <a:ext cx="3670300" cy="200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271A5E-8AF5-2BB8-972C-2CE16CE7D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1" y="-1"/>
            <a:ext cx="9073013" cy="2097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77D84-ACA0-47F1-FA73-097CD544E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5" y="365127"/>
            <a:ext cx="7920588" cy="647701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Slide Number Placeholder 19">
            <a:extLst>
              <a:ext uri="{FF2B5EF4-FFF2-40B4-BE49-F238E27FC236}">
                <a16:creationId xmlns:a16="http://schemas.microsoft.com/office/drawing/2014/main" id="{C64593EC-7BE8-A6BC-9CA3-BEE068A88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089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33F2ACC-4A05-5B84-0DB6-52C7A8E9AC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4" y="1097282"/>
            <a:ext cx="7920037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342900" indent="0">
              <a:buNone/>
              <a:defRPr sz="1800" b="1">
                <a:latin typeface="+mj-lt"/>
              </a:defRPr>
            </a:lvl2pPr>
            <a:lvl3pPr marL="685800" indent="0">
              <a:buNone/>
              <a:defRPr sz="1800" b="1">
                <a:latin typeface="+mj-lt"/>
              </a:defRPr>
            </a:lvl3pPr>
            <a:lvl4pPr marL="1028700" indent="0">
              <a:buNone/>
              <a:defRPr sz="1800" b="1">
                <a:latin typeface="+mj-lt"/>
              </a:defRPr>
            </a:lvl4pPr>
            <a:lvl5pPr marL="1371600" indent="0">
              <a:buNone/>
              <a:defRPr sz="1800" b="1">
                <a:latin typeface="+mj-lt"/>
              </a:defRPr>
            </a:lvl5pPr>
          </a:lstStyle>
          <a:p>
            <a:pPr lvl="0"/>
            <a:r>
              <a:rPr lang="en-US" dirty="0"/>
              <a:t>Subhead here is Arial Bold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E2F76F6E-B37B-5BAC-7211-6FEE5EEE6A5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3250" y="2286000"/>
            <a:ext cx="10987861" cy="330835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l">
              <a:buFontTx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 algn="l">
              <a:buFontTx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 algn="l">
              <a:buFontTx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 algn="l">
              <a:buFontTx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687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lumn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0163C5E-E3DA-A8B4-CA3F-75C7ADCF7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1701" y="0"/>
            <a:ext cx="3670300" cy="2006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27FA39-A2C1-3934-CE1B-A85EBFA59C0C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0396A7-70FF-7361-3FF5-3B60CE3CE3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3" y="6280735"/>
            <a:ext cx="4568519" cy="3880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E2B340-18C7-A14F-4F67-C5C277FACC85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271A5E-8AF5-2BB8-972C-2CE16CE7D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1" y="-1"/>
            <a:ext cx="9073013" cy="2097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77D84-ACA0-47F1-FA73-097CD544E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5" y="365127"/>
            <a:ext cx="7920588" cy="647701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Slide Number Placeholder 19">
            <a:extLst>
              <a:ext uri="{FF2B5EF4-FFF2-40B4-BE49-F238E27FC236}">
                <a16:creationId xmlns:a16="http://schemas.microsoft.com/office/drawing/2014/main" id="{C64593EC-7BE8-A6BC-9CA3-BEE068A88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089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33F2ACC-4A05-5B84-0DB6-52C7A8E9AC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4" y="1097282"/>
            <a:ext cx="7920037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342900" indent="0">
              <a:buNone/>
              <a:defRPr sz="1800" b="1">
                <a:latin typeface="+mj-lt"/>
              </a:defRPr>
            </a:lvl2pPr>
            <a:lvl3pPr marL="685800" indent="0">
              <a:buNone/>
              <a:defRPr sz="1800" b="1">
                <a:latin typeface="+mj-lt"/>
              </a:defRPr>
            </a:lvl3pPr>
            <a:lvl4pPr marL="1028700" indent="0">
              <a:buNone/>
              <a:defRPr sz="1800" b="1">
                <a:latin typeface="+mj-lt"/>
              </a:defRPr>
            </a:lvl4pPr>
            <a:lvl5pPr marL="1371600" indent="0">
              <a:buNone/>
              <a:defRPr sz="1800" b="1">
                <a:latin typeface="+mj-lt"/>
              </a:defRPr>
            </a:lvl5pPr>
          </a:lstStyle>
          <a:p>
            <a:pPr lvl="0"/>
            <a:r>
              <a:rPr lang="en-US" dirty="0"/>
              <a:t>Subhead here is Arial Bold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E2F76F6E-B37B-5BAC-7211-6FEE5EEE6A5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3250" y="2286000"/>
            <a:ext cx="10987861" cy="330835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l">
              <a:buFontTx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 algn="l">
              <a:buFontTx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 algn="l">
              <a:buFontTx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 algn="l">
              <a:buFontTx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4702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Footer &amp; Hea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27FA39-A2C1-3934-CE1B-A85EBFA59C0C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0396A7-70FF-7361-3FF5-3B60CE3CE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3" y="6280735"/>
            <a:ext cx="4568519" cy="3880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49C083-537C-9A3B-FB1D-6810FEF15219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377D84-ACA0-47F1-FA73-097CD544E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365127"/>
            <a:ext cx="11115987" cy="691287"/>
          </a:xfrm>
          <a:prstGeom prst="rect">
            <a:avLst/>
          </a:prstGeom>
        </p:spPr>
        <p:txBody>
          <a:bodyPr anchor="t" anchorCtr="0"/>
          <a:lstStyle>
            <a:lvl1pPr>
              <a:defRPr sz="27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Slide Number Placeholder 19">
            <a:extLst>
              <a:ext uri="{FF2B5EF4-FFF2-40B4-BE49-F238E27FC236}">
                <a16:creationId xmlns:a16="http://schemas.microsoft.com/office/drawing/2014/main" id="{C64593EC-7BE8-A6BC-9CA3-BEE068A88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089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CAC81A-3D27-00E6-660C-63F56DF0FF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5" y="1097282"/>
            <a:ext cx="11117665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342900" indent="0">
              <a:buNone/>
              <a:defRPr sz="1800" b="1">
                <a:latin typeface="+mj-lt"/>
              </a:defRPr>
            </a:lvl2pPr>
            <a:lvl3pPr marL="685800" indent="0">
              <a:buNone/>
              <a:defRPr sz="1800" b="1">
                <a:latin typeface="+mj-lt"/>
              </a:defRPr>
            </a:lvl3pPr>
            <a:lvl4pPr marL="1028700" indent="0">
              <a:buNone/>
              <a:defRPr sz="1800" b="1">
                <a:latin typeface="+mj-lt"/>
              </a:defRPr>
            </a:lvl4pPr>
            <a:lvl5pPr marL="1371600" indent="0">
              <a:buNone/>
              <a:defRPr sz="1800" b="1">
                <a:latin typeface="+mj-lt"/>
              </a:defRPr>
            </a:lvl5pPr>
          </a:lstStyle>
          <a:p>
            <a:pPr lvl="0"/>
            <a:r>
              <a:rPr lang="en-US" dirty="0"/>
              <a:t>Subhead here is Arial Bold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1464C5-0860-FCA0-24EE-00BAFECCB1F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1664" y="2011680"/>
            <a:ext cx="5365184" cy="38274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A0DC4C08-2B04-D5B6-71B9-92A3F285345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25156" y="2011680"/>
            <a:ext cx="5494337" cy="38274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2203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with n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63A8D0-4574-4980-F8F0-291157C5719F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7A3653-FD34-ED23-0418-70FBC2C1B3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365126"/>
            <a:ext cx="11041475" cy="665512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E31979-01E6-4EF7-4F05-E462FAD9B99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3250" y="2011680"/>
            <a:ext cx="11051476" cy="330835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l">
              <a:buFontTx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 algn="l">
              <a:buFontTx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 algn="l">
              <a:buFontTx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 algn="l">
              <a:buFontTx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</a:t>
            </a:r>
          </a:p>
          <a:p>
            <a:pPr lvl="0"/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4FEA818-3AB6-7DE0-5386-772AC56208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4" y="1097282"/>
            <a:ext cx="11043141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342900" indent="0">
              <a:buNone/>
              <a:defRPr sz="1800" b="1">
                <a:latin typeface="+mj-lt"/>
              </a:defRPr>
            </a:lvl2pPr>
            <a:lvl3pPr marL="685800" indent="0">
              <a:buNone/>
              <a:defRPr sz="1800" b="1">
                <a:latin typeface="+mj-lt"/>
              </a:defRPr>
            </a:lvl3pPr>
            <a:lvl4pPr marL="1028700" indent="0">
              <a:buNone/>
              <a:defRPr sz="1800" b="1">
                <a:latin typeface="+mj-lt"/>
              </a:defRPr>
            </a:lvl4pPr>
            <a:lvl5pPr marL="1371600" indent="0">
              <a:buNone/>
              <a:defRPr sz="1800" b="1">
                <a:latin typeface="+mj-lt"/>
              </a:defRPr>
            </a:lvl5pPr>
          </a:lstStyle>
          <a:p>
            <a:pPr lvl="0"/>
            <a:r>
              <a:rPr lang="en-US" dirty="0"/>
              <a:t>Subhead here is Arial Bold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CBE8D-4AFF-A3A4-5DC5-038D962DF4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C8EF8-7A42-7347-AA92-96F66710B7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35427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27FA39-A2C1-3934-CE1B-A85EBFA59C0C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0396A7-70FF-7361-3FF5-3B60CE3CE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3" y="6280735"/>
            <a:ext cx="4568519" cy="3880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320D378-F195-9ABF-C37A-E0F45D68E605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377D84-ACA0-47F1-FA73-097CD544E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5" y="365127"/>
            <a:ext cx="10987607" cy="647701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29E33F-858C-B91E-06D1-93D6B209807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0329" y="2011680"/>
            <a:ext cx="3429000" cy="3472438"/>
          </a:xfrm>
          <a:prstGeom prst="rect">
            <a:avLst/>
          </a:prstGeom>
        </p:spPr>
        <p:txBody>
          <a:bodyPr/>
          <a:lstStyle>
            <a:lvl1pPr marL="5954" indent="0" algn="l">
              <a:buNone/>
              <a:tabLst/>
              <a:defRPr sz="13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954" indent="0" algn="l">
              <a:buNone/>
              <a:tabLst/>
              <a:defRPr sz="13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954" indent="0" algn="l">
              <a:buNone/>
              <a:tabLst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954" indent="0" algn="l">
              <a:buNone/>
              <a:tabLst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5954" indent="0" algn="l">
              <a:buNone/>
              <a:tabLst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Body copy text Arial 18 point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2D19FC-5B8F-3EEE-03AB-AECEA1D3C33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127709" y="2024079"/>
            <a:ext cx="3429000" cy="3472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Body copy text Arial 18 point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508FBE7A-AF95-7FC6-1310-68AB720B54D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64019" y="2011680"/>
            <a:ext cx="3429000" cy="3472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Body copy text Arial 18 point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FAF8E72-C283-6E5E-6961-48134475A6D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3505" y="1097282"/>
            <a:ext cx="10987607" cy="458853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Example with Subhead, Arial Bold 24pt</a:t>
            </a:r>
          </a:p>
        </p:txBody>
      </p:sp>
      <p:sp>
        <p:nvSpPr>
          <p:cNvPr id="12" name="Slide Number Placeholder 19">
            <a:extLst>
              <a:ext uri="{FF2B5EF4-FFF2-40B4-BE49-F238E27FC236}">
                <a16:creationId xmlns:a16="http://schemas.microsoft.com/office/drawing/2014/main" id="{C64593EC-7BE8-A6BC-9CA3-BEE068A88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089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6169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9F1F-458B-7840-915B-33EAD94B9104}" type="datetime1">
              <a:rPr lang="en-US" smtClean="0"/>
              <a:t>3/15/23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them at mesar@uthscsa.edu for permission to reprint and/or distribute.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B156-197D-A64A-BD06-C109EC4A5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804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1A69-217E-304A-83E7-7C76069E0B56}" type="datetime1">
              <a:rPr lang="en-US" smtClean="0">
                <a:solidFill>
                  <a:srgbClr val="BC4800"/>
                </a:solidFill>
              </a:rPr>
              <a:pPr/>
              <a:t>3/15/23</a:t>
            </a:fld>
            <a:endParaRPr lang="en-US">
              <a:solidFill>
                <a:srgbClr val="BC48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BC4800"/>
                </a:solidFill>
              </a:rPr>
              <a:t>This presentation is the intellectual property of the author/presenter. Contact them at mesar@uthscsa.edu for permission to reprint and/or distribute.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B156-197D-A64A-BD06-C109EC4A5AB2}" type="slidenum">
              <a:rPr lang="en-US" smtClean="0">
                <a:solidFill>
                  <a:srgbClr val="BC4800"/>
                </a:solidFill>
              </a:rPr>
              <a:pPr/>
              <a:t>‹#›</a:t>
            </a:fld>
            <a:endParaRPr lang="en-US">
              <a:solidFill>
                <a:srgbClr val="BC4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1207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7001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9648C-B542-3C2B-04F7-DCEEB45B7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0599D9-6CBA-DFDE-0168-492DA09D69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4EC20E7-971B-9C32-398B-8F11BAC3EE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4001" y="6320102"/>
            <a:ext cx="8597900" cy="447675"/>
          </a:xfrm>
        </p:spPr>
        <p:txBody>
          <a:bodyPr anchor="b">
            <a:noAutofit/>
          </a:bodyPr>
          <a:lstStyle>
            <a:lvl1pPr marL="0" indent="0">
              <a:buNone/>
              <a:defRPr sz="750">
                <a:solidFill>
                  <a:schemeClr val="bg1"/>
                </a:solidFill>
              </a:defRPr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13848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0CC77-83CD-4423-5293-7E0D07F1A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FA749-54FD-BA97-5700-3AEF8A37A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68F3C0F-79BE-57ED-2B56-9578A648BB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4001" y="6320102"/>
            <a:ext cx="8597900" cy="447675"/>
          </a:xfrm>
        </p:spPr>
        <p:txBody>
          <a:bodyPr anchor="b">
            <a:noAutofit/>
          </a:bodyPr>
          <a:lstStyle>
            <a:lvl1pPr marL="0" indent="0">
              <a:buNone/>
              <a:defRPr sz="750">
                <a:solidFill>
                  <a:schemeClr val="bg1"/>
                </a:solidFill>
              </a:defRPr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6310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27FA39-A2C1-3934-CE1B-A85EBFA59C0C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0396A7-70FF-7361-3FF5-3B60CE3CE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1" y="6280735"/>
            <a:ext cx="4568519" cy="3880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E2B340-18C7-A14F-4F67-C5C277FACC85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E79538-5D33-6D1B-C3B0-0BE051A98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1700" y="0"/>
            <a:ext cx="3670300" cy="200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271A5E-8AF5-2BB8-972C-2CE16CE7D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1" y="-1"/>
            <a:ext cx="9073013" cy="2097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77D84-ACA0-47F1-FA73-097CD544E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365125"/>
            <a:ext cx="7920588" cy="64770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Slide Number Placeholder 19">
            <a:extLst>
              <a:ext uri="{FF2B5EF4-FFF2-40B4-BE49-F238E27FC236}">
                <a16:creationId xmlns:a16="http://schemas.microsoft.com/office/drawing/2014/main" id="{C64593EC-7BE8-A6BC-9CA3-BEE068A88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089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A8CE252-CB04-85E4-C4B5-31C467AF89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3" y="1097280"/>
            <a:ext cx="7920037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400" b="1">
                <a:latin typeface="+mj-lt"/>
              </a:defRPr>
            </a:lvl2pPr>
            <a:lvl3pPr marL="914400" indent="0">
              <a:buNone/>
              <a:defRPr sz="2400" b="1">
                <a:latin typeface="+mj-lt"/>
              </a:defRPr>
            </a:lvl3pPr>
            <a:lvl4pPr marL="1371600" indent="0">
              <a:buNone/>
              <a:defRPr sz="2400" b="1">
                <a:latin typeface="+mj-lt"/>
              </a:defRPr>
            </a:lvl4pPr>
            <a:lvl5pPr marL="1828800" indent="0">
              <a:buNone/>
              <a:defRPr sz="2400" b="1">
                <a:latin typeface="+mj-lt"/>
              </a:defRPr>
            </a:lvl5pPr>
          </a:lstStyle>
          <a:p>
            <a:pPr lvl="0"/>
            <a:r>
              <a:rPr lang="en-US" dirty="0"/>
              <a:t>Subhead here is Arial Bold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A222671F-A2BE-5FBF-4B6E-DD62A7EFA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1664" y="2286000"/>
            <a:ext cx="5365184" cy="38274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F934FD24-1E6B-D8F4-14F6-4071349B822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25154" y="2286000"/>
            <a:ext cx="5494337" cy="38274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91996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7038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2EEFF-06A6-0FC8-787E-259972E6F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A06F5-E828-9F2A-865B-206112C52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1E9E37E-8B3B-66CD-9BAE-C4BD4C51C6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4001" y="6320102"/>
            <a:ext cx="8597900" cy="447675"/>
          </a:xfrm>
        </p:spPr>
        <p:txBody>
          <a:bodyPr anchor="b">
            <a:noAutofit/>
          </a:bodyPr>
          <a:lstStyle>
            <a:lvl1pPr marL="0" indent="0">
              <a:buNone/>
              <a:defRPr sz="750">
                <a:solidFill>
                  <a:schemeClr val="bg1"/>
                </a:solidFill>
              </a:defRPr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91679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E8866-AE33-063A-EF79-40DF7D1A9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3C5B9-2D25-5337-7BBA-3ED265508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FCBBB-7198-151F-E4F6-1E7CFD5D9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D6EE70-201A-7784-D7C2-A6526FFC6C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4001" y="6320102"/>
            <a:ext cx="8597900" cy="447675"/>
          </a:xfrm>
        </p:spPr>
        <p:txBody>
          <a:bodyPr anchor="b">
            <a:noAutofit/>
          </a:bodyPr>
          <a:lstStyle>
            <a:lvl1pPr marL="0" indent="0">
              <a:buNone/>
              <a:defRPr sz="750">
                <a:solidFill>
                  <a:schemeClr val="bg1"/>
                </a:solidFill>
              </a:defRPr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88891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EEFA4-04A4-449E-6D6F-8DA3BFA8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A5F4E-69AF-F17B-617C-22E0E0485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BEF36-D860-6848-D47C-D1D3F74E7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76C7D4-3E1D-6B65-7B11-19BF7AFFE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F191F-A895-9C72-E18D-0CB6FE7E84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A11942B-E38F-D79B-FAB4-CCA4B14117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4001" y="6320102"/>
            <a:ext cx="8597900" cy="447675"/>
          </a:xfrm>
        </p:spPr>
        <p:txBody>
          <a:bodyPr anchor="b">
            <a:noAutofit/>
          </a:bodyPr>
          <a:lstStyle>
            <a:lvl1pPr marL="0" indent="0">
              <a:buNone/>
              <a:defRPr sz="750">
                <a:solidFill>
                  <a:schemeClr val="bg1"/>
                </a:solidFill>
              </a:defRPr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66955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67D82-00B8-0B9A-74D3-29E6B2615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716A040-6F1B-7409-788E-EF6C2F76F0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4001" y="6320102"/>
            <a:ext cx="8597900" cy="447675"/>
          </a:xfrm>
        </p:spPr>
        <p:txBody>
          <a:bodyPr anchor="b">
            <a:noAutofit/>
          </a:bodyPr>
          <a:lstStyle>
            <a:lvl1pPr marL="0" indent="0">
              <a:buNone/>
              <a:defRPr sz="750">
                <a:solidFill>
                  <a:schemeClr val="bg1"/>
                </a:solidFill>
              </a:defRPr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94599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9DE8D3-1534-4D20-9C0F-1A9F9DDBA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8699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E159EB-6069-C74C-AB21-534706C89CDE}" type="datetimeFigureOut">
              <a:rPr lang="en-US" smtClean="0"/>
              <a:t>3/15/23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E0B13-B254-A001-AAA6-0AEDEC99C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4C9DD-4077-A73C-46FF-BF8C20B76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CEF87B9-1DC1-FF4D-B57C-A882BABCA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967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683F4-2E1F-5948-14C0-8EFCF2268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E223E-E4B1-806D-BFE2-C115E4068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DC6E4-76C7-E629-719D-E412FC29D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DB410-9F55-FF71-BA2B-5898ED51C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8699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E159EB-6069-C74C-AB21-534706C89CDE}" type="datetimeFigureOut">
              <a:rPr lang="en-US" smtClean="0"/>
              <a:t>3/15/23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83F92-6CE4-9D2E-45A8-E6BA5C655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DCF2B-3821-B386-A4CC-E6BE75EE3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CEF87B9-1DC1-FF4D-B57C-A882BABCA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517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01058-AF2B-850E-AD7E-A5A65564F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EB1C7C-7863-36E6-82D2-9F48FAB6D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C56E97-FC13-E8F3-0821-EE56B71E4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D0AB8-ACAB-EB47-A185-84369BBC9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8699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E159EB-6069-C74C-AB21-534706C89CDE}" type="datetimeFigureOut">
              <a:rPr lang="en-US" smtClean="0"/>
              <a:t>3/15/23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6E3B96-9545-7F61-DA50-F7C88A1A0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51793C-3C35-E6E2-56ED-C6F5868A4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CEF87B9-1DC1-FF4D-B57C-A882BABCA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538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9F3F8-9BD5-5E93-EDD4-37E3BAF67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298287-6384-0DB4-EC86-18FF94CE1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88328-9D81-79EB-C25D-E3C617123E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8699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E159EB-6069-C74C-AB21-534706C89CDE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2BBFD-E1D8-F689-08AC-301B2994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8C4D7-CBF2-9476-2F72-122958F0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CEF87B9-1DC1-FF4D-B57C-A882BABCA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676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51DF39-97A0-0CC4-FFA1-2D004E0BC5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16AEAD-BA4A-4AB8-C541-535BFD31A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2DF70-CE7F-79FA-936B-02C8D93D3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86992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E159EB-6069-C74C-AB21-534706C89CDE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66D26-29CB-C31F-5889-F191CCB5A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E8771-2DB2-313B-02D5-1BD8BE4B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CEF87B9-1DC1-FF4D-B57C-A882BABCA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388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28" indent="0">
              <a:buNone/>
              <a:defRPr sz="1499" b="1"/>
            </a:lvl2pPr>
            <a:lvl3pPr marL="685457" indent="0">
              <a:buNone/>
              <a:defRPr sz="1349" b="1"/>
            </a:lvl3pPr>
            <a:lvl4pPr marL="1028186" indent="0">
              <a:buNone/>
              <a:defRPr sz="1199" b="1"/>
            </a:lvl4pPr>
            <a:lvl5pPr marL="1370915" indent="0">
              <a:buNone/>
              <a:defRPr sz="1199" b="1"/>
            </a:lvl5pPr>
            <a:lvl6pPr marL="1713643" indent="0">
              <a:buNone/>
              <a:defRPr sz="1199" b="1"/>
            </a:lvl6pPr>
            <a:lvl7pPr marL="2056371" indent="0">
              <a:buNone/>
              <a:defRPr sz="1199" b="1"/>
            </a:lvl7pPr>
            <a:lvl8pPr marL="2399100" indent="0">
              <a:buNone/>
              <a:defRPr sz="1199" b="1"/>
            </a:lvl8pPr>
            <a:lvl9pPr marL="2741828" indent="0">
              <a:buNone/>
              <a:defRPr sz="1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buFont typeface="Courier New"/>
              <a:buChar char="o"/>
              <a:defRPr sz="1799"/>
            </a:lvl1pPr>
            <a:lvl2pPr>
              <a:defRPr sz="1499"/>
            </a:lvl2pPr>
            <a:lvl3pPr>
              <a:defRPr sz="1349"/>
            </a:lvl3pPr>
            <a:lvl4pPr>
              <a:defRPr sz="1199"/>
            </a:lvl4pPr>
            <a:lvl5pPr>
              <a:defRPr sz="1199"/>
            </a:lvl5pPr>
            <a:lvl6pPr>
              <a:defRPr sz="1199"/>
            </a:lvl6pPr>
            <a:lvl7pPr>
              <a:defRPr sz="1199"/>
            </a:lvl7pPr>
            <a:lvl8pPr>
              <a:defRPr sz="1199"/>
            </a:lvl8pPr>
            <a:lvl9pPr>
              <a:defRPr sz="11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28" indent="0">
              <a:buNone/>
              <a:defRPr sz="1499" b="1"/>
            </a:lvl2pPr>
            <a:lvl3pPr marL="685457" indent="0">
              <a:buNone/>
              <a:defRPr sz="1349" b="1"/>
            </a:lvl3pPr>
            <a:lvl4pPr marL="1028186" indent="0">
              <a:buNone/>
              <a:defRPr sz="1199" b="1"/>
            </a:lvl4pPr>
            <a:lvl5pPr marL="1370915" indent="0">
              <a:buNone/>
              <a:defRPr sz="1199" b="1"/>
            </a:lvl5pPr>
            <a:lvl6pPr marL="1713643" indent="0">
              <a:buNone/>
              <a:defRPr sz="1199" b="1"/>
            </a:lvl6pPr>
            <a:lvl7pPr marL="2056371" indent="0">
              <a:buNone/>
              <a:defRPr sz="1199" b="1"/>
            </a:lvl7pPr>
            <a:lvl8pPr marL="2399100" indent="0">
              <a:buNone/>
              <a:defRPr sz="1199" b="1"/>
            </a:lvl8pPr>
            <a:lvl9pPr marL="2741828" indent="0">
              <a:buNone/>
              <a:defRPr sz="1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buFont typeface="Courier New"/>
              <a:buChar char="o"/>
              <a:defRPr sz="1799"/>
            </a:lvl1pPr>
            <a:lvl2pPr>
              <a:defRPr sz="1499"/>
            </a:lvl2pPr>
            <a:lvl3pPr>
              <a:defRPr sz="1349"/>
            </a:lvl3pPr>
            <a:lvl4pPr>
              <a:defRPr sz="1199"/>
            </a:lvl4pPr>
            <a:lvl5pPr>
              <a:defRPr sz="1199"/>
            </a:lvl5pPr>
            <a:lvl6pPr>
              <a:defRPr sz="1199"/>
            </a:lvl6pPr>
            <a:lvl7pPr>
              <a:defRPr sz="1199"/>
            </a:lvl7pPr>
            <a:lvl8pPr>
              <a:defRPr sz="1199"/>
            </a:lvl8pPr>
            <a:lvl9pPr>
              <a:defRPr sz="11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5239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27FA39-A2C1-3934-CE1B-A85EBFA59C0C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0396A7-70FF-7361-3FF5-3B60CE3CE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1" y="6280735"/>
            <a:ext cx="4568519" cy="3880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E2B340-18C7-A14F-4F67-C5C277FACC85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E79538-5D33-6D1B-C3B0-0BE051A98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1700" y="0"/>
            <a:ext cx="3670300" cy="200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271A5E-8AF5-2BB8-972C-2CE16CE7D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1" y="-1"/>
            <a:ext cx="9073013" cy="2097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77D84-ACA0-47F1-FA73-097CD544E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365125"/>
            <a:ext cx="7920588" cy="64770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Slide Number Placeholder 19">
            <a:extLst>
              <a:ext uri="{FF2B5EF4-FFF2-40B4-BE49-F238E27FC236}">
                <a16:creationId xmlns:a16="http://schemas.microsoft.com/office/drawing/2014/main" id="{C64593EC-7BE8-A6BC-9CA3-BEE068A88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089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33F2ACC-4A05-5B84-0DB6-52C7A8E9AC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3" y="1097280"/>
            <a:ext cx="7920037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400" b="1">
                <a:latin typeface="+mj-lt"/>
              </a:defRPr>
            </a:lvl2pPr>
            <a:lvl3pPr marL="914400" indent="0">
              <a:buNone/>
              <a:defRPr sz="2400" b="1">
                <a:latin typeface="+mj-lt"/>
              </a:defRPr>
            </a:lvl3pPr>
            <a:lvl4pPr marL="1371600" indent="0">
              <a:buNone/>
              <a:defRPr sz="2400" b="1">
                <a:latin typeface="+mj-lt"/>
              </a:defRPr>
            </a:lvl4pPr>
            <a:lvl5pPr marL="1828800" indent="0">
              <a:buNone/>
              <a:defRPr sz="2400" b="1">
                <a:latin typeface="+mj-lt"/>
              </a:defRPr>
            </a:lvl5pPr>
          </a:lstStyle>
          <a:p>
            <a:pPr lvl="0"/>
            <a:r>
              <a:rPr lang="en-US" dirty="0"/>
              <a:t>Subhead here is Arial Bold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75DFE25B-EEB1-BCFC-C900-A33F2B55CAE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1664" y="2286000"/>
            <a:ext cx="5365184" cy="38274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6602715F-0930-7D53-D159-AE3A2F25636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25154" y="2286000"/>
            <a:ext cx="5494337" cy="38274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29307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914E8-1787-8C3E-E82D-E9A3138BA5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CC39F4-7A27-DBE7-B2E9-B56AEC6990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A3CCF-80CD-5106-0A11-19BD7CEC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9DF6B-33CF-3F42-B930-AFCAC22BACA8}" type="datetimeFigureOut">
              <a:rPr lang="en-US" smtClean="0"/>
              <a:t>3/15/23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E31F0-49F6-C72F-C6DD-57379910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A28FA-0628-B0DD-28DC-31C1A5424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EEFA7-5DC5-6846-8E7B-0B6F149FD5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98315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236351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solidFill>
                  <a:srgbClr val="E99619"/>
                </a:solidFill>
                <a:effectLst>
                  <a:outerShdw blurRad="50800" dist="12700" dir="270000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Courier New"/>
              <a:buChar char="o"/>
              <a:defRPr strike="noStrike">
                <a:solidFill>
                  <a:srgbClr val="FFFFFF"/>
                </a:solidFill>
              </a:defRPr>
            </a:lvl1pPr>
            <a:lvl2pPr>
              <a:defRPr strike="noStrike">
                <a:solidFill>
                  <a:srgbClr val="FFFFFF"/>
                </a:solidFill>
              </a:defRPr>
            </a:lvl2pPr>
            <a:lvl3pPr>
              <a:defRPr strike="noStrike">
                <a:solidFill>
                  <a:srgbClr val="FFFFFF"/>
                </a:solidFill>
              </a:defRPr>
            </a:lvl3pPr>
            <a:lvl4pPr>
              <a:defRPr strike="noStrike">
                <a:solidFill>
                  <a:srgbClr val="FFFFFF"/>
                </a:solidFill>
              </a:defRPr>
            </a:lvl4pPr>
            <a:lvl5pPr>
              <a:defRPr strike="noStrike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64477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72000" tIns="36000" rIns="72000" bIns="36000"/>
          <a:lstStyle>
            <a:lvl1pPr>
              <a:defRPr>
                <a:solidFill>
                  <a:srgbClr val="084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727" y="1452563"/>
            <a:ext cx="11309093" cy="475845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8487D"/>
                </a:solidFill>
              </a:defRPr>
            </a:lvl1pPr>
            <a:lvl2pPr marL="273050" indent="-273050">
              <a:buFont typeface="Arial" panose="020B0604020202020204" pitchFamily="34" charset="0"/>
              <a:buChar char="•"/>
              <a:tabLst/>
              <a:defRPr sz="2400">
                <a:solidFill>
                  <a:srgbClr val="08487D"/>
                </a:solidFill>
              </a:defRPr>
            </a:lvl2pPr>
            <a:lvl3pPr marL="625475" indent="-265113">
              <a:buFont typeface="System Font Regular"/>
              <a:buChar char="–"/>
              <a:tabLst/>
              <a:defRPr sz="2400">
                <a:solidFill>
                  <a:srgbClr val="08487D"/>
                </a:solidFill>
              </a:defRPr>
            </a:lvl3pPr>
            <a:lvl4pPr marL="977900" indent="-274638">
              <a:buFont typeface="Arial" panose="020B0604020202020204" pitchFamily="34" charset="0"/>
              <a:buChar char="•"/>
              <a:tabLst/>
              <a:defRPr sz="2400">
                <a:solidFill>
                  <a:srgbClr val="08487D"/>
                </a:solidFill>
              </a:defRPr>
            </a:lvl4pPr>
            <a:lvl5pPr marL="1338263" indent="-266700">
              <a:buFont typeface="System Font Regular"/>
              <a:buChar char="–"/>
              <a:tabLst/>
              <a:defRPr sz="2400">
                <a:solidFill>
                  <a:srgbClr val="08487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649B8F-FC9A-73FE-818F-CD1EFBDC62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1727" y="6283496"/>
            <a:ext cx="11309093" cy="540000"/>
          </a:xfrm>
        </p:spPr>
        <p:txBody>
          <a:bodyPr lIns="72000" tIns="36000" rIns="72000" bIns="36000"/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  <a:lvl2pPr marL="179388" indent="-179388">
              <a:buFont typeface="+mj-lt"/>
              <a:buAutoNum type="arabicPeriod"/>
              <a:tabLst/>
              <a:defRPr sz="1200">
                <a:solidFill>
                  <a:srgbClr val="000000"/>
                </a:solidFill>
              </a:defRPr>
            </a:lvl2pPr>
          </a:lstStyle>
          <a:p>
            <a:pPr lvl="0"/>
            <a:r>
              <a:rPr lang="en-US" dirty="0"/>
              <a:t>References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50814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1092-3A1A-0140-A0F4-377A3EA57B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9215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buFont typeface="Courier New"/>
              <a:buChar char="o"/>
              <a:defRPr sz="2099"/>
            </a:lvl1pPr>
            <a:lvl2pPr>
              <a:defRPr sz="1799"/>
            </a:lvl2pPr>
            <a:lvl3pPr>
              <a:defRPr sz="1499"/>
            </a:lvl3pPr>
            <a:lvl4pPr>
              <a:defRPr sz="1349"/>
            </a:lvl4pPr>
            <a:lvl5pPr>
              <a:defRPr sz="1349"/>
            </a:lvl5pPr>
            <a:lvl6pPr>
              <a:defRPr sz="1349"/>
            </a:lvl6pPr>
            <a:lvl7pPr>
              <a:defRPr sz="1349"/>
            </a:lvl7pPr>
            <a:lvl8pPr>
              <a:defRPr sz="1349"/>
            </a:lvl8pPr>
            <a:lvl9pPr>
              <a:defRPr sz="134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buFont typeface="Courier New"/>
              <a:buChar char="o"/>
              <a:defRPr sz="2099"/>
            </a:lvl1pPr>
            <a:lvl2pPr>
              <a:defRPr sz="1799"/>
            </a:lvl2pPr>
            <a:lvl3pPr>
              <a:defRPr sz="1499"/>
            </a:lvl3pPr>
            <a:lvl4pPr>
              <a:defRPr sz="1349"/>
            </a:lvl4pPr>
            <a:lvl5pPr>
              <a:defRPr sz="1349"/>
            </a:lvl5pPr>
            <a:lvl6pPr>
              <a:defRPr sz="1349"/>
            </a:lvl6pPr>
            <a:lvl7pPr>
              <a:defRPr sz="1349"/>
            </a:lvl7pPr>
            <a:lvl8pPr>
              <a:defRPr sz="1349"/>
            </a:lvl8pPr>
            <a:lvl9pPr>
              <a:defRPr sz="134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9530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17"/>
          <p:cNvSpPr>
            <a:spLocks noGrp="1"/>
          </p:cNvSpPr>
          <p:nvPr>
            <p:ph type="body" sz="quarter" idx="13"/>
          </p:nvPr>
        </p:nvSpPr>
        <p:spPr>
          <a:xfrm>
            <a:off x="558801" y="6591309"/>
            <a:ext cx="5774267" cy="250825"/>
          </a:xfrm>
          <a:noFill/>
          <a:ln w="9525">
            <a:noFill/>
            <a:miter lim="800000"/>
            <a:headEnd/>
            <a:tailEnd/>
          </a:ln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lang="it-IT" sz="900" kern="1200" smtClean="0">
                <a:solidFill>
                  <a:srgbClr val="5A5A5A"/>
                </a:solidFill>
                <a:latin typeface="+mn-lt"/>
                <a:ea typeface="ＭＳ Ｐゴシック" pitchFamily="8" charset="-128"/>
                <a:cs typeface="+mn-cs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Segnaposto testo 11"/>
          <p:cNvSpPr>
            <a:spLocks noGrp="1"/>
          </p:cNvSpPr>
          <p:nvPr>
            <p:ph type="body" sz="quarter" idx="14"/>
          </p:nvPr>
        </p:nvSpPr>
        <p:spPr>
          <a:xfrm>
            <a:off x="183716" y="2"/>
            <a:ext cx="10001685" cy="701459"/>
          </a:xfr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lang="it-IT" sz="1800" b="1" kern="1200">
                <a:solidFill>
                  <a:srgbClr val="A92535"/>
                </a:solidFill>
                <a:latin typeface="+mn-lt"/>
                <a:ea typeface="ＭＳ Ｐゴシック" pitchFamily="8" charset="-128"/>
                <a:cs typeface="+mn-cs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842782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C32BF27-02AC-1243-9226-4D8E29148B3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80181"/>
            <a:ext cx="12192000" cy="377825"/>
          </a:xfrm>
        </p:spPr>
        <p:txBody>
          <a:bodyPr/>
          <a:lstStyle>
            <a:lvl1pPr eaLnBrk="0" hangingPunct="0">
              <a:defRPr sz="750"/>
            </a:lvl1pPr>
          </a:lstStyle>
          <a:p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113402083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65103"/>
              </a:buClr>
              <a:defRPr sz="1600"/>
            </a:lvl1pPr>
            <a:lvl2pPr>
              <a:buClr>
                <a:srgbClr val="C65103"/>
              </a:buClr>
              <a:defRPr sz="1400"/>
            </a:lvl2pPr>
            <a:lvl3pPr>
              <a:buClr>
                <a:srgbClr val="C65103"/>
              </a:buClr>
              <a:defRPr sz="1200"/>
            </a:lvl3pPr>
            <a:lvl4pPr>
              <a:buClr>
                <a:srgbClr val="C65103"/>
              </a:buClr>
              <a:defRPr/>
            </a:lvl4pPr>
            <a:lvl5pPr>
              <a:buClr>
                <a:srgbClr val="C6510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533828-ABF0-494A-9EAA-58BD69BA9D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" y="6654871"/>
            <a:ext cx="5027084" cy="203133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EA2EB13-40B6-4B08-817B-48D15A5096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4918" y="6654871"/>
            <a:ext cx="5027084" cy="203133"/>
          </a:xfrm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6666515"/>
      </p:ext>
    </p:extLst>
  </p:cSld>
  <p:clrMapOvr>
    <a:masterClrMapping/>
  </p:clrMapOvr>
  <p:transition spd="slow">
    <p:wipe dir="d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5990"/>
            <a:ext cx="5384800" cy="353759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5990"/>
            <a:ext cx="5384800" cy="353759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12AE92-20AD-8D4C-BE5B-92E66A82D5FE}" type="datetime1">
              <a:rPr lang="en-US"/>
              <a:pPr/>
              <a:t>3/15/23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444B3-43E0-CD49-8543-3A769AE78B9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308874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0585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umn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27FA39-A2C1-3934-CE1B-A85EBFA59C0C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0396A7-70FF-7361-3FF5-3B60CE3CE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1" y="6280735"/>
            <a:ext cx="4568519" cy="3880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E2B340-18C7-A14F-4F67-C5C277FACC85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E79538-5D33-6D1B-C3B0-0BE051A98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1700" y="0"/>
            <a:ext cx="3670300" cy="200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271A5E-8AF5-2BB8-972C-2CE16CE7D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1" y="-1"/>
            <a:ext cx="9073013" cy="2097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77D84-ACA0-47F1-FA73-097CD544E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365125"/>
            <a:ext cx="7920588" cy="64770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Slide Number Placeholder 19">
            <a:extLst>
              <a:ext uri="{FF2B5EF4-FFF2-40B4-BE49-F238E27FC236}">
                <a16:creationId xmlns:a16="http://schemas.microsoft.com/office/drawing/2014/main" id="{C64593EC-7BE8-A6BC-9CA3-BEE068A88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089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33F2ACC-4A05-5B84-0DB6-52C7A8E9AC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3" y="1097280"/>
            <a:ext cx="7920037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400" b="1">
                <a:latin typeface="+mj-lt"/>
              </a:defRPr>
            </a:lvl2pPr>
            <a:lvl3pPr marL="914400" indent="0">
              <a:buNone/>
              <a:defRPr sz="2400" b="1">
                <a:latin typeface="+mj-lt"/>
              </a:defRPr>
            </a:lvl3pPr>
            <a:lvl4pPr marL="1371600" indent="0">
              <a:buNone/>
              <a:defRPr sz="2400" b="1">
                <a:latin typeface="+mj-lt"/>
              </a:defRPr>
            </a:lvl4pPr>
            <a:lvl5pPr marL="1828800" indent="0">
              <a:buNone/>
              <a:defRPr sz="2400" b="1">
                <a:latin typeface="+mj-lt"/>
              </a:defRPr>
            </a:lvl5pPr>
          </a:lstStyle>
          <a:p>
            <a:pPr lvl="0"/>
            <a:r>
              <a:rPr lang="en-US" dirty="0"/>
              <a:t>Subhead here is Arial Bold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75DFE25B-EEB1-BCFC-C900-A33F2B55CAE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1664" y="2286000"/>
            <a:ext cx="5365184" cy="38274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6602715F-0930-7D53-D159-AE3A2F25636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25154" y="2286000"/>
            <a:ext cx="5494337" cy="38274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95255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3/15/23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308874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178696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76839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75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B20A4AD-A2C6-16F1-B43A-70977CF38D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6" y="5693595"/>
            <a:ext cx="11664951" cy="330743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75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Footnotes</a:t>
            </a:r>
          </a:p>
        </p:txBody>
      </p:sp>
    </p:spTree>
    <p:extLst>
      <p:ext uri="{BB962C8B-B14F-4D97-AF65-F5344CB8AC3E}">
        <p14:creationId xmlns:p14="http://schemas.microsoft.com/office/powerpoint/2010/main" val="287637945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creen with 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466469"/>
            <a:ext cx="10363200" cy="89193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0" i="0">
                <a:solidFill>
                  <a:srgbClr val="CD113B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8671" y="5429212"/>
            <a:ext cx="8534400" cy="10737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42DBC-C000-474C-847A-96A1FE0230FB}" type="datetime1">
              <a:rPr lang="en-US"/>
              <a:pPr/>
              <a:t>3/15/23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09FEC-A01C-EB4F-9AED-98C23E3BD7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8197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3/15/23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5"/>
            <a:ext cx="81280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4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722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7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umn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27FA39-A2C1-3934-CE1B-A85EBFA59C0C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0396A7-70FF-7361-3FF5-3B60CE3CE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1" y="6280735"/>
            <a:ext cx="4568519" cy="3880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E2B340-18C7-A14F-4F67-C5C277FACC85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E79538-5D33-6D1B-C3B0-0BE051A98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521700" y="0"/>
            <a:ext cx="3670300" cy="200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271A5E-8AF5-2BB8-972C-2CE16CE7D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1" y="-1"/>
            <a:ext cx="9073013" cy="2097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77D84-ACA0-47F1-FA73-097CD544E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365125"/>
            <a:ext cx="7920588" cy="64770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Slide Number Placeholder 19">
            <a:extLst>
              <a:ext uri="{FF2B5EF4-FFF2-40B4-BE49-F238E27FC236}">
                <a16:creationId xmlns:a16="http://schemas.microsoft.com/office/drawing/2014/main" id="{C64593EC-7BE8-A6BC-9CA3-BEE068A88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089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480DEEB-E6C9-C4EF-BEEB-403A16F289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3" y="1097280"/>
            <a:ext cx="7920037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400" b="1">
                <a:latin typeface="+mj-lt"/>
              </a:defRPr>
            </a:lvl2pPr>
            <a:lvl3pPr marL="914400" indent="0">
              <a:buNone/>
              <a:defRPr sz="2400" b="1">
                <a:latin typeface="+mj-lt"/>
              </a:defRPr>
            </a:lvl3pPr>
            <a:lvl4pPr marL="1371600" indent="0">
              <a:buNone/>
              <a:defRPr sz="2400" b="1">
                <a:latin typeface="+mj-lt"/>
              </a:defRPr>
            </a:lvl4pPr>
            <a:lvl5pPr marL="1828800" indent="0">
              <a:buNone/>
              <a:defRPr sz="2400" b="1">
                <a:latin typeface="+mj-lt"/>
              </a:defRPr>
            </a:lvl5pPr>
          </a:lstStyle>
          <a:p>
            <a:pPr lvl="0"/>
            <a:r>
              <a:rPr lang="en-US" dirty="0"/>
              <a:t>Subhead here is Arial Bold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C2849C39-DF8B-2937-24A0-04B178094D0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3249" y="2286000"/>
            <a:ext cx="10987861" cy="330835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04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umn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27FA39-A2C1-3934-CE1B-A85EBFA59C0C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0396A7-70FF-7361-3FF5-3B60CE3CE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1" y="6280735"/>
            <a:ext cx="4568519" cy="3880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E2B340-18C7-A14F-4F67-C5C277FACC85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E79538-5D33-6D1B-C3B0-0BE051A98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1700" y="0"/>
            <a:ext cx="3670300" cy="200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271A5E-8AF5-2BB8-972C-2CE16CE7D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1" y="-1"/>
            <a:ext cx="9073013" cy="2097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77D84-ACA0-47F1-FA73-097CD544E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365125"/>
            <a:ext cx="7920588" cy="64770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Slide Number Placeholder 19">
            <a:extLst>
              <a:ext uri="{FF2B5EF4-FFF2-40B4-BE49-F238E27FC236}">
                <a16:creationId xmlns:a16="http://schemas.microsoft.com/office/drawing/2014/main" id="{C64593EC-7BE8-A6BC-9CA3-BEE068A88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089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A8CE252-CB04-85E4-C4B5-31C467AF89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3" y="1097280"/>
            <a:ext cx="7920037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400" b="1">
                <a:latin typeface="+mj-lt"/>
              </a:defRPr>
            </a:lvl2pPr>
            <a:lvl3pPr marL="914400" indent="0">
              <a:buNone/>
              <a:defRPr sz="2400" b="1">
                <a:latin typeface="+mj-lt"/>
              </a:defRPr>
            </a:lvl3pPr>
            <a:lvl4pPr marL="1371600" indent="0">
              <a:buNone/>
              <a:defRPr sz="2400" b="1">
                <a:latin typeface="+mj-lt"/>
              </a:defRPr>
            </a:lvl4pPr>
            <a:lvl5pPr marL="1828800" indent="0">
              <a:buNone/>
              <a:defRPr sz="2400" b="1">
                <a:latin typeface="+mj-lt"/>
              </a:defRPr>
            </a:lvl5pPr>
          </a:lstStyle>
          <a:p>
            <a:pPr lvl="0"/>
            <a:r>
              <a:rPr lang="en-US" dirty="0"/>
              <a:t>Subhead here is Arial Bold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84740E9D-470E-A16F-5678-9EECB7C310C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3249" y="2286000"/>
            <a:ext cx="10987861" cy="330835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485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umn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27FA39-A2C1-3934-CE1B-A85EBFA59C0C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0396A7-70FF-7361-3FF5-3B60CE3CE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1" y="6280735"/>
            <a:ext cx="4568519" cy="3880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E2B340-18C7-A14F-4F67-C5C277FACC85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E79538-5D33-6D1B-C3B0-0BE051A98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1700" y="0"/>
            <a:ext cx="3670300" cy="200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271A5E-8AF5-2BB8-972C-2CE16CE7D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1" y="-1"/>
            <a:ext cx="9073013" cy="2097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77D84-ACA0-47F1-FA73-097CD544E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365125"/>
            <a:ext cx="7920588" cy="64770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Slide Number Placeholder 19">
            <a:extLst>
              <a:ext uri="{FF2B5EF4-FFF2-40B4-BE49-F238E27FC236}">
                <a16:creationId xmlns:a16="http://schemas.microsoft.com/office/drawing/2014/main" id="{C64593EC-7BE8-A6BC-9CA3-BEE068A88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089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33F2ACC-4A05-5B84-0DB6-52C7A8E9AC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3" y="1097280"/>
            <a:ext cx="7920037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400" b="1">
                <a:latin typeface="+mj-lt"/>
              </a:defRPr>
            </a:lvl2pPr>
            <a:lvl3pPr marL="914400" indent="0">
              <a:buNone/>
              <a:defRPr sz="2400" b="1">
                <a:latin typeface="+mj-lt"/>
              </a:defRPr>
            </a:lvl3pPr>
            <a:lvl4pPr marL="1371600" indent="0">
              <a:buNone/>
              <a:defRPr sz="2400" b="1">
                <a:latin typeface="+mj-lt"/>
              </a:defRPr>
            </a:lvl4pPr>
            <a:lvl5pPr marL="1828800" indent="0">
              <a:buNone/>
              <a:defRPr sz="2400" b="1">
                <a:latin typeface="+mj-lt"/>
              </a:defRPr>
            </a:lvl5pPr>
          </a:lstStyle>
          <a:p>
            <a:pPr lvl="0"/>
            <a:r>
              <a:rPr lang="en-US" dirty="0"/>
              <a:t>Subhead here is Arial Bold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E2F76F6E-B37B-5BAC-7211-6FEE5EEE6A5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3249" y="2286000"/>
            <a:ext cx="10987861" cy="330835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209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lumn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0163C5E-E3DA-A8B4-CA3F-75C7ADCF7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1700" y="0"/>
            <a:ext cx="3670300" cy="2006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27FA39-A2C1-3934-CE1B-A85EBFA59C0C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0396A7-70FF-7361-3FF5-3B60CE3CE3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1" y="6280735"/>
            <a:ext cx="4568519" cy="3880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E2B340-18C7-A14F-4F67-C5C277FACC85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271A5E-8AF5-2BB8-972C-2CE16CE7D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1" y="-1"/>
            <a:ext cx="9073013" cy="2097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77D84-ACA0-47F1-FA73-097CD544E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365125"/>
            <a:ext cx="7920588" cy="64770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Slide Number Placeholder 19">
            <a:extLst>
              <a:ext uri="{FF2B5EF4-FFF2-40B4-BE49-F238E27FC236}">
                <a16:creationId xmlns:a16="http://schemas.microsoft.com/office/drawing/2014/main" id="{C64593EC-7BE8-A6BC-9CA3-BEE068A88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089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33F2ACC-4A05-5B84-0DB6-52C7A8E9AC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3" y="1097280"/>
            <a:ext cx="7920037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400" b="1">
                <a:latin typeface="+mj-lt"/>
              </a:defRPr>
            </a:lvl2pPr>
            <a:lvl3pPr marL="914400" indent="0">
              <a:buNone/>
              <a:defRPr sz="2400" b="1">
                <a:latin typeface="+mj-lt"/>
              </a:defRPr>
            </a:lvl3pPr>
            <a:lvl4pPr marL="1371600" indent="0">
              <a:buNone/>
              <a:defRPr sz="2400" b="1">
                <a:latin typeface="+mj-lt"/>
              </a:defRPr>
            </a:lvl4pPr>
            <a:lvl5pPr marL="1828800" indent="0">
              <a:buNone/>
              <a:defRPr sz="2400" b="1">
                <a:latin typeface="+mj-lt"/>
              </a:defRPr>
            </a:lvl5pPr>
          </a:lstStyle>
          <a:p>
            <a:pPr lvl="0"/>
            <a:r>
              <a:rPr lang="en-US" dirty="0"/>
              <a:t>Subhead here is Arial Bold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E2F76F6E-B37B-5BAC-7211-6FEE5EEE6A5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3249" y="2286000"/>
            <a:ext cx="10987861" cy="330835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552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Footer &amp; Hea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27FA39-A2C1-3934-CE1B-A85EBFA59C0C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0396A7-70FF-7361-3FF5-3B60CE3CE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1" y="6280735"/>
            <a:ext cx="4568519" cy="3880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49C083-537C-9A3B-FB1D-6810FEF15219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377D84-ACA0-47F1-FA73-097CD544E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3" y="365125"/>
            <a:ext cx="11115987" cy="691287"/>
          </a:xfrm>
          <a:prstGeom prst="rect">
            <a:avLst/>
          </a:prstGeom>
        </p:spPr>
        <p:txBody>
          <a:bodyPr anchor="t" anchorCtr="0"/>
          <a:lstStyle>
            <a:lvl1pPr>
              <a:defRPr sz="36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Slide Number Placeholder 19">
            <a:extLst>
              <a:ext uri="{FF2B5EF4-FFF2-40B4-BE49-F238E27FC236}">
                <a16:creationId xmlns:a16="http://schemas.microsoft.com/office/drawing/2014/main" id="{C64593EC-7BE8-A6BC-9CA3-BEE068A88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089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CAC81A-3D27-00E6-660C-63F56DF0FF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3" y="1097280"/>
            <a:ext cx="11117665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400" b="1">
                <a:latin typeface="+mj-lt"/>
              </a:defRPr>
            </a:lvl2pPr>
            <a:lvl3pPr marL="914400" indent="0">
              <a:buNone/>
              <a:defRPr sz="2400" b="1">
                <a:latin typeface="+mj-lt"/>
              </a:defRPr>
            </a:lvl3pPr>
            <a:lvl4pPr marL="1371600" indent="0">
              <a:buNone/>
              <a:defRPr sz="2400" b="1">
                <a:latin typeface="+mj-lt"/>
              </a:defRPr>
            </a:lvl4pPr>
            <a:lvl5pPr marL="1828800" indent="0">
              <a:buNone/>
              <a:defRPr sz="2400" b="1">
                <a:latin typeface="+mj-lt"/>
              </a:defRPr>
            </a:lvl5pPr>
          </a:lstStyle>
          <a:p>
            <a:pPr lvl="0"/>
            <a:r>
              <a:rPr lang="en-US" dirty="0"/>
              <a:t>Subhead here is Arial Bold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1464C5-0860-FCA0-24EE-00BAFECCB1F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1664" y="2011680"/>
            <a:ext cx="5365184" cy="38274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A0DC4C08-2B04-D5B6-71B9-92A3F285345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25154" y="2011680"/>
            <a:ext cx="5494337" cy="38274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  <a:p>
            <a:pPr lvl="0"/>
            <a:r>
              <a:rPr lang="en-US" dirty="0"/>
              <a:t>First level bullet text is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is 18 </a:t>
            </a:r>
            <a:r>
              <a:rPr lang="en-US" dirty="0" err="1"/>
              <a:t>pt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621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- 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3464CC-DBF3-E332-6080-9A854DC038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14769" y="5473209"/>
            <a:ext cx="7762461" cy="65936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105508" y="-70338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9A7E3C-767D-D3CE-18E9-32B2EDA9EE90}"/>
              </a:ext>
            </a:extLst>
          </p:cNvPr>
          <p:cNvSpPr/>
          <p:nvPr userDrawn="1"/>
        </p:nvSpPr>
        <p:spPr>
          <a:xfrm>
            <a:off x="0" y="2922105"/>
            <a:ext cx="12192000" cy="11838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003C3DC-2EDF-DC55-D811-3C89FCB17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3228333"/>
            <a:ext cx="10902696" cy="762482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Goes Here (Arial Bold 32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FEA7016-F492-CF9F-9DD4-663EDBF9AF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4412166"/>
            <a:ext cx="10902696" cy="5344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z="2800" b="0" dirty="0">
                <a:solidFill>
                  <a:schemeClr val="accent2"/>
                </a:solidFill>
              </a:rPr>
              <a:t>SUBHEAD GOES HERE, PREFERABLY ALL CAPS (Arial 18 </a:t>
            </a:r>
            <a:r>
              <a:rPr lang="en-US" sz="2800" b="0" dirty="0" err="1">
                <a:solidFill>
                  <a:schemeClr val="accent2"/>
                </a:solidFill>
              </a:rPr>
              <a:t>pt</a:t>
            </a:r>
            <a:r>
              <a:rPr lang="en-US" sz="2800" b="0" dirty="0">
                <a:solidFill>
                  <a:schemeClr val="accent2"/>
                </a:solidFill>
              </a:rPr>
              <a:t>)</a:t>
            </a:r>
          </a:p>
        </p:txBody>
      </p:sp>
      <p:pic>
        <p:nvPicPr>
          <p:cNvPr id="11" name="Picture 10" descr="A picture containing indoor, working, device, work-clothing&#10;&#10;Description automatically generated">
            <a:extLst>
              <a:ext uri="{FF2B5EF4-FFF2-40B4-BE49-F238E27FC236}">
                <a16:creationId xmlns:a16="http://schemas.microsoft.com/office/drawing/2014/main" id="{23644F58-C48B-643E-0A1B-16F86C7D0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92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59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with n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63A8D0-4574-4980-F8F0-291157C5719F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7A3653-FD34-ED23-0418-70FBC2C1B3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3" y="365126"/>
            <a:ext cx="11041475" cy="665512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E31979-01E6-4EF7-4F05-E462FAD9B99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3249" y="2011680"/>
            <a:ext cx="11051476" cy="330835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 Body copy is 20 </a:t>
            </a:r>
            <a:r>
              <a:rPr lang="en-US" dirty="0" err="1"/>
              <a:t>pt</a:t>
            </a:r>
            <a:r>
              <a:rPr lang="en-US" dirty="0"/>
              <a:t>, normal character and line spacing.</a:t>
            </a:r>
          </a:p>
          <a:p>
            <a:pPr lvl="0"/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4FEA818-3AB6-7DE0-5386-772AC56208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3" y="1097280"/>
            <a:ext cx="11043141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400" b="1">
                <a:latin typeface="+mj-lt"/>
              </a:defRPr>
            </a:lvl2pPr>
            <a:lvl3pPr marL="914400" indent="0">
              <a:buNone/>
              <a:defRPr sz="2400" b="1">
                <a:latin typeface="+mj-lt"/>
              </a:defRPr>
            </a:lvl3pPr>
            <a:lvl4pPr marL="1371600" indent="0">
              <a:buNone/>
              <a:defRPr sz="2400" b="1">
                <a:latin typeface="+mj-lt"/>
              </a:defRPr>
            </a:lvl4pPr>
            <a:lvl5pPr marL="1828800" indent="0">
              <a:buNone/>
              <a:defRPr sz="2400" b="1">
                <a:latin typeface="+mj-lt"/>
              </a:defRPr>
            </a:lvl5pPr>
          </a:lstStyle>
          <a:p>
            <a:pPr lvl="0"/>
            <a:r>
              <a:rPr lang="en-US" dirty="0"/>
              <a:t>Subhead here is Arial Bold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CBE8D-4AFF-A3A4-5DC5-038D962DF4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C8EF8-7A42-7347-AA92-96F66710B7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717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27FA39-A2C1-3934-CE1B-A85EBFA59C0C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0396A7-70FF-7361-3FF5-3B60CE3CE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1" y="6280735"/>
            <a:ext cx="4568519" cy="3880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320D378-F195-9ABF-C37A-E0F45D68E605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377D84-ACA0-47F1-FA73-097CD544E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365125"/>
            <a:ext cx="10987606" cy="64770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29E33F-858C-B91E-06D1-93D6B209807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0329" y="2011680"/>
            <a:ext cx="3429000" cy="3472438"/>
          </a:xfrm>
          <a:prstGeom prst="rect">
            <a:avLst/>
          </a:prstGeom>
        </p:spPr>
        <p:txBody>
          <a:bodyPr/>
          <a:lstStyle>
            <a:lvl1pPr marL="7938" indent="0" algn="l">
              <a:buNone/>
              <a:tabLst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38" indent="0" algn="l">
              <a:buNone/>
              <a:tabLst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938" indent="0" algn="l"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38" indent="0" algn="l"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938" indent="0" algn="l"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Body copy text Arial 18 point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2D19FC-5B8F-3EEE-03AB-AECEA1D3C33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127709" y="2024079"/>
            <a:ext cx="3429000" cy="3472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Body copy text Arial 18 point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508FBE7A-AF95-7FC6-1310-68AB720B54D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64019" y="2011680"/>
            <a:ext cx="3429000" cy="3472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Body copy text Arial 18 point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FAF8E72-C283-6E5E-6961-48134475A6D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3504" y="1097280"/>
            <a:ext cx="10987606" cy="458853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Example with Subhead, Arial Bold 24pt</a:t>
            </a:r>
          </a:p>
        </p:txBody>
      </p:sp>
      <p:sp>
        <p:nvSpPr>
          <p:cNvPr id="12" name="Slide Number Placeholder 19">
            <a:extLst>
              <a:ext uri="{FF2B5EF4-FFF2-40B4-BE49-F238E27FC236}">
                <a16:creationId xmlns:a16="http://schemas.microsoft.com/office/drawing/2014/main" id="{C64593EC-7BE8-A6BC-9CA3-BEE068A88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089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42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956A3-0820-5D43-BF77-EC4F64341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34AE96B-7D7E-1D4E-B8E8-C28D24540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2442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85508"/>
            <a:ext cx="12191999" cy="23601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825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4070926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719669" y="1274618"/>
            <a:ext cx="10752667" cy="5065222"/>
          </a:xfrm>
          <a:prstGeom prst="rect">
            <a:avLst/>
          </a:prstGeom>
        </p:spPr>
        <p:txBody>
          <a:bodyPr/>
          <a:lstStyle>
            <a:lvl1pPr>
              <a:spcBef>
                <a:spcPts val="900"/>
              </a:spcBef>
              <a:spcAft>
                <a:spcPts val="900"/>
              </a:spcAft>
              <a:defRPr/>
            </a:lvl1pPr>
            <a:lvl2pPr marL="189000" indent="-189000">
              <a:defRPr/>
            </a:lvl2pPr>
            <a:lvl3pPr marL="378000" indent="-189000">
              <a:defRPr/>
            </a:lvl3pPr>
            <a:lvl4pPr marL="567000" indent="-189000">
              <a:defRPr/>
            </a:lvl4pPr>
            <a:lvl5pPr marL="756000" indent="-189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670ADA5-D249-DF4E-9628-0C44C2A9CE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85508"/>
            <a:ext cx="12191999" cy="23601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825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192501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1081909"/>
            <a:ext cx="12191999" cy="376239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1500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828800"/>
            <a:ext cx="10752667" cy="4511040"/>
          </a:xfrm>
          <a:prstGeom prst="rect">
            <a:avLst/>
          </a:prstGeom>
        </p:spPr>
        <p:txBody>
          <a:bodyPr/>
          <a:lstStyle>
            <a:lvl1pPr>
              <a:spcBef>
                <a:spcPts val="900"/>
              </a:spcBef>
              <a:spcAft>
                <a:spcPts val="900"/>
              </a:spcAft>
              <a:defRPr/>
            </a:lvl1pPr>
            <a:lvl2pPr marL="189000" indent="-189000">
              <a:defRPr/>
            </a:lvl2pPr>
            <a:lvl3pPr marL="378000" indent="-189000">
              <a:defRPr/>
            </a:lvl3pPr>
            <a:lvl4pPr marL="567000" indent="-189000">
              <a:defRPr/>
            </a:lvl4pPr>
            <a:lvl5pPr marL="756000" indent="-189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DDD00E7-4CA1-B14F-A2A9-B250C76DE6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85508"/>
            <a:ext cx="12191999" cy="23601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825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612165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/footer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A5B0D27-3846-0341-B1FA-D398CFE81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82" y="481631"/>
            <a:ext cx="11083119" cy="274086"/>
          </a:xfr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6736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A5B0D27-3846-0341-B1FA-D398CFE81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82" y="481631"/>
            <a:ext cx="11083119" cy="274086"/>
          </a:xfrm>
        </p:spPr>
        <p:txBody>
          <a:bodyPr lIns="0" tIns="0" rIns="0" bIns="0"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615C181-6DB8-8540-8B9C-34DD37714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382" y="1127094"/>
            <a:ext cx="11083119" cy="5045106"/>
          </a:xfrm>
        </p:spPr>
        <p:txBody>
          <a:bodyPr lIns="0" tIns="0" rIns="0" bIns="0"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E5340"/>
              </a:buClr>
              <a:buSzTx/>
              <a:buFont typeface="Wingdings" pitchFamily="2" charset="2"/>
              <a:buChar char="§"/>
              <a:tabLst/>
              <a:defRPr sz="1200">
                <a:solidFill>
                  <a:schemeClr val="tx1"/>
                </a:solidFill>
              </a:defRPr>
            </a:lvl1pPr>
            <a:lvl2pPr marL="5143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E5340"/>
              </a:buClr>
              <a:buSzTx/>
              <a:buFont typeface="System Font Regular"/>
              <a:buChar char="-"/>
              <a:tabLst/>
              <a:defRPr sz="900">
                <a:solidFill>
                  <a:schemeClr val="tx1"/>
                </a:solidFill>
              </a:defRPr>
            </a:lvl2pPr>
            <a:lvl3pPr marL="8572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E5340"/>
              </a:buClr>
              <a:buSzTx/>
              <a:buFont typeface="Wingdings" pitchFamily="2" charset="2"/>
              <a:buChar char="§"/>
              <a:tabLst/>
              <a:defRPr sz="900">
                <a:solidFill>
                  <a:schemeClr val="tx1"/>
                </a:solidFill>
              </a:defRPr>
            </a:lvl3pPr>
            <a:lvl4pPr marL="12001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E5340"/>
              </a:buClr>
              <a:buSzTx/>
              <a:buFont typeface="System Font Regular"/>
              <a:buChar char="-"/>
              <a:tabLst/>
              <a:defRPr sz="900">
                <a:solidFill>
                  <a:schemeClr val="tx1"/>
                </a:solidFill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E5340"/>
              </a:buClr>
              <a:buSzTx/>
              <a:buFont typeface="Wingdings" pitchFamily="2" charset="2"/>
              <a:buChar char="§"/>
              <a:tabLst/>
              <a:defRPr sz="900">
                <a:solidFill>
                  <a:schemeClr val="tx1"/>
                </a:solidFill>
              </a:defRPr>
            </a:lvl5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E534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7C804-FD1B-9D48-A5A6-781E60360C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6248400"/>
            <a:ext cx="4902200" cy="3556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accent4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sources</a:t>
            </a:r>
          </a:p>
        </p:txBody>
      </p:sp>
    </p:spTree>
    <p:extLst>
      <p:ext uri="{BB962C8B-B14F-4D97-AF65-F5344CB8AC3E}">
        <p14:creationId xmlns:p14="http://schemas.microsoft.com/office/powerpoint/2010/main" val="27729318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_No 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A5B0D27-3846-0341-B1FA-D398CFE81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82" y="352697"/>
            <a:ext cx="11083119" cy="403020"/>
          </a:xfrm>
        </p:spPr>
        <p:txBody>
          <a:bodyPr lIns="0" tIns="0" rIns="0" bIns="0" anchor="t"/>
          <a:lstStyle>
            <a:lvl1pPr>
              <a:defRPr sz="22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615C181-6DB8-8540-8B9C-34DD37714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382" y="1127094"/>
            <a:ext cx="11083119" cy="5045106"/>
          </a:xfrm>
        </p:spPr>
        <p:txBody>
          <a:bodyPr lIns="0" tIns="0" rIns="0" bIns="0"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E5340"/>
              </a:buClr>
              <a:buSzTx/>
              <a:buFont typeface="Wingdings" pitchFamily="2" charset="2"/>
              <a:buChar char="§"/>
              <a:tabLst/>
              <a:defRPr sz="1200">
                <a:solidFill>
                  <a:schemeClr val="tx1"/>
                </a:solidFill>
              </a:defRPr>
            </a:lvl1pPr>
            <a:lvl2pPr marL="5143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E5340"/>
              </a:buClr>
              <a:buSzTx/>
              <a:buFont typeface="System Font Regular"/>
              <a:buChar char="-"/>
              <a:tabLst/>
              <a:defRPr sz="900">
                <a:solidFill>
                  <a:schemeClr val="tx1"/>
                </a:solidFill>
              </a:defRPr>
            </a:lvl2pPr>
            <a:lvl3pPr marL="8572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E5340"/>
              </a:buClr>
              <a:buSzTx/>
              <a:buFont typeface="Wingdings" pitchFamily="2" charset="2"/>
              <a:buChar char="§"/>
              <a:tabLst/>
              <a:defRPr sz="900">
                <a:solidFill>
                  <a:schemeClr val="tx1"/>
                </a:solidFill>
              </a:defRPr>
            </a:lvl3pPr>
            <a:lvl4pPr marL="12001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E5340"/>
              </a:buClr>
              <a:buSzTx/>
              <a:buFont typeface="System Font Regular"/>
              <a:buChar char="-"/>
              <a:tabLst/>
              <a:defRPr sz="900">
                <a:solidFill>
                  <a:schemeClr val="tx1"/>
                </a:solidFill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E5340"/>
              </a:buClr>
              <a:buSzTx/>
              <a:buFont typeface="Wingdings" pitchFamily="2" charset="2"/>
              <a:buChar char="§"/>
              <a:tabLst/>
              <a:defRPr sz="900">
                <a:solidFill>
                  <a:schemeClr val="tx1"/>
                </a:solidFill>
              </a:defRPr>
            </a:lvl5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E534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7C804-FD1B-9D48-A5A6-781E60360C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6248400"/>
            <a:ext cx="4902200" cy="3556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accent4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sources</a:t>
            </a:r>
          </a:p>
        </p:txBody>
      </p:sp>
    </p:spTree>
    <p:extLst>
      <p:ext uri="{BB962C8B-B14F-4D97-AF65-F5344CB8AC3E}">
        <p14:creationId xmlns:p14="http://schemas.microsoft.com/office/powerpoint/2010/main" val="670392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-2"/>
            <a:ext cx="12191999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solidFill>
                <a:schemeClr val="lt1"/>
              </a:solidFill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255212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  <a:p>
            <a:pPr lvl="0"/>
            <a:r>
              <a:rPr lang="en-US" dirty="0"/>
              <a:t>Goes Here</a:t>
            </a:r>
          </a:p>
        </p:txBody>
      </p:sp>
      <p:pic>
        <p:nvPicPr>
          <p:cNvPr id="3" name="Picture 2" descr="PREFERRED_full-color_MAYS-UTH-MDA_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5120640"/>
            <a:ext cx="4620768" cy="117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52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-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267A9A8B-2D91-944F-A5A5-1E598C2899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3F179-02FB-4115-C745-E48E8FFA4D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5223" y="1909989"/>
            <a:ext cx="2701949" cy="1166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E469EE-68E2-0D4F-8EA0-09185209ED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19596" y="3740736"/>
            <a:ext cx="2846329" cy="11681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62379F-27C4-9961-D4A0-A93A61FB7B14}"/>
              </a:ext>
            </a:extLst>
          </p:cNvPr>
          <p:cNvSpPr/>
          <p:nvPr userDrawn="1"/>
        </p:nvSpPr>
        <p:spPr>
          <a:xfrm>
            <a:off x="-105508" y="-70338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552151C6-3FDB-41A1-1E44-568B7C8A79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888" y="2285814"/>
            <a:ext cx="5591189" cy="13822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1">
                <a:solidFill>
                  <a:schemeClr val="bg1"/>
                </a:solidFill>
              </a:defRPr>
            </a:lvl2pPr>
            <a:lvl3pPr marL="914400" indent="0">
              <a:buNone/>
              <a:defRPr sz="2800" b="1">
                <a:solidFill>
                  <a:schemeClr val="bg1"/>
                </a:solidFill>
              </a:defRPr>
            </a:lvl3pPr>
            <a:lvl4pPr marL="1371600" indent="0">
              <a:buNone/>
              <a:defRPr sz="2800" b="1">
                <a:solidFill>
                  <a:schemeClr val="bg1"/>
                </a:solidFill>
              </a:defRPr>
            </a:lvl4pPr>
            <a:lvl5pPr marL="1828800" indent="0">
              <a:buNone/>
              <a:defRPr sz="2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Goes Here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5B71B434-E6C9-C4E3-DC0D-58D72875F3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0889" y="4114848"/>
            <a:ext cx="6564475" cy="3552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 b="1">
                <a:solidFill>
                  <a:schemeClr val="bg1"/>
                </a:solidFill>
              </a:defRPr>
            </a:lvl2pPr>
            <a:lvl3pPr marL="914400" indent="0">
              <a:buNone/>
              <a:defRPr sz="2800" b="1">
                <a:solidFill>
                  <a:schemeClr val="bg1"/>
                </a:solidFill>
              </a:defRPr>
            </a:lvl3pPr>
            <a:lvl4pPr marL="1371600" indent="0">
              <a:buNone/>
              <a:defRPr sz="2800" b="1">
                <a:solidFill>
                  <a:schemeClr val="bg1"/>
                </a:solidFill>
              </a:defRPr>
            </a:lvl4pPr>
            <a:lvl5pPr marL="1828800" indent="0">
              <a:buNone/>
              <a:defRPr sz="2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SUBHEAD GOES HERE, PREFERABLY ALL CAPS</a:t>
            </a:r>
          </a:p>
        </p:txBody>
      </p:sp>
    </p:spTree>
    <p:extLst>
      <p:ext uri="{BB962C8B-B14F-4D97-AF65-F5344CB8AC3E}">
        <p14:creationId xmlns:p14="http://schemas.microsoft.com/office/powerpoint/2010/main" val="7507623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ue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0"/>
            <a:ext cx="12191999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177155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553155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Green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0"/>
            <a:ext cx="12191999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177156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064762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" y="-2"/>
            <a:ext cx="12191999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solidFill>
                <a:schemeClr val="lt1"/>
              </a:solidFill>
              <a:latin typeface="Goudy Oldstyle Std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6592" y="1179576"/>
            <a:ext cx="9729216" cy="2715768"/>
          </a:xfrm>
        </p:spPr>
        <p:txBody>
          <a:bodyPr anchor="b" anchorCtr="0">
            <a:noAutofit/>
          </a:bodyPr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6264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464460"/>
            <a:ext cx="10515600" cy="1063486"/>
          </a:xfrm>
          <a:solidFill>
            <a:schemeClr val="tx1"/>
          </a:solidFill>
          <a:ln>
            <a:noFill/>
          </a:ln>
        </p:spPr>
        <p:txBody>
          <a:bodyPr lIns="182880" tIns="91440" rIns="274320" bIns="274320" anchor="t" anchorCtr="0"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insert photo caption.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8200" y="685835"/>
            <a:ext cx="10515600" cy="3778624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66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597368"/>
            <a:ext cx="10515600" cy="1191092"/>
          </a:xfrm>
        </p:spPr>
        <p:txBody>
          <a:bodyPr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insert Slide Headline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1922930"/>
            <a:ext cx="5157787" cy="417260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484937" y="1922930"/>
            <a:ext cx="4870451" cy="3671046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7811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ubhea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5" y="1044076"/>
            <a:ext cx="3352800" cy="569572"/>
          </a:xfrm>
        </p:spPr>
        <p:txBody>
          <a:bodyPr>
            <a:normAutofit/>
          </a:bodyPr>
          <a:lstStyle>
            <a:lvl1pPr>
              <a:defRPr sz="27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7" y="1775015"/>
            <a:ext cx="3352800" cy="375765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75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4384353" y="1775015"/>
            <a:ext cx="3352800" cy="375765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75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7928920" y="1775015"/>
            <a:ext cx="3352800" cy="37576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75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384351" y="1043609"/>
            <a:ext cx="3352800" cy="56957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700">
                <a:solidFill>
                  <a:schemeClr val="accent1"/>
                </a:solidFill>
              </a:defRPr>
            </a:lvl1pPr>
            <a:lvl2pPr marL="342900" indent="0">
              <a:buNone/>
              <a:defRPr sz="2700">
                <a:solidFill>
                  <a:schemeClr val="accent1"/>
                </a:solidFill>
              </a:defRPr>
            </a:lvl2pPr>
            <a:lvl3pPr marL="685800" indent="0">
              <a:buNone/>
              <a:defRPr sz="2700">
                <a:solidFill>
                  <a:schemeClr val="accent1"/>
                </a:solidFill>
              </a:defRPr>
            </a:lvl3pPr>
            <a:lvl4pPr marL="1028700" indent="0">
              <a:buNone/>
              <a:defRPr sz="2700">
                <a:solidFill>
                  <a:schemeClr val="accent1"/>
                </a:solidFill>
              </a:defRPr>
            </a:lvl4pPr>
            <a:lvl5pPr marL="1371600" indent="0">
              <a:buNone/>
              <a:defRPr sz="27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Headline 2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928919" y="1043063"/>
            <a:ext cx="3352800" cy="56983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700">
                <a:solidFill>
                  <a:schemeClr val="accent1"/>
                </a:solidFill>
              </a:defRPr>
            </a:lvl1pPr>
            <a:lvl2pPr marL="342900" indent="0">
              <a:buNone/>
              <a:defRPr sz="2700">
                <a:solidFill>
                  <a:schemeClr val="accent1"/>
                </a:solidFill>
              </a:defRPr>
            </a:lvl2pPr>
            <a:lvl3pPr marL="685800" indent="0">
              <a:buNone/>
              <a:defRPr sz="2700">
                <a:solidFill>
                  <a:schemeClr val="accent1"/>
                </a:solidFill>
              </a:defRPr>
            </a:lvl3pPr>
            <a:lvl4pPr marL="1028700" indent="0">
              <a:buNone/>
              <a:defRPr sz="2700">
                <a:solidFill>
                  <a:schemeClr val="accent1"/>
                </a:solidFill>
              </a:defRPr>
            </a:lvl4pPr>
            <a:lvl5pPr marL="1371600" indent="0">
              <a:buNone/>
              <a:defRPr sz="27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Headline 3</a:t>
            </a:r>
          </a:p>
        </p:txBody>
      </p:sp>
    </p:spTree>
    <p:extLst>
      <p:ext uri="{BB962C8B-B14F-4D97-AF65-F5344CB8AC3E}">
        <p14:creationId xmlns:p14="http://schemas.microsoft.com/office/powerpoint/2010/main" val="250061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871004"/>
            <a:ext cx="10515600" cy="699379"/>
          </a:xfrm>
        </p:spPr>
        <p:txBody>
          <a:bodyPr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insert Slide Headline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268588"/>
            <a:ext cx="5050024" cy="327392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6306672" y="2268588"/>
            <a:ext cx="5048717" cy="327392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632479"/>
            <a:ext cx="5049835" cy="544194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2700" baseline="0">
                <a:solidFill>
                  <a:schemeClr val="accent1"/>
                </a:solidFill>
              </a:defRPr>
            </a:lvl1pPr>
            <a:lvl2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306672" y="1632852"/>
            <a:ext cx="5048717" cy="54419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700">
                <a:solidFill>
                  <a:schemeClr val="accent1"/>
                </a:solidFill>
              </a:defRPr>
            </a:lvl1pPr>
            <a:lvl2pPr marL="342900" indent="0">
              <a:buNone/>
              <a:defRPr sz="2700">
                <a:solidFill>
                  <a:schemeClr val="accent1"/>
                </a:solidFill>
              </a:defRPr>
            </a:lvl2pPr>
            <a:lvl3pPr marL="685800" indent="0">
              <a:buNone/>
              <a:defRPr sz="2700">
                <a:solidFill>
                  <a:schemeClr val="accent1"/>
                </a:solidFill>
              </a:defRPr>
            </a:lvl3pPr>
            <a:lvl4pPr marL="1028700" indent="0">
              <a:buNone/>
              <a:defRPr sz="2700">
                <a:solidFill>
                  <a:schemeClr val="accent1"/>
                </a:solidFill>
              </a:defRPr>
            </a:lvl4pPr>
            <a:lvl5pPr marL="1371600" indent="0">
              <a:buNone/>
              <a:defRPr sz="27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196427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7814"/>
            <a:ext cx="10515600" cy="69632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0" y="2373021"/>
            <a:ext cx="10515600" cy="3238407"/>
          </a:xfrm>
        </p:spPr>
        <p:txBody>
          <a:bodyPr numCol="3" spcCol="27432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623831"/>
            <a:ext cx="10515600" cy="552839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2700" baseline="0">
                <a:solidFill>
                  <a:schemeClr val="accent1"/>
                </a:solidFill>
              </a:defRPr>
            </a:lvl1pPr>
            <a:lvl2pPr>
              <a:defRPr sz="3600"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>
              <a:defRPr sz="3600"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 sz="3600"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>
              <a:defRPr sz="360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122298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Text +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9084"/>
            <a:ext cx="10515600" cy="586992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2" y="1788611"/>
            <a:ext cx="10515599" cy="3111381"/>
          </a:xfrm>
        </p:spPr>
        <p:txBody>
          <a:bodyPr numCol="4" spcCol="274320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1" y="5874027"/>
            <a:ext cx="7852087" cy="728397"/>
          </a:xfrm>
        </p:spPr>
        <p:txBody>
          <a:bodyPr anchor="t" anchorCtr="0">
            <a:normAutofit/>
          </a:bodyPr>
          <a:lstStyle>
            <a:lvl1pPr>
              <a:lnSpc>
                <a:spcPct val="110000"/>
              </a:lnSpc>
              <a:defRPr sz="11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defRPr sz="15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15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15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15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insert footer content. </a:t>
            </a:r>
          </a:p>
        </p:txBody>
      </p:sp>
    </p:spTree>
    <p:extLst>
      <p:ext uri="{BB962C8B-B14F-4D97-AF65-F5344CB8AC3E}">
        <p14:creationId xmlns:p14="http://schemas.microsoft.com/office/powerpoint/2010/main" val="232452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4489"/>
            <a:ext cx="10515600" cy="586991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2" y="1788660"/>
            <a:ext cx="10515599" cy="3628167"/>
          </a:xfrm>
        </p:spPr>
        <p:txBody>
          <a:bodyPr numCol="3" spcCol="274320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30054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80BE72-2EC2-6B4F-7810-C3007103D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305" y="0"/>
            <a:ext cx="6330696" cy="6858000"/>
          </a:xfrm>
          <a:prstGeom prst="rect">
            <a:avLst/>
          </a:prstGeom>
        </p:spPr>
      </p:pic>
      <p:pic>
        <p:nvPicPr>
          <p:cNvPr id="4" name="Picture 3" descr="Shape, venn diagram&#10;&#10;Description automatically generated">
            <a:extLst>
              <a:ext uri="{FF2B5EF4-FFF2-40B4-BE49-F238E27FC236}">
                <a16:creationId xmlns:a16="http://schemas.microsoft.com/office/drawing/2014/main" id="{CA7B4F90-D771-B290-1883-38D045F82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14" y="0"/>
            <a:ext cx="8853714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CDCFA3-71CD-EB38-36D8-66F14AAFA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2766218"/>
            <a:ext cx="52578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Section Divider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Arial 44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4222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90" y="3375457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3532563" y="3375457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5335" y="3375457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8918109" y="3375457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41041" y="1563452"/>
            <a:ext cx="10623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0" i="0" dirty="0">
                <a:solidFill>
                  <a:schemeClr val="bg2"/>
                </a:solidFill>
                <a:latin typeface="Goudy Oldstyle Std Regular" charset="0"/>
                <a:ea typeface="Goudy Oldstyle Std Regular" charset="0"/>
                <a:cs typeface="Goudy Oldstyle Std Regular" charset="0"/>
              </a:rPr>
              <a:t>2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839789" y="1415777"/>
            <a:ext cx="2178424" cy="1636776"/>
          </a:xfrm>
          <a:prstGeom prst="ellipse">
            <a:avLst/>
          </a:prstGeom>
          <a:solidFill>
            <a:schemeClr val="accent4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3539287" y="1415777"/>
            <a:ext cx="2178424" cy="1636776"/>
          </a:xfrm>
          <a:prstGeom prst="ellipse">
            <a:avLst/>
          </a:prstGeom>
          <a:solidFill>
            <a:schemeClr val="accent2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225335" y="1415777"/>
            <a:ext cx="2178424" cy="1636776"/>
          </a:xfrm>
          <a:prstGeom prst="ellipse">
            <a:avLst/>
          </a:prstGeom>
          <a:solidFill>
            <a:schemeClr val="accent1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8911384" y="1415777"/>
            <a:ext cx="2178424" cy="1636776"/>
          </a:xfrm>
          <a:prstGeom prst="ellipse">
            <a:avLst/>
          </a:prstGeom>
          <a:solidFill>
            <a:schemeClr val="accent3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95896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1851" y="1371509"/>
            <a:ext cx="10597029" cy="3886293"/>
          </a:xfrm>
        </p:spPr>
        <p:txBody>
          <a:bodyPr anchor="ctr" anchorCtr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000" baseline="0">
                <a:solidFill>
                  <a:schemeClr val="bg1"/>
                </a:solidFill>
              </a:defRPr>
            </a:lvl1pPr>
            <a:lvl2pPr marL="342900" indent="0">
              <a:buNone/>
              <a:defRPr sz="4500">
                <a:solidFill>
                  <a:schemeClr val="bg1"/>
                </a:solidFill>
              </a:defRPr>
            </a:lvl2pPr>
            <a:lvl3pPr marL="685800" indent="0">
              <a:buNone/>
              <a:defRPr sz="4500">
                <a:solidFill>
                  <a:schemeClr val="bg1"/>
                </a:solidFill>
              </a:defRPr>
            </a:lvl3pPr>
            <a:lvl4pPr marL="1028700" indent="0">
              <a:buNone/>
              <a:defRPr sz="4500">
                <a:solidFill>
                  <a:schemeClr val="bg1"/>
                </a:solidFill>
              </a:defRPr>
            </a:lvl4pPr>
            <a:lvl5pPr marL="1371600" indent="0">
              <a:buNone/>
              <a:defRPr sz="4500"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inspiring quote here. Insert inspiring quote here.</a:t>
            </a:r>
          </a:p>
        </p:txBody>
      </p:sp>
      <p:pic>
        <p:nvPicPr>
          <p:cNvPr id="2" name="Picture 1" descr="PREFERRED_full-reverse_MAYS-UTH-MDA-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04" y="5852161"/>
            <a:ext cx="2609088" cy="66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2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597368"/>
            <a:ext cx="10515600" cy="806889"/>
          </a:xfrm>
        </p:spPr>
        <p:txBody>
          <a:bodyPr>
            <a:normAutofit/>
          </a:bodyPr>
          <a:lstStyle>
            <a:lvl1pPr>
              <a:defRPr sz="2700" baseline="0"/>
            </a:lvl1pPr>
          </a:lstStyle>
          <a:p>
            <a:r>
              <a:rPr lang="en-US" dirty="0"/>
              <a:t>Click to insert Chart Title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839789" y="1567544"/>
            <a:ext cx="10515601" cy="4034038"/>
          </a:xfrm>
        </p:spPr>
        <p:txBody>
          <a:bodyPr anchor="ctr" anchorCtr="0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77621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26073" y="4666131"/>
            <a:ext cx="3065929" cy="219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69386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74" y="384048"/>
            <a:ext cx="11362945" cy="8686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773" y="1609344"/>
            <a:ext cx="11362944" cy="4498848"/>
          </a:xfrm>
        </p:spPr>
        <p:txBody>
          <a:bodyPr>
            <a:noAutofit/>
          </a:bodyPr>
          <a:lstStyle>
            <a:lvl3pPr marL="596616"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3776" y="1295400"/>
            <a:ext cx="11362945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3773" y="6163056"/>
            <a:ext cx="11362944" cy="69494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29757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" y="-2"/>
            <a:ext cx="12191999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b="0" i="0" dirty="0">
              <a:solidFill>
                <a:schemeClr val="lt1"/>
              </a:solidFill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255216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37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  <a:p>
            <a:pPr lvl="0"/>
            <a:r>
              <a:rPr lang="en-US" dirty="0"/>
              <a:t>Goes Here</a:t>
            </a:r>
          </a:p>
        </p:txBody>
      </p:sp>
      <p:pic>
        <p:nvPicPr>
          <p:cNvPr id="3" name="Picture 2" descr="PREFERRED_full-color_MAYS-UTH-MDA_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5120640"/>
            <a:ext cx="4620768" cy="117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91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ue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" y="0"/>
            <a:ext cx="12191999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b="0" i="0" dirty="0"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177159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3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692998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Green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" y="0"/>
            <a:ext cx="12191999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b="0" i="0" dirty="0"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177160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3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056592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" y="-2"/>
            <a:ext cx="12191999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b="0" i="0" dirty="0">
              <a:solidFill>
                <a:schemeClr val="lt1"/>
              </a:solidFill>
              <a:latin typeface="Goudy Oldstyle Std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6592" y="1179576"/>
            <a:ext cx="9729216" cy="2715768"/>
          </a:xfrm>
        </p:spPr>
        <p:txBody>
          <a:bodyPr anchor="b" anchorCtr="0">
            <a:noAutofit/>
          </a:bodyPr>
          <a:lstStyle>
            <a:lvl1pPr>
              <a:defRPr sz="253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79504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464460"/>
            <a:ext cx="10515600" cy="1063486"/>
          </a:xfrm>
          <a:solidFill>
            <a:schemeClr val="tx1"/>
          </a:solidFill>
          <a:ln>
            <a:noFill/>
          </a:ln>
        </p:spPr>
        <p:txBody>
          <a:bodyPr lIns="182880" tIns="91440" rIns="274320" bIns="274320" anchor="t" anchorCtr="0">
            <a:normAutofit/>
          </a:bodyPr>
          <a:lstStyle>
            <a:lvl1pPr>
              <a:lnSpc>
                <a:spcPct val="100000"/>
              </a:lnSpc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insert photo caption.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8200" y="685835"/>
            <a:ext cx="10515600" cy="3778624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02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loor, airport&#10;&#10;Description automatically generated">
            <a:extLst>
              <a:ext uri="{FF2B5EF4-FFF2-40B4-BE49-F238E27FC236}">
                <a16:creationId xmlns:a16="http://schemas.microsoft.com/office/drawing/2014/main" id="{4005EC6F-C972-2080-4CDF-F7E164879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305" y="0"/>
            <a:ext cx="6330696" cy="6858000"/>
          </a:xfrm>
          <a:prstGeom prst="rect">
            <a:avLst/>
          </a:prstGeom>
        </p:spPr>
      </p:pic>
      <p:pic>
        <p:nvPicPr>
          <p:cNvPr id="7" name="Picture 6" descr="Shape, venn diagram&#10;&#10;Description automatically generated">
            <a:extLst>
              <a:ext uri="{FF2B5EF4-FFF2-40B4-BE49-F238E27FC236}">
                <a16:creationId xmlns:a16="http://schemas.microsoft.com/office/drawing/2014/main" id="{26073D80-8644-4384-D959-DB194E12E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14" y="0"/>
            <a:ext cx="8853714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CDCFA3-71CD-EB38-36D8-66F14AAFA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2766218"/>
            <a:ext cx="52578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Section Divider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Arial 44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3005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597368"/>
            <a:ext cx="10515600" cy="1191092"/>
          </a:xfrm>
        </p:spPr>
        <p:txBody>
          <a:bodyPr>
            <a:normAutofit/>
          </a:bodyPr>
          <a:lstStyle>
            <a:lvl1pPr>
              <a:defRPr sz="2250" baseline="0"/>
            </a:lvl1pPr>
          </a:lstStyle>
          <a:p>
            <a:r>
              <a:rPr lang="en-US" dirty="0"/>
              <a:t>Click to insert Slide Headline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1922930"/>
            <a:ext cx="5157787" cy="4172604"/>
          </a:xfrm>
        </p:spPr>
        <p:txBody>
          <a:bodyPr>
            <a:normAutofit/>
          </a:bodyPr>
          <a:lstStyle>
            <a:lvl1pPr marL="0" indent="0">
              <a:buNone/>
              <a:defRPr sz="1238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484937" y="1922930"/>
            <a:ext cx="4870451" cy="3671046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527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ubhea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5" y="1044076"/>
            <a:ext cx="3352800" cy="569572"/>
          </a:xfrm>
        </p:spPr>
        <p:txBody>
          <a:bodyPr>
            <a:normAutofit/>
          </a:bodyPr>
          <a:lstStyle>
            <a:lvl1pPr>
              <a:defRPr sz="1519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7" y="1775015"/>
            <a:ext cx="3352800" cy="375765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422"/>
              </a:spcBef>
              <a:buNone/>
              <a:defRPr sz="101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4384353" y="1775015"/>
            <a:ext cx="3352800" cy="375765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422"/>
              </a:spcBef>
              <a:buNone/>
              <a:defRPr sz="101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7928920" y="1775015"/>
            <a:ext cx="3352800" cy="37576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422"/>
              </a:spcBef>
              <a:buNone/>
              <a:defRPr sz="101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384351" y="1043609"/>
            <a:ext cx="3352800" cy="56957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519">
                <a:solidFill>
                  <a:schemeClr val="accent1"/>
                </a:solidFill>
              </a:defRPr>
            </a:lvl1pPr>
            <a:lvl2pPr marL="192881" indent="0">
              <a:buNone/>
              <a:defRPr sz="1519">
                <a:solidFill>
                  <a:schemeClr val="accent1"/>
                </a:solidFill>
              </a:defRPr>
            </a:lvl2pPr>
            <a:lvl3pPr marL="385763" indent="0">
              <a:buNone/>
              <a:defRPr sz="1519">
                <a:solidFill>
                  <a:schemeClr val="accent1"/>
                </a:solidFill>
              </a:defRPr>
            </a:lvl3pPr>
            <a:lvl4pPr marL="578644" indent="0">
              <a:buNone/>
              <a:defRPr sz="1519">
                <a:solidFill>
                  <a:schemeClr val="accent1"/>
                </a:solidFill>
              </a:defRPr>
            </a:lvl4pPr>
            <a:lvl5pPr marL="771525" indent="0">
              <a:buNone/>
              <a:defRPr sz="1519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Headline 2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928919" y="1043067"/>
            <a:ext cx="3352800" cy="56983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519">
                <a:solidFill>
                  <a:schemeClr val="accent1"/>
                </a:solidFill>
              </a:defRPr>
            </a:lvl1pPr>
            <a:lvl2pPr marL="192881" indent="0">
              <a:buNone/>
              <a:defRPr sz="1519">
                <a:solidFill>
                  <a:schemeClr val="accent1"/>
                </a:solidFill>
              </a:defRPr>
            </a:lvl2pPr>
            <a:lvl3pPr marL="385763" indent="0">
              <a:buNone/>
              <a:defRPr sz="1519">
                <a:solidFill>
                  <a:schemeClr val="accent1"/>
                </a:solidFill>
              </a:defRPr>
            </a:lvl3pPr>
            <a:lvl4pPr marL="578644" indent="0">
              <a:buNone/>
              <a:defRPr sz="1519">
                <a:solidFill>
                  <a:schemeClr val="accent1"/>
                </a:solidFill>
              </a:defRPr>
            </a:lvl4pPr>
            <a:lvl5pPr marL="771525" indent="0">
              <a:buNone/>
              <a:defRPr sz="1519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Headline 3</a:t>
            </a:r>
          </a:p>
        </p:txBody>
      </p:sp>
    </p:spTree>
    <p:extLst>
      <p:ext uri="{BB962C8B-B14F-4D97-AF65-F5344CB8AC3E}">
        <p14:creationId xmlns:p14="http://schemas.microsoft.com/office/powerpoint/2010/main" val="29445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871008"/>
            <a:ext cx="10515600" cy="699379"/>
          </a:xfrm>
        </p:spPr>
        <p:txBody>
          <a:bodyPr>
            <a:normAutofit/>
          </a:bodyPr>
          <a:lstStyle>
            <a:lvl1pPr>
              <a:defRPr sz="2250" baseline="0"/>
            </a:lvl1pPr>
          </a:lstStyle>
          <a:p>
            <a:r>
              <a:rPr lang="en-US" dirty="0"/>
              <a:t>Click to insert Slide Headline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268592"/>
            <a:ext cx="5050024" cy="3273927"/>
          </a:xfrm>
        </p:spPr>
        <p:txBody>
          <a:bodyPr>
            <a:normAutofit/>
          </a:bodyPr>
          <a:lstStyle>
            <a:lvl1pPr marL="0" indent="0">
              <a:buNone/>
              <a:defRPr sz="1238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6306672" y="2268592"/>
            <a:ext cx="5048717" cy="3273927"/>
          </a:xfrm>
        </p:spPr>
        <p:txBody>
          <a:bodyPr>
            <a:normAutofit/>
          </a:bodyPr>
          <a:lstStyle>
            <a:lvl1pPr marL="0" indent="0">
              <a:buNone/>
              <a:defRPr sz="1238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1632479"/>
            <a:ext cx="5049835" cy="544194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519" baseline="0">
                <a:solidFill>
                  <a:schemeClr val="accent1"/>
                </a:solidFill>
              </a:defRPr>
            </a:lvl1pPr>
            <a:lvl2pPr>
              <a:defRPr sz="1519"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>
              <a:defRPr sz="1519"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 sz="1519"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>
              <a:defRPr sz="1519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306672" y="1632852"/>
            <a:ext cx="5048717" cy="54419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519">
                <a:solidFill>
                  <a:schemeClr val="accent1"/>
                </a:solidFill>
              </a:defRPr>
            </a:lvl1pPr>
            <a:lvl2pPr marL="192881" indent="0">
              <a:buNone/>
              <a:defRPr sz="1519">
                <a:solidFill>
                  <a:schemeClr val="accent1"/>
                </a:solidFill>
              </a:defRPr>
            </a:lvl2pPr>
            <a:lvl3pPr marL="385763" indent="0">
              <a:buNone/>
              <a:defRPr sz="1519">
                <a:solidFill>
                  <a:schemeClr val="accent1"/>
                </a:solidFill>
              </a:defRPr>
            </a:lvl3pPr>
            <a:lvl4pPr marL="578644" indent="0">
              <a:buNone/>
              <a:defRPr sz="1519">
                <a:solidFill>
                  <a:schemeClr val="accent1"/>
                </a:solidFill>
              </a:defRPr>
            </a:lvl4pPr>
            <a:lvl5pPr marL="771525" indent="0">
              <a:buNone/>
              <a:defRPr sz="1519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426113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7818"/>
            <a:ext cx="10515600" cy="696323"/>
          </a:xfrm>
        </p:spPr>
        <p:txBody>
          <a:bodyPr>
            <a:normAutofit/>
          </a:bodyPr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0" y="2373025"/>
            <a:ext cx="10515600" cy="3238407"/>
          </a:xfrm>
        </p:spPr>
        <p:txBody>
          <a:bodyPr numCol="3" spcCol="274320">
            <a:normAutofit/>
          </a:bodyPr>
          <a:lstStyle>
            <a:lvl1pPr marL="0" indent="0">
              <a:buNone/>
              <a:defRPr sz="1125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623831"/>
            <a:ext cx="10515600" cy="552839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519" baseline="0">
                <a:solidFill>
                  <a:schemeClr val="accent1"/>
                </a:solidFill>
              </a:defRPr>
            </a:lvl1pPr>
            <a:lvl2pPr>
              <a:defRPr sz="2025"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>
              <a:defRPr sz="2025"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 sz="2025"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>
              <a:defRPr sz="2025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9635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Text +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9084"/>
            <a:ext cx="10515600" cy="586992"/>
          </a:xfrm>
        </p:spPr>
        <p:txBody>
          <a:bodyPr>
            <a:normAutofit/>
          </a:bodyPr>
          <a:lstStyle>
            <a:lvl1pPr>
              <a:defRPr sz="15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5" y="1788615"/>
            <a:ext cx="10515599" cy="3111381"/>
          </a:xfrm>
        </p:spPr>
        <p:txBody>
          <a:bodyPr numCol="4" spcCol="274320">
            <a:normAutofit/>
          </a:bodyPr>
          <a:lstStyle>
            <a:lvl1pPr marL="0" indent="0">
              <a:lnSpc>
                <a:spcPct val="90000"/>
              </a:lnSpc>
              <a:spcBef>
                <a:spcPts val="563"/>
              </a:spcBef>
              <a:buNone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3" y="5874031"/>
            <a:ext cx="7852087" cy="728397"/>
          </a:xfrm>
        </p:spPr>
        <p:txBody>
          <a:bodyPr anchor="t" anchorCtr="0">
            <a:normAutofit/>
          </a:bodyPr>
          <a:lstStyle>
            <a:lvl1pPr>
              <a:lnSpc>
                <a:spcPct val="110000"/>
              </a:lnSpc>
              <a:defRPr sz="619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defRPr sz="844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844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844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844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insert footer content. </a:t>
            </a:r>
          </a:p>
        </p:txBody>
      </p:sp>
    </p:spTree>
    <p:extLst>
      <p:ext uri="{BB962C8B-B14F-4D97-AF65-F5344CB8AC3E}">
        <p14:creationId xmlns:p14="http://schemas.microsoft.com/office/powerpoint/2010/main" val="160463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4493"/>
            <a:ext cx="10515600" cy="586991"/>
          </a:xfrm>
        </p:spPr>
        <p:txBody>
          <a:bodyPr>
            <a:normAutofit/>
          </a:bodyPr>
          <a:lstStyle>
            <a:lvl1pPr>
              <a:defRPr sz="15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5" y="1788664"/>
            <a:ext cx="10515599" cy="3628167"/>
          </a:xfrm>
        </p:spPr>
        <p:txBody>
          <a:bodyPr numCol="3" spcCol="274320">
            <a:normAutofit/>
          </a:bodyPr>
          <a:lstStyle>
            <a:lvl1pPr marL="0" indent="0">
              <a:lnSpc>
                <a:spcPct val="90000"/>
              </a:lnSpc>
              <a:spcBef>
                <a:spcPts val="563"/>
              </a:spcBef>
              <a:buNone/>
              <a:defRPr sz="101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375815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91" y="3375461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844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3532563" y="3375461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844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5335" y="3375461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844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8918111" y="3375461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844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41043" y="1563452"/>
            <a:ext cx="1062319" cy="66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13" b="0" i="0" dirty="0">
                <a:solidFill>
                  <a:schemeClr val="bg2"/>
                </a:solidFill>
                <a:latin typeface="Goudy Oldstyle Std Regular" charset="0"/>
                <a:ea typeface="Goudy Oldstyle Std Regular" charset="0"/>
                <a:cs typeface="Goudy Oldstyle Std Regular" charset="0"/>
              </a:rPr>
              <a:t>2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839789" y="1415777"/>
            <a:ext cx="2178424" cy="1636776"/>
          </a:xfrm>
          <a:prstGeom prst="ellipse">
            <a:avLst/>
          </a:prstGeom>
          <a:solidFill>
            <a:schemeClr val="accent4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38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3539287" y="1415777"/>
            <a:ext cx="2178424" cy="1636776"/>
          </a:xfrm>
          <a:prstGeom prst="ellipse">
            <a:avLst/>
          </a:prstGeom>
          <a:solidFill>
            <a:schemeClr val="accent2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38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225335" y="1415777"/>
            <a:ext cx="2178424" cy="1636776"/>
          </a:xfrm>
          <a:prstGeom prst="ellipse">
            <a:avLst/>
          </a:prstGeom>
          <a:solidFill>
            <a:schemeClr val="accent1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38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8911384" y="1415777"/>
            <a:ext cx="2178424" cy="1636776"/>
          </a:xfrm>
          <a:prstGeom prst="ellipse">
            <a:avLst/>
          </a:prstGeom>
          <a:solidFill>
            <a:schemeClr val="accent3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38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22246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1852" y="1371513"/>
            <a:ext cx="10597029" cy="3886293"/>
          </a:xfrm>
        </p:spPr>
        <p:txBody>
          <a:bodyPr anchor="ctr" anchorCtr="0">
            <a:normAutofit/>
          </a:bodyPr>
          <a:lstStyle>
            <a:lvl1pPr marL="0" marR="0" indent="0" algn="l" defTabSz="385763" rtl="0" eaLnBrk="1" fontAlgn="auto" latinLnBrk="0" hangingPunct="1">
              <a:lnSpc>
                <a:spcPct val="90000"/>
              </a:lnSpc>
              <a:spcBef>
                <a:spcPts val="422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375" baseline="0">
                <a:solidFill>
                  <a:schemeClr val="bg1"/>
                </a:solidFill>
              </a:defRPr>
            </a:lvl1pPr>
            <a:lvl2pPr marL="192881" indent="0">
              <a:buNone/>
              <a:defRPr sz="2531">
                <a:solidFill>
                  <a:schemeClr val="bg1"/>
                </a:solidFill>
              </a:defRPr>
            </a:lvl2pPr>
            <a:lvl3pPr marL="385763" indent="0">
              <a:buNone/>
              <a:defRPr sz="2531">
                <a:solidFill>
                  <a:schemeClr val="bg1"/>
                </a:solidFill>
              </a:defRPr>
            </a:lvl3pPr>
            <a:lvl4pPr marL="578644" indent="0">
              <a:buNone/>
              <a:defRPr sz="2531">
                <a:solidFill>
                  <a:schemeClr val="bg1"/>
                </a:solidFill>
              </a:defRPr>
            </a:lvl4pPr>
            <a:lvl5pPr marL="771525" indent="0">
              <a:buNone/>
              <a:defRPr sz="2531">
                <a:solidFill>
                  <a:schemeClr val="bg1"/>
                </a:solidFill>
              </a:defRPr>
            </a:lvl5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ts val="422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inspiring quote here. Insert inspiring quote here.</a:t>
            </a:r>
          </a:p>
        </p:txBody>
      </p:sp>
      <p:pic>
        <p:nvPicPr>
          <p:cNvPr id="2" name="Picture 1" descr="PREFERRED_full-reverse_MAYS-UTH-MDA-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04" y="5852165"/>
            <a:ext cx="2609088" cy="66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5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597368"/>
            <a:ext cx="10515600" cy="806889"/>
          </a:xfrm>
        </p:spPr>
        <p:txBody>
          <a:bodyPr>
            <a:normAutofit/>
          </a:bodyPr>
          <a:lstStyle>
            <a:lvl1pPr>
              <a:defRPr sz="1519" baseline="0"/>
            </a:lvl1pPr>
          </a:lstStyle>
          <a:p>
            <a:r>
              <a:rPr lang="en-US" dirty="0"/>
              <a:t>Click to insert Chart Title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839792" y="1567544"/>
            <a:ext cx="10515601" cy="4034038"/>
          </a:xfrm>
        </p:spPr>
        <p:txBody>
          <a:bodyPr anchor="ctr" anchorCtr="0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16618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26076" y="4666135"/>
            <a:ext cx="3065929" cy="219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/>
          </a:p>
        </p:txBody>
      </p:sp>
    </p:spTree>
    <p:extLst>
      <p:ext uri="{BB962C8B-B14F-4D97-AF65-F5344CB8AC3E}">
        <p14:creationId xmlns:p14="http://schemas.microsoft.com/office/powerpoint/2010/main" val="28201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05EC6F-C972-2080-4CDF-F7E164879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305" y="0"/>
            <a:ext cx="6330696" cy="6858000"/>
          </a:xfrm>
          <a:prstGeom prst="rect">
            <a:avLst/>
          </a:prstGeom>
        </p:spPr>
      </p:pic>
      <p:pic>
        <p:nvPicPr>
          <p:cNvPr id="7" name="Picture 6" descr="Shape, venn diagram&#10;&#10;Description automatically generated">
            <a:extLst>
              <a:ext uri="{FF2B5EF4-FFF2-40B4-BE49-F238E27FC236}">
                <a16:creationId xmlns:a16="http://schemas.microsoft.com/office/drawing/2014/main" id="{26073D80-8644-4384-D959-DB194E12E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14" y="0"/>
            <a:ext cx="8853714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CDCFA3-71CD-EB38-36D8-66F14AAFA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2766218"/>
            <a:ext cx="52578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Section Divider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Arial 44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590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90422-FAC2-1B47-B696-15B7C4FF0E2E}" type="datetime1">
              <a:rPr lang="en-US" smtClean="0"/>
              <a:pPr/>
              <a:t>3/15/23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BAB64-726D-C943-9B15-2E81C6025A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90458"/>
            <a:ext cx="10972800" cy="713539"/>
          </a:xfr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368927"/>
            <a:ext cx="10972800" cy="494790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79745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A7E4252-9FC0-4914-A2C0-12B2E25756A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9742" y="1565238"/>
            <a:ext cx="10521951" cy="4098969"/>
          </a:xfrm>
          <a:prstGeom prst="rect">
            <a:avLst/>
          </a:prstGeo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buClr>
                <a:srgbClr val="C00000"/>
              </a:buClr>
              <a:buSzPct val="120000"/>
            </a:pPr>
            <a:r>
              <a:rPr lang="en-US" dirty="0"/>
              <a:t>Edit Master text styles</a:t>
            </a:r>
          </a:p>
          <a:p>
            <a:pPr lvl="1">
              <a:buSzPct val="90000"/>
              <a:buFont typeface="Courier New" panose="02070309020205020404" pitchFamily="49" charset="0"/>
              <a:buChar char="o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A89C7A-4E2A-4A29-8C30-F3AAEF9AC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45" y="320682"/>
            <a:ext cx="10515600" cy="450889"/>
          </a:xfrm>
          <a:prstGeom prst="rect">
            <a:avLst/>
          </a:prstGeom>
        </p:spPr>
        <p:txBody>
          <a:bodyPr anchor="b"/>
          <a:lstStyle/>
          <a:p>
            <a:r>
              <a:rPr lang="en-US" sz="1181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Headline style and text for interior slides single line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49FABF1-AFAD-4607-84F1-06E305EDBC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045" y="5664201"/>
            <a:ext cx="5772955" cy="7747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8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54747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s 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Chapter Title</a:t>
            </a:r>
            <a:endParaRPr lang="de-AT" dirty="0"/>
          </a:p>
        </p:txBody>
      </p:sp>
      <p:sp>
        <p:nvSpPr>
          <p:cNvPr id="23" name="Textplatzhalt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6385084" y="1628781"/>
            <a:ext cx="4992000" cy="4608513"/>
          </a:xfrm>
        </p:spPr>
        <p:txBody>
          <a:bodyPr/>
          <a:lstStyle>
            <a:lvl1pPr>
              <a:lnSpc>
                <a:spcPts val="1350"/>
              </a:lnSpc>
              <a:defRPr sz="1350">
                <a:solidFill>
                  <a:schemeClr val="accent1">
                    <a:lumMod val="10000"/>
                  </a:schemeClr>
                </a:solidFill>
              </a:defRPr>
            </a:lvl1pPr>
            <a:lvl2pPr marL="0" indent="0">
              <a:buClr>
                <a:schemeClr val="bg1"/>
              </a:buClr>
              <a:buSzPct val="25000"/>
              <a:defRPr>
                <a:solidFill>
                  <a:srgbClr val="7F7F7F"/>
                </a:solidFill>
              </a:defRPr>
            </a:lvl2pPr>
            <a:lvl3pPr marL="0" indent="0"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i="1">
                <a:solidFill>
                  <a:schemeClr val="accent1">
                    <a:lumMod val="1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10000"/>
                  </a:schemeClr>
                </a:solidFill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commodo </a:t>
            </a:r>
            <a:r>
              <a:rPr lang="de-DE" dirty="0" err="1"/>
              <a:t>ligula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. </a:t>
            </a:r>
          </a:p>
          <a:p>
            <a:pPr lvl="1"/>
            <a:r>
              <a:rPr lang="fr-FR" dirty="0"/>
              <a:t>“</a:t>
            </a:r>
            <a:r>
              <a:rPr lang="fr-FR" dirty="0" err="1"/>
              <a:t>Aenean</a:t>
            </a:r>
            <a:r>
              <a:rPr lang="fr-FR" dirty="0"/>
              <a:t> massa. Cum </a:t>
            </a:r>
            <a:r>
              <a:rPr lang="fr-FR" dirty="0" err="1"/>
              <a:t>sociis</a:t>
            </a:r>
            <a:r>
              <a:rPr lang="fr-FR" dirty="0"/>
              <a:t> </a:t>
            </a:r>
            <a:r>
              <a:rPr lang="fr-FR" dirty="0" err="1"/>
              <a:t>natoque</a:t>
            </a:r>
            <a:r>
              <a:rPr lang="fr-FR" dirty="0"/>
              <a:t> </a:t>
            </a:r>
            <a:r>
              <a:rPr lang="fr-FR" dirty="0" err="1"/>
              <a:t>penatibus</a:t>
            </a:r>
            <a:r>
              <a:rPr lang="fr-FR" dirty="0"/>
              <a:t> et </a:t>
            </a:r>
            <a:r>
              <a:rPr lang="fr-FR" dirty="0" err="1"/>
              <a:t>magnis</a:t>
            </a:r>
            <a:r>
              <a:rPr lang="fr-FR" dirty="0"/>
              <a:t> dis </a:t>
            </a:r>
            <a:r>
              <a:rPr lang="fr-FR" dirty="0" err="1"/>
              <a:t>parturient</a:t>
            </a:r>
            <a:r>
              <a:rPr lang="fr-FR" dirty="0"/>
              <a:t> montes, </a:t>
            </a:r>
            <a:r>
              <a:rPr lang="fr-FR" dirty="0" err="1"/>
              <a:t>nascetur</a:t>
            </a:r>
            <a:r>
              <a:rPr lang="fr-FR" dirty="0"/>
              <a:t> </a:t>
            </a:r>
            <a:r>
              <a:rPr lang="fr-FR" dirty="0" err="1"/>
              <a:t>ridiculus</a:t>
            </a:r>
            <a:r>
              <a:rPr lang="fr-FR" dirty="0"/>
              <a:t> mus. “</a:t>
            </a: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814926" y="6381328"/>
            <a:ext cx="10562167" cy="0"/>
          </a:xfrm>
          <a:prstGeom prst="line">
            <a:avLst/>
          </a:prstGeom>
          <a:ln w="3175">
            <a:solidFill>
              <a:srgbClr val="695E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814916" y="1628781"/>
            <a:ext cx="4992000" cy="4608513"/>
          </a:xfrm>
        </p:spPr>
        <p:txBody>
          <a:bodyPr/>
          <a:lstStyle>
            <a:lvl1pPr marL="192881" indent="-19288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chemeClr val="accent1">
                    <a:lumMod val="10000"/>
                  </a:schemeClr>
                </a:solidFill>
              </a:defRPr>
            </a:lvl1pPr>
            <a:lvl2pPr marL="305396" indent="-203597">
              <a:lnSpc>
                <a:spcPct val="100000"/>
              </a:lnSpc>
              <a:spcBef>
                <a:spcPts val="0"/>
              </a:spcBef>
              <a:defRPr>
                <a:solidFill>
                  <a:schemeClr val="accent1">
                    <a:lumMod val="10000"/>
                  </a:schemeClr>
                </a:solidFill>
              </a:defRPr>
            </a:lvl2pPr>
            <a:lvl3pPr marL="455414" indent="-251817">
              <a:lnSpc>
                <a:spcPct val="100000"/>
              </a:lnSpc>
              <a:spcBef>
                <a:spcPts val="0"/>
              </a:spcBef>
              <a:defRPr baseline="0">
                <a:solidFill>
                  <a:schemeClr val="accent1">
                    <a:lumMod val="10000"/>
                  </a:schemeClr>
                </a:solidFill>
              </a:defRPr>
            </a:lvl3pPr>
            <a:lvl4pPr marL="557213" indent="-251817">
              <a:lnSpc>
                <a:spcPct val="100000"/>
              </a:lnSpc>
              <a:spcBef>
                <a:spcPts val="0"/>
              </a:spcBef>
              <a:defRPr>
                <a:solidFill>
                  <a:schemeClr val="accent1">
                    <a:lumMod val="10000"/>
                  </a:schemeClr>
                </a:solidFill>
              </a:defRPr>
            </a:lvl4pPr>
            <a:lvl5pPr marL="653654" indent="-251817">
              <a:lnSpc>
                <a:spcPct val="100000"/>
              </a:lnSpc>
              <a:spcBef>
                <a:spcPts val="0"/>
              </a:spcBef>
              <a:defRPr>
                <a:solidFill>
                  <a:schemeClr val="accent1">
                    <a:lumMod val="10000"/>
                  </a:schemeClr>
                </a:solidFill>
              </a:defRPr>
            </a:lvl5pPr>
            <a:lvl6pPr marL="755452" indent="-198239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6pPr>
            <a:lvl7pPr marL="910829" indent="-203597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tabLst/>
              <a:defRPr/>
            </a:lvl7pPr>
            <a:lvl8pPr marL="1060847" indent="-203597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defRPr/>
            </a:lvl8pPr>
            <a:lvl9pPr marL="1210866" indent="-203597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defRPr/>
            </a:lvl9pPr>
          </a:lstStyle>
          <a:p>
            <a:pPr lvl="0"/>
            <a:r>
              <a:rPr lang="de-DE" dirty="0"/>
              <a:t>Level 1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  <a:p>
            <a:pPr lvl="5"/>
            <a:r>
              <a:rPr lang="de-DE" dirty="0"/>
              <a:t>Level 6</a:t>
            </a:r>
          </a:p>
          <a:p>
            <a:pPr lvl="6"/>
            <a:r>
              <a:rPr lang="de-DE" dirty="0"/>
              <a:t>Level 7</a:t>
            </a:r>
          </a:p>
          <a:p>
            <a:pPr lvl="7"/>
            <a:r>
              <a:rPr lang="de-DE" dirty="0"/>
              <a:t>Level 8</a:t>
            </a:r>
          </a:p>
          <a:p>
            <a:pPr lvl="8"/>
            <a:r>
              <a:rPr lang="de-DE" dirty="0"/>
              <a:t>Level 9</a:t>
            </a:r>
          </a:p>
        </p:txBody>
      </p:sp>
    </p:spTree>
    <p:extLst>
      <p:ext uri="{BB962C8B-B14F-4D97-AF65-F5344CB8AC3E}">
        <p14:creationId xmlns:p14="http://schemas.microsoft.com/office/powerpoint/2010/main" val="30327367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18" y="414342"/>
            <a:ext cx="10086623" cy="4247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376" tIns="45688" rIns="91376" bIns="45688" rtlCol="0" anchor="ctr"/>
          <a:lstStyle>
            <a:lvl1pPr>
              <a:defRPr lang="en-US" smtClean="0"/>
            </a:lvl1pPr>
          </a:lstStyle>
          <a:p>
            <a:pPr algn="r"/>
            <a:fld id="{CC611C88-BB67-448E-AF0C-E7770D6CC1F7}" type="slidenum">
              <a:rPr>
                <a:solidFill>
                  <a:srgbClr val="BABABA">
                    <a:lumMod val="75000"/>
                  </a:srgbClr>
                </a:solidFill>
              </a:rPr>
              <a:pPr algn="r"/>
              <a:t>‹#›</a:t>
            </a:fld>
            <a:endParaRPr>
              <a:solidFill>
                <a:srgbClr val="BABABA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>
              <a:solidFill>
                <a:srgbClr val="BABAB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96756"/>
            <a:ext cx="11406717" cy="5132611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01" y="5966155"/>
            <a:ext cx="2950633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93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466469"/>
            <a:ext cx="10363200" cy="89193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0" i="0">
                <a:solidFill>
                  <a:srgbClr val="CD113B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8671" y="5429211"/>
            <a:ext cx="8534400" cy="10737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42DBC-C000-474C-847A-96A1FE0230FB}" type="datetime1">
              <a:rPr lang="en-US"/>
              <a:pPr/>
              <a:t>3/15/23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09FEC-A01C-EB4F-9AED-98C23E3BD7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786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creen with 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466469"/>
            <a:ext cx="10363200" cy="89193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0" i="0">
                <a:solidFill>
                  <a:srgbClr val="CD113B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8671" y="5429211"/>
            <a:ext cx="8534400" cy="10737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42DBC-C000-474C-847A-96A1FE0230FB}" type="datetime1">
              <a:rPr lang="en-US"/>
              <a:pPr/>
              <a:t>3/15/23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09FEC-A01C-EB4F-9AED-98C23E3BD7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845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3/15/23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308874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178696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28176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3/15/23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4"/>
            <a:ext cx="81280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3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01402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EA077D-40D2-7645-91D9-F5061C772B13}" type="datetime1">
              <a:rPr lang="en-US"/>
              <a:pPr/>
              <a:t>3/15/23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A7F1F-F248-F943-913A-EBF08A13E9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64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05EC6F-C972-2080-4CDF-F7E164879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305" y="0"/>
            <a:ext cx="6330696" cy="6858000"/>
          </a:xfrm>
          <a:prstGeom prst="rect">
            <a:avLst/>
          </a:prstGeom>
        </p:spPr>
      </p:pic>
      <p:pic>
        <p:nvPicPr>
          <p:cNvPr id="7" name="Picture 6" descr="Shape, venn diagram&#10;&#10;Description automatically generated">
            <a:extLst>
              <a:ext uri="{FF2B5EF4-FFF2-40B4-BE49-F238E27FC236}">
                <a16:creationId xmlns:a16="http://schemas.microsoft.com/office/drawing/2014/main" id="{26073D80-8644-4384-D959-DB194E12E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14" y="0"/>
            <a:ext cx="8853714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CDCFA3-71CD-EB38-36D8-66F14AAFA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2766218"/>
            <a:ext cx="52578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Section Divider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Arial 44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5051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5990"/>
            <a:ext cx="5384800" cy="353759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5990"/>
            <a:ext cx="5384800" cy="353759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12AE92-20AD-8D4C-BE5B-92E66A82D5FE}" type="datetime1">
              <a:rPr lang="en-US"/>
              <a:pPr/>
              <a:t>3/15/23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444B3-43E0-CD49-8543-3A769AE78B9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308874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17351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368923"/>
            <a:ext cx="7315200" cy="472707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520E0-F525-124B-8DCB-FDFCBFF95DE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90454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57241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5122-751A-F844-9856-B97838C9B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ED4C3-549F-584E-B8A9-C5E81616F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8B9B2-7F0F-3C4C-A022-2AD5BF88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1D42-5DB3-F444-A073-B28F70BD37D1}" type="datetime1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85A8D-F035-F64F-8E90-45F4A1DD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0C076-CFC6-9748-A499-74B547F64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6A48A3A-68FD-824C-AFA9-170EBFA03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970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F8B36-41C7-4D42-933B-53E1FE1CE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"/>
            <a:ext cx="9646920" cy="914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E9B9F-FC8A-8E48-A135-8177DD1C8E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A8D34C-940D-7F45-9599-A41E7A961A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550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" y="-2"/>
            <a:ext cx="12191999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lt1"/>
              </a:solidFill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255214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  <a:p>
            <a:pPr lvl="0"/>
            <a:r>
              <a:rPr lang="en-US" dirty="0"/>
              <a:t>Goes Here</a:t>
            </a:r>
          </a:p>
        </p:txBody>
      </p:sp>
      <p:pic>
        <p:nvPicPr>
          <p:cNvPr id="3" name="Picture 2" descr="PREFERRED_full-color_MAYS-UTH-MDA_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5120640"/>
            <a:ext cx="4620768" cy="117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5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ue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" y="0"/>
            <a:ext cx="12191999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177157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37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65744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Green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" y="0"/>
            <a:ext cx="12191999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177158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37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069870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" y="-2"/>
            <a:ext cx="12191999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lt1"/>
              </a:solidFill>
              <a:latin typeface="Goudy Oldstyle Std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6592" y="1179576"/>
            <a:ext cx="9729216" cy="2715768"/>
          </a:xfrm>
        </p:spPr>
        <p:txBody>
          <a:bodyPr anchor="b" anchorCtr="0">
            <a:noAutofit/>
          </a:bodyPr>
          <a:lstStyle>
            <a:lvl1pPr>
              <a:defRPr sz="337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7385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464460"/>
            <a:ext cx="10515600" cy="1063486"/>
          </a:xfrm>
          <a:solidFill>
            <a:schemeClr val="tx1"/>
          </a:solidFill>
          <a:ln>
            <a:noFill/>
          </a:ln>
        </p:spPr>
        <p:txBody>
          <a:bodyPr lIns="182880" tIns="91440" rIns="274320" bIns="274320"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insert photo caption.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8200" y="685835"/>
            <a:ext cx="10515600" cy="3778624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1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597368"/>
            <a:ext cx="10515600" cy="1191092"/>
          </a:xfrm>
        </p:spPr>
        <p:txBody>
          <a:bodyPr>
            <a:normAutofit/>
          </a:bodyPr>
          <a:lstStyle>
            <a:lvl1pPr>
              <a:defRPr sz="3000" baseline="0"/>
            </a:lvl1pPr>
          </a:lstStyle>
          <a:p>
            <a:r>
              <a:rPr lang="en-US" dirty="0"/>
              <a:t>Click to insert Slide Headline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1922930"/>
            <a:ext cx="5157787" cy="4172604"/>
          </a:xfrm>
        </p:spPr>
        <p:txBody>
          <a:bodyPr>
            <a:normAutofit/>
          </a:bodyPr>
          <a:lstStyle>
            <a:lvl1pPr marL="0" indent="0">
              <a:buNone/>
              <a:defRPr sz="16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484937" y="1922930"/>
            <a:ext cx="4870451" cy="3671046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4106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photo 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0A00D4-2538-8044-4D71-F73B76BE76F6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4FFF1E-AFDC-62F0-D0D8-29EC40026A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1" y="6280735"/>
            <a:ext cx="4568519" cy="3880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A8063B-9D05-1734-1A84-126C2FF72518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2F61575-FBC6-086F-5E88-A3174C3D7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4566" y="0"/>
            <a:ext cx="4017434" cy="6166713"/>
          </a:xfrm>
          <a:prstGeom prst="rect">
            <a:avLst/>
          </a:prstGeom>
        </p:spPr>
      </p:pic>
      <p:pic>
        <p:nvPicPr>
          <p:cNvPr id="13" name="Picture 12" descr="Venn diagram&#10;&#10;Description automatically generated">
            <a:extLst>
              <a:ext uri="{FF2B5EF4-FFF2-40B4-BE49-F238E27FC236}">
                <a16:creationId xmlns:a16="http://schemas.microsoft.com/office/drawing/2014/main" id="{1C00F9D4-7038-9EAB-66E0-E3FE8E4BB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978" y="1"/>
            <a:ext cx="9231489" cy="6166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FE273B-BCDF-2B6A-69B3-A2F69AEE5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365125"/>
            <a:ext cx="7380288" cy="647701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71AD21-B1E1-F62D-7B95-4D734BE5A3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1371600"/>
            <a:ext cx="7380288" cy="4156075"/>
          </a:xfrm>
          <a:prstGeom prst="rect">
            <a:avLst/>
          </a:prstGeom>
        </p:spPr>
        <p:txBody>
          <a:bodyPr/>
          <a:lstStyle>
            <a:lvl1pPr marL="7938" indent="0"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38" indent="0"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7938" indent="0"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7938" indent="0"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7938" indent="0"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Text is Arial at 20pt.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illum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eros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luptatum</a:t>
            </a:r>
            <a:r>
              <a:rPr lang="en-US" dirty="0"/>
              <a:t> </a:t>
            </a:r>
            <a:r>
              <a:rPr lang="en-US" dirty="0" err="1"/>
              <a:t>zzril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dolore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9" name="Slide Number Placeholder 19">
            <a:extLst>
              <a:ext uri="{FF2B5EF4-FFF2-40B4-BE49-F238E27FC236}">
                <a16:creationId xmlns:a16="http://schemas.microsoft.com/office/drawing/2014/main" id="{D1DE654D-E439-ABD6-ED88-877AC8217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089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109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ubhea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5" y="1044076"/>
            <a:ext cx="3352800" cy="569572"/>
          </a:xfrm>
        </p:spPr>
        <p:txBody>
          <a:bodyPr>
            <a:normAutofit/>
          </a:bodyPr>
          <a:lstStyle>
            <a:lvl1pPr>
              <a:defRPr sz="2025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7" y="1775015"/>
            <a:ext cx="3352800" cy="375765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563"/>
              </a:spcBef>
              <a:buNone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4384353" y="1775015"/>
            <a:ext cx="3352800" cy="375765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563"/>
              </a:spcBef>
              <a:buNone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7928920" y="1775015"/>
            <a:ext cx="3352800" cy="37576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563"/>
              </a:spcBef>
              <a:buNone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384351" y="1043609"/>
            <a:ext cx="3352800" cy="56957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25">
                <a:solidFill>
                  <a:schemeClr val="accent1"/>
                </a:solidFill>
              </a:defRPr>
            </a:lvl1pPr>
            <a:lvl2pPr marL="257175" indent="0">
              <a:buNone/>
              <a:defRPr sz="2025">
                <a:solidFill>
                  <a:schemeClr val="accent1"/>
                </a:solidFill>
              </a:defRPr>
            </a:lvl2pPr>
            <a:lvl3pPr marL="514350" indent="0">
              <a:buNone/>
              <a:defRPr sz="2025">
                <a:solidFill>
                  <a:schemeClr val="accent1"/>
                </a:solidFill>
              </a:defRPr>
            </a:lvl3pPr>
            <a:lvl4pPr marL="771525" indent="0">
              <a:buNone/>
              <a:defRPr sz="2025">
                <a:solidFill>
                  <a:schemeClr val="accent1"/>
                </a:solidFill>
              </a:defRPr>
            </a:lvl4pPr>
            <a:lvl5pPr marL="1028700" indent="0">
              <a:buNone/>
              <a:defRPr sz="2025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Headline 2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928919" y="1043065"/>
            <a:ext cx="3352800" cy="56983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25">
                <a:solidFill>
                  <a:schemeClr val="accent1"/>
                </a:solidFill>
              </a:defRPr>
            </a:lvl1pPr>
            <a:lvl2pPr marL="257175" indent="0">
              <a:buNone/>
              <a:defRPr sz="2025">
                <a:solidFill>
                  <a:schemeClr val="accent1"/>
                </a:solidFill>
              </a:defRPr>
            </a:lvl2pPr>
            <a:lvl3pPr marL="514350" indent="0">
              <a:buNone/>
              <a:defRPr sz="2025">
                <a:solidFill>
                  <a:schemeClr val="accent1"/>
                </a:solidFill>
              </a:defRPr>
            </a:lvl3pPr>
            <a:lvl4pPr marL="771525" indent="0">
              <a:buNone/>
              <a:defRPr sz="2025">
                <a:solidFill>
                  <a:schemeClr val="accent1"/>
                </a:solidFill>
              </a:defRPr>
            </a:lvl4pPr>
            <a:lvl5pPr marL="1028700" indent="0">
              <a:buNone/>
              <a:defRPr sz="2025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Headline 3</a:t>
            </a:r>
          </a:p>
        </p:txBody>
      </p:sp>
    </p:spTree>
    <p:extLst>
      <p:ext uri="{BB962C8B-B14F-4D97-AF65-F5344CB8AC3E}">
        <p14:creationId xmlns:p14="http://schemas.microsoft.com/office/powerpoint/2010/main" val="110231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871006"/>
            <a:ext cx="10515600" cy="699379"/>
          </a:xfrm>
        </p:spPr>
        <p:txBody>
          <a:bodyPr>
            <a:normAutofit/>
          </a:bodyPr>
          <a:lstStyle>
            <a:lvl1pPr>
              <a:defRPr sz="3000" baseline="0"/>
            </a:lvl1pPr>
          </a:lstStyle>
          <a:p>
            <a:r>
              <a:rPr lang="en-US" dirty="0"/>
              <a:t>Click to insert Slide Headline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268590"/>
            <a:ext cx="5050024" cy="3273927"/>
          </a:xfrm>
        </p:spPr>
        <p:txBody>
          <a:bodyPr>
            <a:normAutofit/>
          </a:bodyPr>
          <a:lstStyle>
            <a:lvl1pPr marL="0" indent="0">
              <a:buNone/>
              <a:defRPr sz="16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6306672" y="2268590"/>
            <a:ext cx="5048717" cy="3273927"/>
          </a:xfrm>
        </p:spPr>
        <p:txBody>
          <a:bodyPr>
            <a:normAutofit/>
          </a:bodyPr>
          <a:lstStyle>
            <a:lvl1pPr marL="0" indent="0">
              <a:buNone/>
              <a:defRPr sz="16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1632479"/>
            <a:ext cx="5049835" cy="544194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2025" baseline="0">
                <a:solidFill>
                  <a:schemeClr val="accent1"/>
                </a:solidFill>
              </a:defRPr>
            </a:lvl1pPr>
            <a:lvl2pPr>
              <a:defRPr sz="2025"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>
              <a:defRPr sz="2025"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 sz="2025"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>
              <a:defRPr sz="2025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306672" y="1632852"/>
            <a:ext cx="5048717" cy="54419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25">
                <a:solidFill>
                  <a:schemeClr val="accent1"/>
                </a:solidFill>
              </a:defRPr>
            </a:lvl1pPr>
            <a:lvl2pPr marL="257175" indent="0">
              <a:buNone/>
              <a:defRPr sz="2025">
                <a:solidFill>
                  <a:schemeClr val="accent1"/>
                </a:solidFill>
              </a:defRPr>
            </a:lvl2pPr>
            <a:lvl3pPr marL="514350" indent="0">
              <a:buNone/>
              <a:defRPr sz="2025">
                <a:solidFill>
                  <a:schemeClr val="accent1"/>
                </a:solidFill>
              </a:defRPr>
            </a:lvl3pPr>
            <a:lvl4pPr marL="771525" indent="0">
              <a:buNone/>
              <a:defRPr sz="2025">
                <a:solidFill>
                  <a:schemeClr val="accent1"/>
                </a:solidFill>
              </a:defRPr>
            </a:lvl4pPr>
            <a:lvl5pPr marL="1028700" indent="0">
              <a:buNone/>
              <a:defRPr sz="2025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0657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7816"/>
            <a:ext cx="10515600" cy="69632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0" y="2373023"/>
            <a:ext cx="10515600" cy="3238407"/>
          </a:xfrm>
        </p:spPr>
        <p:txBody>
          <a:bodyPr numCol="3" spcCol="274320">
            <a:normAutofit/>
          </a:bodyPr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623831"/>
            <a:ext cx="10515600" cy="552839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2025" baseline="0">
                <a:solidFill>
                  <a:schemeClr val="accent1"/>
                </a:solidFill>
              </a:defRPr>
            </a:lvl1pPr>
            <a:lvl2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22046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Text +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9084"/>
            <a:ext cx="10515600" cy="586992"/>
          </a:xfrm>
        </p:spPr>
        <p:txBody>
          <a:bodyPr>
            <a:normAutofit/>
          </a:bodyPr>
          <a:lstStyle>
            <a:lvl1pPr>
              <a:defRPr sz="20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3" y="1788613"/>
            <a:ext cx="10515599" cy="3111381"/>
          </a:xfrm>
        </p:spPr>
        <p:txBody>
          <a:bodyPr numCol="4" spcCol="274320">
            <a:normAutofit/>
          </a:bodyPr>
          <a:lstStyle>
            <a:lvl1pPr marL="0" indent="0">
              <a:lnSpc>
                <a:spcPct val="90000"/>
              </a:lnSpc>
              <a:spcBef>
                <a:spcPts val="75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2" y="5874029"/>
            <a:ext cx="7852087" cy="728397"/>
          </a:xfrm>
        </p:spPr>
        <p:txBody>
          <a:bodyPr anchor="t" anchorCtr="0">
            <a:normAutofit/>
          </a:bodyPr>
          <a:lstStyle>
            <a:lvl1pPr>
              <a:lnSpc>
                <a:spcPct val="110000"/>
              </a:lnSpc>
              <a:defRPr sz="825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defRPr sz="1125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1125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1125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1125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insert footer content. </a:t>
            </a:r>
          </a:p>
        </p:txBody>
      </p:sp>
    </p:spTree>
    <p:extLst>
      <p:ext uri="{BB962C8B-B14F-4D97-AF65-F5344CB8AC3E}">
        <p14:creationId xmlns:p14="http://schemas.microsoft.com/office/powerpoint/2010/main" val="17981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4491"/>
            <a:ext cx="10515600" cy="586991"/>
          </a:xfrm>
        </p:spPr>
        <p:txBody>
          <a:bodyPr>
            <a:normAutofit/>
          </a:bodyPr>
          <a:lstStyle>
            <a:lvl1pPr>
              <a:defRPr sz="20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3" y="1788662"/>
            <a:ext cx="10515599" cy="3628167"/>
          </a:xfrm>
        </p:spPr>
        <p:txBody>
          <a:bodyPr numCol="3" spcCol="274320">
            <a:normAutofit/>
          </a:bodyPr>
          <a:lstStyle>
            <a:lvl1pPr marL="0" indent="0">
              <a:lnSpc>
                <a:spcPct val="90000"/>
              </a:lnSpc>
              <a:spcBef>
                <a:spcPts val="75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6089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91" y="3375459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125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3532563" y="3375459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125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5335" y="3375459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125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8918110" y="3375459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125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41042" y="1563452"/>
            <a:ext cx="106231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0" i="0" dirty="0">
                <a:solidFill>
                  <a:schemeClr val="bg2"/>
                </a:solidFill>
                <a:latin typeface="Goudy Oldstyle Std Regular" charset="0"/>
                <a:ea typeface="Goudy Oldstyle Std Regular" charset="0"/>
                <a:cs typeface="Goudy Oldstyle Std Regular" charset="0"/>
              </a:rPr>
              <a:t>2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839789" y="1415777"/>
            <a:ext cx="2178424" cy="1636776"/>
          </a:xfrm>
          <a:prstGeom prst="ellipse">
            <a:avLst/>
          </a:prstGeom>
          <a:solidFill>
            <a:schemeClr val="accent4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2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3539287" y="1415777"/>
            <a:ext cx="2178424" cy="1636776"/>
          </a:xfrm>
          <a:prstGeom prst="ellipse">
            <a:avLst/>
          </a:prstGeom>
          <a:solidFill>
            <a:schemeClr val="accent2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2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225335" y="1415777"/>
            <a:ext cx="2178424" cy="1636776"/>
          </a:xfrm>
          <a:prstGeom prst="ellipse">
            <a:avLst/>
          </a:prstGeom>
          <a:solidFill>
            <a:schemeClr val="accent1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2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8911384" y="1415777"/>
            <a:ext cx="2178424" cy="1636776"/>
          </a:xfrm>
          <a:prstGeom prst="ellipse">
            <a:avLst/>
          </a:prstGeom>
          <a:solidFill>
            <a:schemeClr val="accent3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2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29488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1852" y="1371511"/>
            <a:ext cx="10597029" cy="3886293"/>
          </a:xfrm>
        </p:spPr>
        <p:txBody>
          <a:bodyPr anchor="ctr" anchorCtr="0">
            <a:normAutofit/>
          </a:bodyPr>
          <a:lstStyle>
            <a:lvl1pPr marL="0" marR="0" indent="0" algn="l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500" baseline="0">
                <a:solidFill>
                  <a:schemeClr val="bg1"/>
                </a:solidFill>
              </a:defRPr>
            </a:lvl1pPr>
            <a:lvl2pPr marL="257175" indent="0">
              <a:buNone/>
              <a:defRPr sz="3375">
                <a:solidFill>
                  <a:schemeClr val="bg1"/>
                </a:solidFill>
              </a:defRPr>
            </a:lvl2pPr>
            <a:lvl3pPr marL="514350" indent="0">
              <a:buNone/>
              <a:defRPr sz="3375">
                <a:solidFill>
                  <a:schemeClr val="bg1"/>
                </a:solidFill>
              </a:defRPr>
            </a:lvl3pPr>
            <a:lvl4pPr marL="771525" indent="0">
              <a:buNone/>
              <a:defRPr sz="3375">
                <a:solidFill>
                  <a:schemeClr val="bg1"/>
                </a:solidFill>
              </a:defRPr>
            </a:lvl4pPr>
            <a:lvl5pPr marL="1028700" indent="0">
              <a:buNone/>
              <a:defRPr sz="3375">
                <a:solidFill>
                  <a:schemeClr val="bg1"/>
                </a:solidFill>
              </a:defRPr>
            </a:lvl5pPr>
          </a:lstStyle>
          <a:p>
            <a:pPr marL="0" marR="0" lvl="0" indent="0" algn="l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inspiring quote here. Insert inspiring quote here.</a:t>
            </a:r>
          </a:p>
        </p:txBody>
      </p:sp>
      <p:pic>
        <p:nvPicPr>
          <p:cNvPr id="2" name="Picture 1" descr="PREFERRED_full-reverse_MAYS-UTH-MDA-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04" y="5852163"/>
            <a:ext cx="2609088" cy="66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597368"/>
            <a:ext cx="10515600" cy="806889"/>
          </a:xfrm>
        </p:spPr>
        <p:txBody>
          <a:bodyPr>
            <a:normAutofit/>
          </a:bodyPr>
          <a:lstStyle>
            <a:lvl1pPr>
              <a:defRPr sz="2025" baseline="0"/>
            </a:lvl1pPr>
          </a:lstStyle>
          <a:p>
            <a:r>
              <a:rPr lang="en-US" dirty="0"/>
              <a:t>Click to insert Chart Title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839790" y="1567544"/>
            <a:ext cx="10515601" cy="4034038"/>
          </a:xfrm>
        </p:spPr>
        <p:txBody>
          <a:bodyPr anchor="ctr" anchorCtr="0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17973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26074" y="4666133"/>
            <a:ext cx="3065929" cy="219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53242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90422-FAC2-1B47-B696-15B7C4FF0E2E}" type="datetime1">
              <a:rPr lang="en-US" smtClean="0"/>
              <a:pPr/>
              <a:t>3/15/23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BAB64-726D-C943-9B15-2E81C6025A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90456"/>
            <a:ext cx="10972800" cy="713539"/>
          </a:xfr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368925"/>
            <a:ext cx="10972800" cy="494790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3161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 photo 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0A00D4-2538-8044-4D71-F73B76BE76F6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4FFF1E-AFDC-62F0-D0D8-29EC40026A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1" y="6280735"/>
            <a:ext cx="4568519" cy="3880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A8063B-9D05-1734-1A84-126C2FF72518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F61575-FBC6-086F-5E88-A3174C3D7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4566" y="0"/>
            <a:ext cx="4017434" cy="6166713"/>
          </a:xfrm>
          <a:prstGeom prst="rect">
            <a:avLst/>
          </a:prstGeom>
        </p:spPr>
      </p:pic>
      <p:pic>
        <p:nvPicPr>
          <p:cNvPr id="13" name="Picture 12" descr="Venn diagram&#10;&#10;Description automatically generated">
            <a:extLst>
              <a:ext uri="{FF2B5EF4-FFF2-40B4-BE49-F238E27FC236}">
                <a16:creationId xmlns:a16="http://schemas.microsoft.com/office/drawing/2014/main" id="{1C00F9D4-7038-9EAB-66E0-E3FE8E4BB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978" y="1"/>
            <a:ext cx="9231489" cy="6166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FE273B-BCDF-2B6A-69B3-A2F69AEE5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365125"/>
            <a:ext cx="7380288" cy="647701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is Arial Bold 36 Point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71AD21-B1E1-F62D-7B95-4D734BE5A3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1371600"/>
            <a:ext cx="7380288" cy="4156075"/>
          </a:xfrm>
          <a:prstGeom prst="rect">
            <a:avLst/>
          </a:prstGeom>
        </p:spPr>
        <p:txBody>
          <a:bodyPr/>
          <a:lstStyle>
            <a:lvl1pPr marL="7938" indent="0"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38" indent="0"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7938" indent="0"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7938" indent="0"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7938" indent="0"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Text is Arial at 20pt.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illum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eros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luptatum</a:t>
            </a:r>
            <a:r>
              <a:rPr lang="en-US" dirty="0"/>
              <a:t> </a:t>
            </a:r>
            <a:r>
              <a:rPr lang="en-US" dirty="0" err="1"/>
              <a:t>zzril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dolore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9" name="Slide Number Placeholder 19">
            <a:extLst>
              <a:ext uri="{FF2B5EF4-FFF2-40B4-BE49-F238E27FC236}">
                <a16:creationId xmlns:a16="http://schemas.microsoft.com/office/drawing/2014/main" id="{D1DE654D-E439-ABD6-ED88-877AC8217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089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E54D-CEB8-0646-8A95-1DC5FC384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231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A7E4252-9FC0-4914-A2C0-12B2E25756A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9741" y="1565236"/>
            <a:ext cx="10521951" cy="4098969"/>
          </a:xfrm>
          <a:prstGeom prst="rect">
            <a:avLst/>
          </a:prstGeo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buClr>
                <a:srgbClr val="C00000"/>
              </a:buClr>
              <a:buSzPct val="120000"/>
            </a:pPr>
            <a:r>
              <a:rPr lang="en-US" dirty="0"/>
              <a:t>Edit Master text styles</a:t>
            </a:r>
          </a:p>
          <a:p>
            <a:pPr lvl="1">
              <a:buSzPct val="90000"/>
              <a:buFont typeface="Courier New" panose="02070309020205020404" pitchFamily="49" charset="0"/>
              <a:buChar char="o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A89C7A-4E2A-4A29-8C30-F3AAEF9AC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45" y="320680"/>
            <a:ext cx="10515600" cy="450889"/>
          </a:xfrm>
          <a:prstGeom prst="rect">
            <a:avLst/>
          </a:prstGeom>
        </p:spPr>
        <p:txBody>
          <a:bodyPr anchor="b"/>
          <a:lstStyle/>
          <a:p>
            <a:r>
              <a:rPr lang="en-US" sz="1575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Headline style and text for interior slides single line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49FABF1-AFAD-4607-84F1-06E305EDBC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045" y="5664201"/>
            <a:ext cx="5772955" cy="7747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68249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s 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Chapter Title</a:t>
            </a:r>
            <a:endParaRPr lang="de-AT" dirty="0"/>
          </a:p>
        </p:txBody>
      </p:sp>
      <p:sp>
        <p:nvSpPr>
          <p:cNvPr id="23" name="Textplatzhalt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6385084" y="1628781"/>
            <a:ext cx="4992000" cy="4608513"/>
          </a:xfrm>
        </p:spPr>
        <p:txBody>
          <a:bodyPr/>
          <a:lstStyle>
            <a:lvl1pPr>
              <a:lnSpc>
                <a:spcPts val="1800"/>
              </a:lnSpc>
              <a:defRPr sz="1800">
                <a:solidFill>
                  <a:schemeClr val="accent1">
                    <a:lumMod val="10000"/>
                  </a:schemeClr>
                </a:solidFill>
              </a:defRPr>
            </a:lvl1pPr>
            <a:lvl2pPr marL="0" indent="0">
              <a:buClr>
                <a:schemeClr val="bg1"/>
              </a:buClr>
              <a:buSzPct val="25000"/>
              <a:defRPr>
                <a:solidFill>
                  <a:srgbClr val="7F7F7F"/>
                </a:solidFill>
              </a:defRPr>
            </a:lvl2pPr>
            <a:lvl3pPr marL="0" indent="0"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i="1">
                <a:solidFill>
                  <a:schemeClr val="accent1">
                    <a:lumMod val="1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10000"/>
                  </a:schemeClr>
                </a:solidFill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commodo </a:t>
            </a:r>
            <a:r>
              <a:rPr lang="de-DE" dirty="0" err="1"/>
              <a:t>ligula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. </a:t>
            </a:r>
          </a:p>
          <a:p>
            <a:pPr lvl="1"/>
            <a:r>
              <a:rPr lang="fr-FR" dirty="0"/>
              <a:t>“</a:t>
            </a:r>
            <a:r>
              <a:rPr lang="fr-FR" dirty="0" err="1"/>
              <a:t>Aenean</a:t>
            </a:r>
            <a:r>
              <a:rPr lang="fr-FR" dirty="0"/>
              <a:t> massa. Cum </a:t>
            </a:r>
            <a:r>
              <a:rPr lang="fr-FR" dirty="0" err="1"/>
              <a:t>sociis</a:t>
            </a:r>
            <a:r>
              <a:rPr lang="fr-FR" dirty="0"/>
              <a:t> </a:t>
            </a:r>
            <a:r>
              <a:rPr lang="fr-FR" dirty="0" err="1"/>
              <a:t>natoque</a:t>
            </a:r>
            <a:r>
              <a:rPr lang="fr-FR" dirty="0"/>
              <a:t> </a:t>
            </a:r>
            <a:r>
              <a:rPr lang="fr-FR" dirty="0" err="1"/>
              <a:t>penatibus</a:t>
            </a:r>
            <a:r>
              <a:rPr lang="fr-FR" dirty="0"/>
              <a:t> et </a:t>
            </a:r>
            <a:r>
              <a:rPr lang="fr-FR" dirty="0" err="1"/>
              <a:t>magnis</a:t>
            </a:r>
            <a:r>
              <a:rPr lang="fr-FR" dirty="0"/>
              <a:t> dis </a:t>
            </a:r>
            <a:r>
              <a:rPr lang="fr-FR" dirty="0" err="1"/>
              <a:t>parturient</a:t>
            </a:r>
            <a:r>
              <a:rPr lang="fr-FR" dirty="0"/>
              <a:t> montes, </a:t>
            </a:r>
            <a:r>
              <a:rPr lang="fr-FR" dirty="0" err="1"/>
              <a:t>nascetur</a:t>
            </a:r>
            <a:r>
              <a:rPr lang="fr-FR" dirty="0"/>
              <a:t> </a:t>
            </a:r>
            <a:r>
              <a:rPr lang="fr-FR" dirty="0" err="1"/>
              <a:t>ridiculus</a:t>
            </a:r>
            <a:r>
              <a:rPr lang="fr-FR" dirty="0"/>
              <a:t> mus. “</a:t>
            </a: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814924" y="6381328"/>
            <a:ext cx="10562167" cy="0"/>
          </a:xfrm>
          <a:prstGeom prst="line">
            <a:avLst/>
          </a:prstGeom>
          <a:ln w="3175">
            <a:solidFill>
              <a:srgbClr val="695E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814916" y="1628781"/>
            <a:ext cx="4992000" cy="4608513"/>
          </a:xfrm>
        </p:spPr>
        <p:txBody>
          <a:bodyPr/>
          <a:lstStyle>
            <a:lvl1pPr marL="257175" indent="-25717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chemeClr val="accent1">
                    <a:lumMod val="10000"/>
                  </a:schemeClr>
                </a:solidFill>
              </a:defRPr>
            </a:lvl1pPr>
            <a:lvl2pPr marL="407194" indent="-271463">
              <a:lnSpc>
                <a:spcPct val="100000"/>
              </a:lnSpc>
              <a:spcBef>
                <a:spcPts val="0"/>
              </a:spcBef>
              <a:defRPr>
                <a:solidFill>
                  <a:schemeClr val="accent1">
                    <a:lumMod val="10000"/>
                  </a:schemeClr>
                </a:solidFill>
              </a:defRPr>
            </a:lvl2pPr>
            <a:lvl3pPr marL="607219" indent="-335756">
              <a:lnSpc>
                <a:spcPct val="100000"/>
              </a:lnSpc>
              <a:spcBef>
                <a:spcPts val="0"/>
              </a:spcBef>
              <a:defRPr baseline="0">
                <a:solidFill>
                  <a:schemeClr val="accent1">
                    <a:lumMod val="10000"/>
                  </a:schemeClr>
                </a:solidFill>
              </a:defRPr>
            </a:lvl3pPr>
            <a:lvl4pPr marL="742950" indent="-335756">
              <a:lnSpc>
                <a:spcPct val="100000"/>
              </a:lnSpc>
              <a:spcBef>
                <a:spcPts val="0"/>
              </a:spcBef>
              <a:defRPr>
                <a:solidFill>
                  <a:schemeClr val="accent1">
                    <a:lumMod val="10000"/>
                  </a:schemeClr>
                </a:solidFill>
              </a:defRPr>
            </a:lvl4pPr>
            <a:lvl5pPr marL="871538" indent="-335756">
              <a:lnSpc>
                <a:spcPct val="100000"/>
              </a:lnSpc>
              <a:spcBef>
                <a:spcPts val="0"/>
              </a:spcBef>
              <a:defRPr>
                <a:solidFill>
                  <a:schemeClr val="accent1">
                    <a:lumMod val="10000"/>
                  </a:schemeClr>
                </a:solidFill>
              </a:defRPr>
            </a:lvl5pPr>
            <a:lvl6pPr marL="1007269" indent="-264319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6pPr>
            <a:lvl7pPr marL="1214438" indent="-271463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tabLst/>
              <a:defRPr/>
            </a:lvl7pPr>
            <a:lvl8pPr marL="1414463" indent="-271463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defRPr/>
            </a:lvl8pPr>
            <a:lvl9pPr marL="1614488" indent="-271463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defRPr/>
            </a:lvl9pPr>
          </a:lstStyle>
          <a:p>
            <a:pPr lvl="0"/>
            <a:r>
              <a:rPr lang="de-DE" dirty="0"/>
              <a:t>Level 1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  <a:p>
            <a:pPr lvl="5"/>
            <a:r>
              <a:rPr lang="de-DE" dirty="0"/>
              <a:t>Level 6</a:t>
            </a:r>
          </a:p>
          <a:p>
            <a:pPr lvl="6"/>
            <a:r>
              <a:rPr lang="de-DE" dirty="0"/>
              <a:t>Level 7</a:t>
            </a:r>
          </a:p>
          <a:p>
            <a:pPr lvl="7"/>
            <a:r>
              <a:rPr lang="de-DE" dirty="0"/>
              <a:t>Level 8</a:t>
            </a:r>
          </a:p>
          <a:p>
            <a:pPr lvl="8"/>
            <a:r>
              <a:rPr lang="de-DE" dirty="0"/>
              <a:t>Level 9</a:t>
            </a:r>
          </a:p>
        </p:txBody>
      </p:sp>
    </p:spTree>
    <p:extLst>
      <p:ext uri="{BB962C8B-B14F-4D97-AF65-F5344CB8AC3E}">
        <p14:creationId xmlns:p14="http://schemas.microsoft.com/office/powerpoint/2010/main" val="7117075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17" y="414342"/>
            <a:ext cx="10086623" cy="4247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376" tIns="45688" rIns="91376" bIns="45688" rtlCol="0" anchor="ctr"/>
          <a:lstStyle>
            <a:lvl1pPr>
              <a:defRPr lang="en-US" smtClean="0"/>
            </a:lvl1pPr>
          </a:lstStyle>
          <a:p>
            <a:pPr algn="r"/>
            <a:fld id="{CC611C88-BB67-448E-AF0C-E7770D6CC1F7}" type="slidenum">
              <a:rPr>
                <a:solidFill>
                  <a:srgbClr val="BABABA">
                    <a:lumMod val="75000"/>
                  </a:srgbClr>
                </a:solidFill>
              </a:rPr>
              <a:pPr algn="r"/>
              <a:t>‹#›</a:t>
            </a:fld>
            <a:endParaRPr>
              <a:solidFill>
                <a:srgbClr val="BABABA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>
              <a:solidFill>
                <a:srgbClr val="BABAB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1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96756"/>
            <a:ext cx="11406717" cy="5132611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00" y="5966155"/>
            <a:ext cx="2950633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78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914400" y="6497638"/>
            <a:ext cx="9144000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914400" y="6503988"/>
            <a:ext cx="9144000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7640"/>
            <a:ext cx="10566400" cy="787400"/>
          </a:xfrm>
          <a:noFill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10363200" cy="4419600"/>
          </a:xfrm>
        </p:spPr>
        <p:txBody>
          <a:bodyPr/>
          <a:lstStyle>
            <a:lvl1pPr>
              <a:spcBef>
                <a:spcPts val="506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14400" y="6248400"/>
            <a:ext cx="10392227" cy="4572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675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675" b="0" baseline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 defTabSz="514350">
              <a:defRPr/>
            </a:pPr>
            <a:fld id="{2BE16F37-D63B-443C-96C0-C234F1098F79}" type="slidenum">
              <a:rPr lang="en-US" smtClean="0">
                <a:latin typeface="Arial"/>
              </a:rPr>
              <a:pPr defTabSz="514350"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66563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- Arc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51AB132-C5CE-1995-568A-9C9852FA6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8613" y="0"/>
            <a:ext cx="1743387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CA26B2-E045-BDC0-4091-94D24BBC05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3504" y="5473209"/>
            <a:ext cx="7762461" cy="659360"/>
          </a:xfrm>
          <a:prstGeom prst="rect">
            <a:avLst/>
          </a:prstGeom>
        </p:spPr>
      </p:pic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B9668FE9-B4C4-7F55-63E7-500CE98D02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504" y="2285816"/>
            <a:ext cx="5591189" cy="13822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 b="1">
                <a:solidFill>
                  <a:schemeClr val="bg1"/>
                </a:solidFill>
              </a:defRPr>
            </a:lvl2pPr>
            <a:lvl3pPr marL="685800" indent="0">
              <a:buNone/>
              <a:defRPr sz="2100" b="1">
                <a:solidFill>
                  <a:schemeClr val="bg1"/>
                </a:solidFill>
              </a:defRPr>
            </a:lvl3pPr>
            <a:lvl4pPr marL="1028700" indent="0">
              <a:buNone/>
              <a:defRPr sz="2100" b="1">
                <a:solidFill>
                  <a:schemeClr val="bg1"/>
                </a:solidFill>
              </a:defRPr>
            </a:lvl4pPr>
            <a:lvl5pPr marL="1371600" indent="0">
              <a:buNone/>
              <a:defRPr sz="2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Goes Here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9841C92D-84FC-F15C-7DF7-27AD9CD438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505" y="4114848"/>
            <a:ext cx="6564475" cy="3552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 i="0" spc="75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 b="1">
                <a:solidFill>
                  <a:schemeClr val="bg1"/>
                </a:solidFill>
              </a:defRPr>
            </a:lvl2pPr>
            <a:lvl3pPr marL="685800" indent="0">
              <a:buNone/>
              <a:defRPr sz="2100" b="1">
                <a:solidFill>
                  <a:schemeClr val="bg1"/>
                </a:solidFill>
              </a:defRPr>
            </a:lvl3pPr>
            <a:lvl4pPr marL="1028700" indent="0">
              <a:buNone/>
              <a:defRPr sz="2100" b="1">
                <a:solidFill>
                  <a:schemeClr val="bg1"/>
                </a:solidFill>
              </a:defRPr>
            </a:lvl4pPr>
            <a:lvl5pPr marL="1371600" indent="0">
              <a:buNone/>
              <a:defRPr sz="2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SUBHEAD GOES HERE, PREFERABLY ALL CAPS</a:t>
            </a:r>
          </a:p>
        </p:txBody>
      </p:sp>
    </p:spTree>
    <p:extLst>
      <p:ext uri="{BB962C8B-B14F-4D97-AF65-F5344CB8AC3E}">
        <p14:creationId xmlns:p14="http://schemas.microsoft.com/office/powerpoint/2010/main" val="1667876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- 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3464CC-DBF3-E332-6080-9A854DC038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14770" y="5473209"/>
            <a:ext cx="7762461" cy="65936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105507" y="-70337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9A7E3C-767D-D3CE-18E9-32B2EDA9EE90}"/>
              </a:ext>
            </a:extLst>
          </p:cNvPr>
          <p:cNvSpPr/>
          <p:nvPr userDrawn="1"/>
        </p:nvSpPr>
        <p:spPr>
          <a:xfrm>
            <a:off x="0" y="2922105"/>
            <a:ext cx="12192000" cy="11838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003C3DC-2EDF-DC55-D811-3C89FCB17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3228333"/>
            <a:ext cx="10902696" cy="762482"/>
          </a:xfrm>
          <a:prstGeom prst="rect">
            <a:avLst/>
          </a:prstGeom>
        </p:spPr>
        <p:txBody>
          <a:bodyPr/>
          <a:lstStyle>
            <a:lvl1pPr algn="ctr">
              <a:defRPr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Goes Here (Arial Bold 32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FEA7016-F492-CF9F-9DD4-663EDBF9AF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4412168"/>
            <a:ext cx="10902696" cy="5344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z="2100" b="0" dirty="0">
                <a:solidFill>
                  <a:schemeClr val="accent2"/>
                </a:solidFill>
              </a:rPr>
              <a:t>SUBHEAD GOES HERE, PREFERABLY ALL CAPS (Arial 18 </a:t>
            </a:r>
            <a:r>
              <a:rPr lang="en-US" sz="2100" b="0" dirty="0" err="1">
                <a:solidFill>
                  <a:schemeClr val="accent2"/>
                </a:solidFill>
              </a:rPr>
              <a:t>pt</a:t>
            </a:r>
            <a:r>
              <a:rPr lang="en-US" sz="2100" b="0" dirty="0">
                <a:solidFill>
                  <a:schemeClr val="accent2"/>
                </a:solidFill>
              </a:rPr>
              <a:t>)</a:t>
            </a:r>
          </a:p>
        </p:txBody>
      </p:sp>
      <p:pic>
        <p:nvPicPr>
          <p:cNvPr id="11" name="Picture 10" descr="A picture containing indoor, working, device, work-clothing&#10;&#10;Description automatically generated">
            <a:extLst>
              <a:ext uri="{FF2B5EF4-FFF2-40B4-BE49-F238E27FC236}">
                <a16:creationId xmlns:a16="http://schemas.microsoft.com/office/drawing/2014/main" id="{23644F58-C48B-643E-0A1B-16F86C7D0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92000" cy="292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164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-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267A9A8B-2D91-944F-A5A5-1E598C2899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3F179-02FB-4115-C745-E48E8FFA4D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5224" y="1909991"/>
            <a:ext cx="2701949" cy="1166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E469EE-68E2-0D4F-8EA0-09185209ED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19597" y="3740738"/>
            <a:ext cx="2846329" cy="11681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62379F-27C4-9961-D4A0-A93A61FB7B14}"/>
              </a:ext>
            </a:extLst>
          </p:cNvPr>
          <p:cNvSpPr/>
          <p:nvPr userDrawn="1"/>
        </p:nvSpPr>
        <p:spPr>
          <a:xfrm>
            <a:off x="-105507" y="-70337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552151C6-3FDB-41A1-1E44-568B7C8A79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888" y="2285816"/>
            <a:ext cx="5591189" cy="13822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 b="1">
                <a:solidFill>
                  <a:schemeClr val="bg1"/>
                </a:solidFill>
              </a:defRPr>
            </a:lvl2pPr>
            <a:lvl3pPr marL="685800" indent="0">
              <a:buNone/>
              <a:defRPr sz="2100" b="1">
                <a:solidFill>
                  <a:schemeClr val="bg1"/>
                </a:solidFill>
              </a:defRPr>
            </a:lvl3pPr>
            <a:lvl4pPr marL="1028700" indent="0">
              <a:buNone/>
              <a:defRPr sz="2100" b="1">
                <a:solidFill>
                  <a:schemeClr val="bg1"/>
                </a:solidFill>
              </a:defRPr>
            </a:lvl4pPr>
            <a:lvl5pPr marL="1371600" indent="0">
              <a:buNone/>
              <a:defRPr sz="2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Goes Here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5B71B434-E6C9-C4E3-DC0D-58D72875F3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0889" y="4114848"/>
            <a:ext cx="6564475" cy="3552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 i="0" spc="75" baseline="0">
                <a:solidFill>
                  <a:schemeClr val="bg1"/>
                </a:solidFill>
              </a:defRPr>
            </a:lvl1pPr>
            <a:lvl2pPr marL="342900" indent="0">
              <a:buNone/>
              <a:defRPr sz="2100" b="1">
                <a:solidFill>
                  <a:schemeClr val="bg1"/>
                </a:solidFill>
              </a:defRPr>
            </a:lvl2pPr>
            <a:lvl3pPr marL="685800" indent="0">
              <a:buNone/>
              <a:defRPr sz="2100" b="1">
                <a:solidFill>
                  <a:schemeClr val="bg1"/>
                </a:solidFill>
              </a:defRPr>
            </a:lvl3pPr>
            <a:lvl4pPr marL="1028700" indent="0">
              <a:buNone/>
              <a:defRPr sz="2100" b="1">
                <a:solidFill>
                  <a:schemeClr val="bg1"/>
                </a:solidFill>
              </a:defRPr>
            </a:lvl4pPr>
            <a:lvl5pPr marL="1371600" indent="0">
              <a:buNone/>
              <a:defRPr sz="2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SUBHEAD GOES HERE, PREFERABLY ALL CAPS</a:t>
            </a:r>
          </a:p>
        </p:txBody>
      </p:sp>
    </p:spTree>
    <p:extLst>
      <p:ext uri="{BB962C8B-B14F-4D97-AF65-F5344CB8AC3E}">
        <p14:creationId xmlns:p14="http://schemas.microsoft.com/office/powerpoint/2010/main" val="650140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80BE72-2EC2-6B4F-7810-C3007103D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305" y="0"/>
            <a:ext cx="6330696" cy="6858000"/>
          </a:xfrm>
          <a:prstGeom prst="rect">
            <a:avLst/>
          </a:prstGeom>
        </p:spPr>
      </p:pic>
      <p:pic>
        <p:nvPicPr>
          <p:cNvPr id="4" name="Picture 3" descr="Shape, venn diagram&#10;&#10;Description automatically generated">
            <a:extLst>
              <a:ext uri="{FF2B5EF4-FFF2-40B4-BE49-F238E27FC236}">
                <a16:creationId xmlns:a16="http://schemas.microsoft.com/office/drawing/2014/main" id="{CA7B4F90-D771-B290-1883-38D045F82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15" y="0"/>
            <a:ext cx="885371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CDCFA3-71CD-EB38-36D8-66F14AAFA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2766220"/>
            <a:ext cx="52578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Section Divider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Arial 44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1332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loor, airport&#10;&#10;Description automatically generated">
            <a:extLst>
              <a:ext uri="{FF2B5EF4-FFF2-40B4-BE49-F238E27FC236}">
                <a16:creationId xmlns:a16="http://schemas.microsoft.com/office/drawing/2014/main" id="{4005EC6F-C972-2080-4CDF-F7E164879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305" y="0"/>
            <a:ext cx="6330696" cy="6858000"/>
          </a:xfrm>
          <a:prstGeom prst="rect">
            <a:avLst/>
          </a:prstGeom>
        </p:spPr>
      </p:pic>
      <p:pic>
        <p:nvPicPr>
          <p:cNvPr id="7" name="Picture 6" descr="Shape, venn diagram&#10;&#10;Description automatically generated">
            <a:extLst>
              <a:ext uri="{FF2B5EF4-FFF2-40B4-BE49-F238E27FC236}">
                <a16:creationId xmlns:a16="http://schemas.microsoft.com/office/drawing/2014/main" id="{26073D80-8644-4384-D959-DB194E12E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15" y="0"/>
            <a:ext cx="885371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CDCFA3-71CD-EB38-36D8-66F14AAFA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2766220"/>
            <a:ext cx="52578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Section Divider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Arial 44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953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image" Target="../media/image2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26.jpeg"/><Relationship Id="rId5" Type="http://schemas.openxmlformats.org/officeDocument/2006/relationships/slideLayout" Target="../slideLayouts/slideLayout6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image" Target="../media/image22.png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26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5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137.xml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24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23" Type="http://schemas.openxmlformats.org/officeDocument/2006/relationships/slideLayout" Target="../slideLayouts/slideLayout140.xml"/><Relationship Id="rId28" Type="http://schemas.openxmlformats.org/officeDocument/2006/relationships/image" Target="../media/image30.png"/><Relationship Id="rId10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Relationship Id="rId22" Type="http://schemas.openxmlformats.org/officeDocument/2006/relationships/slideLayout" Target="../slideLayouts/slideLayout139.xml"/><Relationship Id="rId27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39537A-2ACA-0E0E-8A60-35812FDACFB9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235793-D46B-719C-6BE2-C82EA04148B2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1" y="6280735"/>
            <a:ext cx="4568519" cy="3880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343E1F-F161-B311-6C59-68C3EEF82463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83DF5A2-FE6A-D6AA-BC97-789529E49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350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C8EF8-7A42-7347-AA92-96F66710B7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95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2" r:id="rId3"/>
    <p:sldLayoutId id="2147483676" r:id="rId4"/>
    <p:sldLayoutId id="2147483654" r:id="rId5"/>
    <p:sldLayoutId id="2147483677" r:id="rId6"/>
    <p:sldLayoutId id="2147483678" r:id="rId7"/>
    <p:sldLayoutId id="2147483651" r:id="rId8"/>
    <p:sldLayoutId id="2147483679" r:id="rId9"/>
    <p:sldLayoutId id="2147483680" r:id="rId10"/>
    <p:sldLayoutId id="2147483653" r:id="rId11"/>
    <p:sldLayoutId id="2147483681" r:id="rId12"/>
    <p:sldLayoutId id="2147483682" r:id="rId13"/>
    <p:sldLayoutId id="2147483687" r:id="rId14"/>
    <p:sldLayoutId id="2147483684" r:id="rId15"/>
    <p:sldLayoutId id="2147483685" r:id="rId16"/>
    <p:sldLayoutId id="2147483686" r:id="rId17"/>
    <p:sldLayoutId id="2147483688" r:id="rId18"/>
    <p:sldLayoutId id="2147483674" r:id="rId19"/>
    <p:sldLayoutId id="2147483683" r:id="rId20"/>
    <p:sldLayoutId id="2147483673" r:id="rId21"/>
    <p:sldLayoutId id="2147483689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45461"/>
            <a:ext cx="10515600" cy="1045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3746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pic>
        <p:nvPicPr>
          <p:cNvPr id="4" name="Picture 3" descr="PREFERRED_full-color_MAYS-UTH-MDA_h.pn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662" y="5852160"/>
            <a:ext cx="2601351" cy="66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4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/>
        <a:buNone/>
        <a:defRPr sz="1800" b="0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80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50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45465"/>
            <a:ext cx="10515600" cy="1045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8"/>
            <a:ext cx="10515600" cy="3746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pic>
        <p:nvPicPr>
          <p:cNvPr id="4" name="Picture 3" descr="PREFERRED_full-color_MAYS-UTH-MDA_h.png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665" y="5852160"/>
            <a:ext cx="2601351" cy="66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5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1856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385763" rtl="0" eaLnBrk="1" latinLnBrk="0" hangingPunct="1">
        <a:lnSpc>
          <a:spcPct val="90000"/>
        </a:lnSpc>
        <a:spcBef>
          <a:spcPts val="422"/>
        </a:spcBef>
        <a:buFont typeface="Arial"/>
        <a:buNone/>
        <a:defRPr sz="1013" b="0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192881" indent="0" algn="l" defTabSz="385763" rtl="0" eaLnBrk="1" latinLnBrk="0" hangingPunct="1">
        <a:lnSpc>
          <a:spcPct val="90000"/>
        </a:lnSpc>
        <a:spcBef>
          <a:spcPts val="211"/>
        </a:spcBef>
        <a:buFont typeface="Arial"/>
        <a:buNone/>
        <a:defRPr sz="1013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2pPr>
      <a:lvl3pPr marL="385763" indent="0" algn="l" defTabSz="385763" rtl="0" eaLnBrk="1" latinLnBrk="0" hangingPunct="1">
        <a:lnSpc>
          <a:spcPct val="90000"/>
        </a:lnSpc>
        <a:spcBef>
          <a:spcPts val="211"/>
        </a:spcBef>
        <a:buFont typeface="Arial"/>
        <a:buNone/>
        <a:defRPr sz="844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3pPr>
      <a:lvl4pPr marL="578644" indent="0" algn="l" defTabSz="385763" rtl="0" eaLnBrk="1" latinLnBrk="0" hangingPunct="1">
        <a:lnSpc>
          <a:spcPct val="90000"/>
        </a:lnSpc>
        <a:spcBef>
          <a:spcPts val="211"/>
        </a:spcBef>
        <a:buFont typeface="Arial"/>
        <a:buNone/>
        <a:defRPr sz="76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4pPr>
      <a:lvl5pPr marL="771525" indent="0" algn="l" defTabSz="385763" rtl="0" eaLnBrk="1" latinLnBrk="0" hangingPunct="1">
        <a:lnSpc>
          <a:spcPct val="90000"/>
        </a:lnSpc>
        <a:spcBef>
          <a:spcPts val="211"/>
        </a:spcBef>
        <a:buFont typeface="Arial"/>
        <a:buNone/>
        <a:defRPr sz="76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0" y="6492877"/>
            <a:ext cx="331893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6090422-FAC2-1B47-B696-15B7C4FF0E2E}" type="datetime1">
              <a:rPr lang="en-US" smtClean="0"/>
              <a:pPr/>
              <a:t>3/15/23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2877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0ABAB64-726D-C943-9B15-2E81C6025A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CD113B"/>
          </a:solidFill>
          <a:latin typeface="Arial"/>
          <a:ea typeface="Geneva" pitchFamily="37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pitchFamily="37" charset="-128"/>
          <a:cs typeface="Geneva" pitchFamily="3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pitchFamily="37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Geneva" pitchFamily="37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Geneva" pitchFamily="37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Geneva" pitchFamily="3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45463"/>
            <a:ext cx="10515600" cy="1045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8"/>
            <a:ext cx="10515600" cy="3746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pic>
        <p:nvPicPr>
          <p:cNvPr id="4" name="Picture 3" descr="PREFERRED_full-color_MAYS-UTH-MDA_h.png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663" y="5852160"/>
            <a:ext cx="2601351" cy="66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3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514350" rtl="0" eaLnBrk="1" latinLnBrk="0" hangingPunct="1">
        <a:lnSpc>
          <a:spcPct val="90000"/>
        </a:lnSpc>
        <a:spcBef>
          <a:spcPts val="563"/>
        </a:spcBef>
        <a:buFont typeface="Arial"/>
        <a:buNone/>
        <a:defRPr sz="1350" b="0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257175" indent="0" algn="l" defTabSz="514350" rtl="0" eaLnBrk="1" latinLnBrk="0" hangingPunct="1">
        <a:lnSpc>
          <a:spcPct val="90000"/>
        </a:lnSpc>
        <a:spcBef>
          <a:spcPts val="281"/>
        </a:spcBef>
        <a:buFont typeface="Arial"/>
        <a:buNone/>
        <a:defRPr sz="135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2pPr>
      <a:lvl3pPr marL="514350" indent="0" algn="l" defTabSz="514350" rtl="0" eaLnBrk="1" latinLnBrk="0" hangingPunct="1">
        <a:lnSpc>
          <a:spcPct val="90000"/>
        </a:lnSpc>
        <a:spcBef>
          <a:spcPts val="281"/>
        </a:spcBef>
        <a:buFont typeface="Arial"/>
        <a:buNone/>
        <a:defRPr sz="1125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3pPr>
      <a:lvl4pPr marL="771525" indent="0" algn="l" defTabSz="514350" rtl="0" eaLnBrk="1" latinLnBrk="0" hangingPunct="1">
        <a:lnSpc>
          <a:spcPct val="90000"/>
        </a:lnSpc>
        <a:spcBef>
          <a:spcPts val="281"/>
        </a:spcBef>
        <a:buFont typeface="Arial"/>
        <a:buNone/>
        <a:defRPr sz="1013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4pPr>
      <a:lvl5pPr marL="1028700" indent="0" algn="l" defTabSz="514350" rtl="0" eaLnBrk="1" latinLnBrk="0" hangingPunct="1">
        <a:lnSpc>
          <a:spcPct val="90000"/>
        </a:lnSpc>
        <a:spcBef>
          <a:spcPts val="281"/>
        </a:spcBef>
        <a:buFont typeface="Arial"/>
        <a:buNone/>
        <a:defRPr sz="1013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39537A-2ACA-0E0E-8A60-35812FDACFB9}"/>
              </a:ext>
            </a:extLst>
          </p:cNvPr>
          <p:cNvSpPr/>
          <p:nvPr userDrawn="1"/>
        </p:nvSpPr>
        <p:spPr>
          <a:xfrm>
            <a:off x="0" y="6166714"/>
            <a:ext cx="12192000" cy="69128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235793-D46B-719C-6BE2-C82EA04148B2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93" y="6280735"/>
            <a:ext cx="4568519" cy="3880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343E1F-F161-B311-6C59-68C3EEF82463}"/>
              </a:ext>
            </a:extLst>
          </p:cNvPr>
          <p:cNvSpPr/>
          <p:nvPr userDrawn="1"/>
        </p:nvSpPr>
        <p:spPr>
          <a:xfrm>
            <a:off x="-84993" y="-79131"/>
            <a:ext cx="12361985" cy="7016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83DF5A2-FE6A-D6AA-BC97-789529E49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3504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C8EF8-7A42-7347-AA92-96F66710B7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32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5" r:id="rId22"/>
    <p:sldLayoutId id="2147483806" r:id="rId2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8">
            <a:alphaModFix amt="1955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3608EC-7E77-9FBE-47B4-A289EEDCDA26}"/>
              </a:ext>
            </a:extLst>
          </p:cNvPr>
          <p:cNvSpPr/>
          <p:nvPr userDrawn="1"/>
        </p:nvSpPr>
        <p:spPr>
          <a:xfrm>
            <a:off x="1057197" y="6311901"/>
            <a:ext cx="11134803" cy="54610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6000">
                <a:schemeClr val="tx2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9DB656-1AD7-064E-BA22-4868A6D5F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99C9F-CF8D-C307-D570-35BEBBEB7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76642-4A68-D31C-95D8-6E0000F35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0265" y="6356352"/>
            <a:ext cx="8521831" cy="425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elay 8">
            <a:extLst>
              <a:ext uri="{FF2B5EF4-FFF2-40B4-BE49-F238E27FC236}">
                <a16:creationId xmlns:a16="http://schemas.microsoft.com/office/drawing/2014/main" id="{A7CFC9E5-7337-DB8B-981A-7F8B6486125A}"/>
              </a:ext>
            </a:extLst>
          </p:cNvPr>
          <p:cNvSpPr/>
          <p:nvPr userDrawn="1"/>
        </p:nvSpPr>
        <p:spPr>
          <a:xfrm>
            <a:off x="-4317" y="6176964"/>
            <a:ext cx="1411700" cy="681037"/>
          </a:xfrm>
          <a:custGeom>
            <a:avLst/>
            <a:gdLst>
              <a:gd name="connsiteX0" fmla="*/ 0 w 748430"/>
              <a:gd name="connsiteY0" fmla="*/ 0 h 689139"/>
              <a:gd name="connsiteX1" fmla="*/ 374215 w 748430"/>
              <a:gd name="connsiteY1" fmla="*/ 0 h 689139"/>
              <a:gd name="connsiteX2" fmla="*/ 748430 w 748430"/>
              <a:gd name="connsiteY2" fmla="*/ 344570 h 689139"/>
              <a:gd name="connsiteX3" fmla="*/ 374215 w 748430"/>
              <a:gd name="connsiteY3" fmla="*/ 689140 h 689139"/>
              <a:gd name="connsiteX4" fmla="*/ 0 w 748430"/>
              <a:gd name="connsiteY4" fmla="*/ 689139 h 689139"/>
              <a:gd name="connsiteX5" fmla="*/ 0 w 748430"/>
              <a:gd name="connsiteY5" fmla="*/ 0 h 689139"/>
              <a:gd name="connsiteX0" fmla="*/ 1650124 w 2398554"/>
              <a:gd name="connsiteY0" fmla="*/ 0 h 699650"/>
              <a:gd name="connsiteX1" fmla="*/ 2024339 w 2398554"/>
              <a:gd name="connsiteY1" fmla="*/ 0 h 699650"/>
              <a:gd name="connsiteX2" fmla="*/ 2398554 w 2398554"/>
              <a:gd name="connsiteY2" fmla="*/ 344570 h 699650"/>
              <a:gd name="connsiteX3" fmla="*/ 2024339 w 2398554"/>
              <a:gd name="connsiteY3" fmla="*/ 689140 h 699650"/>
              <a:gd name="connsiteX4" fmla="*/ 0 w 2398554"/>
              <a:gd name="connsiteY4" fmla="*/ 699650 h 699650"/>
              <a:gd name="connsiteX5" fmla="*/ 1650124 w 2398554"/>
              <a:gd name="connsiteY5" fmla="*/ 0 h 699650"/>
              <a:gd name="connsiteX0" fmla="*/ 0 w 2409064"/>
              <a:gd name="connsiteY0" fmla="*/ 10511 h 699650"/>
              <a:gd name="connsiteX1" fmla="*/ 2034849 w 2409064"/>
              <a:gd name="connsiteY1" fmla="*/ 0 h 699650"/>
              <a:gd name="connsiteX2" fmla="*/ 2409064 w 2409064"/>
              <a:gd name="connsiteY2" fmla="*/ 344570 h 699650"/>
              <a:gd name="connsiteX3" fmla="*/ 2034849 w 2409064"/>
              <a:gd name="connsiteY3" fmla="*/ 689140 h 699650"/>
              <a:gd name="connsiteX4" fmla="*/ 10510 w 2409064"/>
              <a:gd name="connsiteY4" fmla="*/ 699650 h 699650"/>
              <a:gd name="connsiteX5" fmla="*/ 0 w 2409064"/>
              <a:gd name="connsiteY5" fmla="*/ 10511 h 699650"/>
              <a:gd name="connsiteX0" fmla="*/ 1057075 w 2398554"/>
              <a:gd name="connsiteY0" fmla="*/ 1 h 699650"/>
              <a:gd name="connsiteX1" fmla="*/ 2024339 w 2398554"/>
              <a:gd name="connsiteY1" fmla="*/ 0 h 699650"/>
              <a:gd name="connsiteX2" fmla="*/ 2398554 w 2398554"/>
              <a:gd name="connsiteY2" fmla="*/ 344570 h 699650"/>
              <a:gd name="connsiteX3" fmla="*/ 2024339 w 2398554"/>
              <a:gd name="connsiteY3" fmla="*/ 689140 h 699650"/>
              <a:gd name="connsiteX4" fmla="*/ 0 w 2398554"/>
              <a:gd name="connsiteY4" fmla="*/ 699650 h 699650"/>
              <a:gd name="connsiteX5" fmla="*/ 1057075 w 2398554"/>
              <a:gd name="connsiteY5" fmla="*/ 1 h 699650"/>
              <a:gd name="connsiteX0" fmla="*/ 19992 w 1361471"/>
              <a:gd name="connsiteY0" fmla="*/ 1 h 689140"/>
              <a:gd name="connsiteX1" fmla="*/ 987256 w 1361471"/>
              <a:gd name="connsiteY1" fmla="*/ 0 h 689140"/>
              <a:gd name="connsiteX2" fmla="*/ 1361471 w 1361471"/>
              <a:gd name="connsiteY2" fmla="*/ 344570 h 689140"/>
              <a:gd name="connsiteX3" fmla="*/ 987256 w 1361471"/>
              <a:gd name="connsiteY3" fmla="*/ 689140 h 689140"/>
              <a:gd name="connsiteX4" fmla="*/ 0 w 1361471"/>
              <a:gd name="connsiteY4" fmla="*/ 689140 h 689140"/>
              <a:gd name="connsiteX5" fmla="*/ 19992 w 1361471"/>
              <a:gd name="connsiteY5" fmla="*/ 1 h 689140"/>
              <a:gd name="connsiteX0" fmla="*/ 0 w 1365647"/>
              <a:gd name="connsiteY0" fmla="*/ 1 h 689140"/>
              <a:gd name="connsiteX1" fmla="*/ 991432 w 1365647"/>
              <a:gd name="connsiteY1" fmla="*/ 0 h 689140"/>
              <a:gd name="connsiteX2" fmla="*/ 1365647 w 1365647"/>
              <a:gd name="connsiteY2" fmla="*/ 344570 h 689140"/>
              <a:gd name="connsiteX3" fmla="*/ 991432 w 1365647"/>
              <a:gd name="connsiteY3" fmla="*/ 689140 h 689140"/>
              <a:gd name="connsiteX4" fmla="*/ 4176 w 1365647"/>
              <a:gd name="connsiteY4" fmla="*/ 689140 h 689140"/>
              <a:gd name="connsiteX5" fmla="*/ 0 w 1365647"/>
              <a:gd name="connsiteY5" fmla="*/ 1 h 68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5647" h="689140">
                <a:moveTo>
                  <a:pt x="0" y="1"/>
                </a:moveTo>
                <a:lnTo>
                  <a:pt x="991432" y="0"/>
                </a:lnTo>
                <a:cubicBezTo>
                  <a:pt x="1198105" y="0"/>
                  <a:pt x="1365647" y="154269"/>
                  <a:pt x="1365647" y="344570"/>
                </a:cubicBezTo>
                <a:cubicBezTo>
                  <a:pt x="1365647" y="534871"/>
                  <a:pt x="1198105" y="689140"/>
                  <a:pt x="991432" y="689140"/>
                </a:cubicBezTo>
                <a:lnTo>
                  <a:pt x="4176" y="689140"/>
                </a:lnTo>
                <a:lnTo>
                  <a:pt x="0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76859" dist="38100" dir="16200000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D4DC12-C41D-67BC-F969-5B1245AB794F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23944" y="6263241"/>
            <a:ext cx="933253" cy="5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9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0" r:id="rId23"/>
    <p:sldLayoutId id="2147483831" r:id="rId24"/>
    <p:sldLayoutId id="2147483832" r:id="rId25"/>
    <p:sldLayoutId id="2147483833" r:id="rId2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bg2"/>
        </a:buClr>
        <a:buFont typeface="Arial" panose="020B0604020202020204" pitchFamily="34" charset="0"/>
        <a:buChar char="•"/>
        <a:defRPr sz="21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System Font Regular"/>
        <a:buChar char="-"/>
        <a:defRPr sz="18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System Font Regular"/>
        <a:buChar char="&gt;"/>
        <a:defRPr sz="15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Wingdings" pitchFamily="2" charset="2"/>
        <a:buChar char="§"/>
        <a:defRPr sz="135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Arial" panose="020B0604020202020204" pitchFamily="34" charset="0"/>
        <a:buChar char="•"/>
        <a:defRPr sz="135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uidetopharmacology.org/GRAC/LigandScreenDisplayForward?ligandId=5688&amp;screenId=2" TargetMode="External"/><Relationship Id="rId3" Type="http://schemas.openxmlformats.org/officeDocument/2006/relationships/image" Target="../media/image40.jpe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jpeg"/><Relationship Id="rId11" Type="http://schemas.openxmlformats.org/officeDocument/2006/relationships/hyperlink" Target="https://www.nature.com/articles/leu2011148" TargetMode="External"/><Relationship Id="rId5" Type="http://schemas.openxmlformats.org/officeDocument/2006/relationships/image" Target="../media/image42.jpeg"/><Relationship Id="rId10" Type="http://schemas.openxmlformats.org/officeDocument/2006/relationships/hyperlink" Target="https://www.ncbi.nlm.nih.gov/pmc/articles/PMC4993559/" TargetMode="External"/><Relationship Id="rId4" Type="http://schemas.openxmlformats.org/officeDocument/2006/relationships/image" Target="../media/image41.jpeg"/><Relationship Id="rId9" Type="http://schemas.openxmlformats.org/officeDocument/2006/relationships/hyperlink" Target="http://www.guidetopharmacology.org/GRAC/LigandScreenDisplayForward?ligandId=5716&amp;screenId=2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pn-hub.com/" TargetMode="External"/><Relationship Id="rId3" Type="http://schemas.openxmlformats.org/officeDocument/2006/relationships/hyperlink" Target="http://www.lls.org/" TargetMode="External"/><Relationship Id="rId7" Type="http://schemas.openxmlformats.org/officeDocument/2006/relationships/hyperlink" Target="http://www.mpnvoice.org.uk/" TargetMode="External"/><Relationship Id="rId2" Type="http://schemas.openxmlformats.org/officeDocument/2006/relationships/hyperlink" Target="http://www.mpnresearchfoundation.org/" TargetMode="External"/><Relationship Id="rId1" Type="http://schemas.openxmlformats.org/officeDocument/2006/relationships/slideLayout" Target="../slideLayouts/slideLayout117.xml"/><Relationship Id="rId6" Type="http://schemas.openxmlformats.org/officeDocument/2006/relationships/hyperlink" Target="http://www.aamds.org/" TargetMode="External"/><Relationship Id="rId11" Type="http://schemas.openxmlformats.org/officeDocument/2006/relationships/hyperlink" Target="https://www.facebook.com/groups/ourmpnforum/" TargetMode="External"/><Relationship Id="rId5" Type="http://schemas.openxmlformats.org/officeDocument/2006/relationships/hyperlink" Target="http://www.mpninfo.org/" TargetMode="External"/><Relationship Id="rId10" Type="http://schemas.openxmlformats.org/officeDocument/2006/relationships/hyperlink" Target="http://www.gmpnsf.org/" TargetMode="External"/><Relationship Id="rId4" Type="http://schemas.openxmlformats.org/officeDocument/2006/relationships/hyperlink" Target="http://www.mpnadvocacy.com/" TargetMode="External"/><Relationship Id="rId9" Type="http://schemas.openxmlformats.org/officeDocument/2006/relationships/hyperlink" Target="http://www.mpn-advocates.net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0D920809-D536-1FA8-89B5-EB6FDDD1F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80" y="78914"/>
            <a:ext cx="9114420" cy="51268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4C6B1-B770-44E7-388B-D86FE1D9286C}"/>
              </a:ext>
            </a:extLst>
          </p:cNvPr>
          <p:cNvSpPr txBox="1"/>
          <p:nvPr/>
        </p:nvSpPr>
        <p:spPr>
          <a:xfrm>
            <a:off x="2087659" y="4655429"/>
            <a:ext cx="8016682" cy="2123658"/>
          </a:xfrm>
          <a:prstGeom prst="rect">
            <a:avLst/>
          </a:prstGeom>
          <a:solidFill>
            <a:schemeClr val="bg1"/>
          </a:solidFill>
          <a:ln>
            <a:solidFill>
              <a:srgbClr val="009193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9193"/>
                </a:solidFill>
                <a:latin typeface="Goudy Old Style"/>
              </a:rPr>
              <a:t>Ruben A. Mesa, MD, FACP</a:t>
            </a:r>
          </a:p>
          <a:p>
            <a:pPr>
              <a:defRPr/>
            </a:pPr>
            <a:r>
              <a:rPr lang="en-US" dirty="0">
                <a:solidFill>
                  <a:srgbClr val="009193"/>
                </a:solidFill>
                <a:latin typeface="Goudy Old Style"/>
              </a:rPr>
              <a:t>President, Enterprise Cancer Service Line Atrium Health</a:t>
            </a:r>
          </a:p>
          <a:p>
            <a:pPr>
              <a:defRPr/>
            </a:pPr>
            <a:r>
              <a:rPr lang="en-US" dirty="0">
                <a:solidFill>
                  <a:srgbClr val="009193"/>
                </a:solidFill>
                <a:latin typeface="Goudy Old Style"/>
              </a:rPr>
              <a:t>Executive Director Atrium Health Wake Forest Baptist Comprehensive Cancer Center</a:t>
            </a:r>
          </a:p>
          <a:p>
            <a:pPr>
              <a:defRPr/>
            </a:pPr>
            <a:r>
              <a:rPr lang="en-US" dirty="0">
                <a:solidFill>
                  <a:srgbClr val="009193"/>
                </a:solidFill>
                <a:latin typeface="Goudy Old Style"/>
              </a:rPr>
              <a:t>Enterprise Senior Vice President Atrium Health</a:t>
            </a:r>
          </a:p>
          <a:p>
            <a:pPr>
              <a:defRPr/>
            </a:pPr>
            <a:r>
              <a:rPr lang="en-US" dirty="0">
                <a:solidFill>
                  <a:srgbClr val="009193"/>
                </a:solidFill>
                <a:latin typeface="Goudy Old Style"/>
              </a:rPr>
              <a:t>Vice Dean for Cancer Programs – Wake Forest School of Medicine</a:t>
            </a:r>
          </a:p>
          <a:p>
            <a:pPr>
              <a:defRPr/>
            </a:pPr>
            <a:r>
              <a:rPr lang="en-US" dirty="0">
                <a:solidFill>
                  <a:srgbClr val="009193"/>
                </a:solidFill>
                <a:latin typeface="Goudy Old Style"/>
              </a:rPr>
              <a:t>Professor of Medicine</a:t>
            </a:r>
          </a:p>
          <a:p>
            <a:pPr>
              <a:defRPr/>
            </a:pPr>
            <a:r>
              <a:rPr lang="en-US" dirty="0" err="1">
                <a:solidFill>
                  <a:srgbClr val="009193"/>
                </a:solidFill>
                <a:latin typeface="Goudy Old Style"/>
              </a:rPr>
              <a:t>Ruben.Mesa@Atriumhealth.org</a:t>
            </a:r>
            <a:endParaRPr lang="en-US" dirty="0">
              <a:solidFill>
                <a:srgbClr val="009193"/>
              </a:solidFill>
              <a:latin typeface="Goudy Old Style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2AFE3E6-9F03-E245-6E8F-24A5B4950A2D}"/>
              </a:ext>
            </a:extLst>
          </p:cNvPr>
          <p:cNvSpPr txBox="1">
            <a:spLocks/>
          </p:cNvSpPr>
          <p:nvPr/>
        </p:nvSpPr>
        <p:spPr>
          <a:xfrm>
            <a:off x="2837603" y="2202572"/>
            <a:ext cx="6340510" cy="1112129"/>
          </a:xfrm>
          <a:prstGeom prst="rect">
            <a:avLst/>
          </a:prstGeom>
          <a:solidFill>
            <a:srgbClr val="009193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/>
              <a:buNone/>
              <a:defRPr sz="135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717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None/>
              <a:defRPr sz="1350" b="0" i="0" kern="1200">
                <a:solidFill>
                  <a:schemeClr val="tx2"/>
                </a:solidFill>
                <a:latin typeface="Goudy Oldstyle Std Regular" charset="0"/>
                <a:ea typeface="+mn-ea"/>
                <a:cs typeface="+mn-cs"/>
              </a:defRPr>
            </a:lvl2pPr>
            <a:lvl3pPr marL="51435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None/>
              <a:defRPr sz="1125" b="0" i="0" kern="1200">
                <a:solidFill>
                  <a:schemeClr val="tx2"/>
                </a:solidFill>
                <a:latin typeface="Goudy Oldstyle Std Regular" charset="0"/>
                <a:ea typeface="+mn-ea"/>
                <a:cs typeface="+mn-cs"/>
              </a:defRPr>
            </a:lvl3pPr>
            <a:lvl4pPr marL="77152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None/>
              <a:defRPr sz="1013" b="0" i="0" kern="1200">
                <a:solidFill>
                  <a:schemeClr val="tx2"/>
                </a:solidFill>
                <a:latin typeface="Goudy Oldstyle Std Regular" charset="0"/>
                <a:ea typeface="+mn-ea"/>
                <a:cs typeface="+mn-cs"/>
              </a:defRPr>
            </a:lvl4pPr>
            <a:lvl5pPr marL="102870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None/>
              <a:defRPr sz="1013" b="0" i="0" kern="1200">
                <a:solidFill>
                  <a:schemeClr val="tx2"/>
                </a:solidFill>
                <a:latin typeface="Goudy Oldstyle Std Regular" charset="0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dirty="0" err="1">
                <a:solidFill>
                  <a:srgbClr val="FFFFFF"/>
                </a:solidFill>
                <a:latin typeface="Goudy Old Style"/>
              </a:rPr>
              <a:t>Pacritinib</a:t>
            </a:r>
            <a:r>
              <a:rPr lang="en-US" sz="3200" dirty="0">
                <a:solidFill>
                  <a:srgbClr val="FFFFFF"/>
                </a:solidFill>
                <a:latin typeface="Goudy Old Style"/>
              </a:rPr>
              <a:t> for MF Patients with Low Platelets</a:t>
            </a:r>
            <a:endParaRPr lang="en-US" sz="3600" dirty="0">
              <a:solidFill>
                <a:srgbClr val="FFFFFF"/>
              </a:solidFill>
              <a:latin typeface="Goudy Old Style"/>
            </a:endParaRPr>
          </a:p>
          <a:p>
            <a:pPr algn="ctr">
              <a:defRPr/>
            </a:pPr>
            <a:r>
              <a:rPr lang="en-US" sz="3200" i="1" dirty="0">
                <a:solidFill>
                  <a:srgbClr val="FFFF00"/>
                </a:solidFill>
                <a:latin typeface="Goudy Old Style"/>
                <a:cs typeface="Goudy Old Style"/>
              </a:rPr>
              <a:t>MD Education: MPN Clinical Roadmap</a:t>
            </a:r>
          </a:p>
          <a:p>
            <a:pPr algn="ctr">
              <a:defRPr/>
            </a:pPr>
            <a:endParaRPr lang="en-US" sz="3200" i="1" dirty="0">
              <a:solidFill>
                <a:srgbClr val="FFFFFF"/>
              </a:solidFill>
              <a:latin typeface="Goudy Old Style"/>
              <a:cs typeface="Goudy Old Style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CC6641-0EA4-A245-C64F-AE97C31F0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557" y="1"/>
            <a:ext cx="1665354" cy="66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71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4AAA94-4001-441D-A505-D32C14C3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422660"/>
            <a:ext cx="8064500" cy="828675"/>
          </a:xfrm>
        </p:spPr>
        <p:txBody>
          <a:bodyPr>
            <a:normAutofit/>
          </a:bodyPr>
          <a:lstStyle/>
          <a:p>
            <a:r>
              <a:rPr lang="en-US" sz="3200" dirty="0"/>
              <a:t>COMFORT-I</a:t>
            </a:r>
            <a:br>
              <a:rPr lang="en-US" dirty="0"/>
            </a:br>
            <a:r>
              <a:rPr lang="en-US" sz="2325" i="1" dirty="0"/>
              <a:t>Results</a:t>
            </a:r>
            <a:endParaRPr lang="en-US" i="1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1"/>
          </p:nvPr>
        </p:nvSpPr>
        <p:spPr>
          <a:xfrm>
            <a:off x="1613233" y="1734434"/>
            <a:ext cx="2709876" cy="3798917"/>
          </a:xfrm>
        </p:spPr>
        <p:txBody>
          <a:bodyPr>
            <a:noAutofit/>
          </a:bodyPr>
          <a:lstStyle/>
          <a:p>
            <a:pPr marL="176213" indent="-176213"/>
            <a:r>
              <a:rPr lang="en-US" sz="1400" b="1" dirty="0">
                <a:latin typeface="+mj-lt"/>
              </a:rPr>
              <a:t>Primary endpoint: the proportion of patients in whom ≥ 35% SVR was achieved from BL to week 24 (as measured by MRI or CT scan)</a:t>
            </a:r>
          </a:p>
          <a:p>
            <a:pPr marL="342900" lvl="1" indent="-166688">
              <a:buClr>
                <a:schemeClr val="tx1"/>
              </a:buClr>
              <a:buFont typeface="Franklin Gothic Book" panose="020B0503020102020204" pitchFamily="34" charset="0"/>
              <a:buChar char="–"/>
            </a:pPr>
            <a:r>
              <a:rPr lang="en-US" sz="1400" b="1" dirty="0">
                <a:latin typeface="+mj-lt"/>
              </a:rPr>
              <a:t>41.9% in RUX group reached the primary endpoint vs 0.7% in the placebo group (</a:t>
            </a:r>
            <a:r>
              <a:rPr lang="en-US" sz="1400" b="1" i="1" dirty="0">
                <a:latin typeface="+mj-lt"/>
              </a:rPr>
              <a:t>P</a:t>
            </a:r>
            <a:r>
              <a:rPr lang="en-US" sz="1400" b="1" dirty="0">
                <a:latin typeface="+mj-lt"/>
              </a:rPr>
              <a:t> &lt; .0001)</a:t>
            </a:r>
          </a:p>
          <a:p>
            <a:pPr marL="342900" lvl="1" indent="-166688">
              <a:buClr>
                <a:schemeClr val="tx1"/>
              </a:buClr>
              <a:buFont typeface="Franklin Gothic Book" panose="020B0503020102020204" pitchFamily="34" charset="0"/>
              <a:buChar char="–"/>
            </a:pPr>
            <a:r>
              <a:rPr lang="en-US" sz="1400" b="1" dirty="0">
                <a:latin typeface="+mj-lt"/>
              </a:rPr>
              <a:t>A similar proportion of patients in the RUX group had a ≥ 50% reduction in palpable spleen length</a:t>
            </a:r>
          </a:p>
          <a:p>
            <a:pPr marL="176213" indent="-176213"/>
            <a:r>
              <a:rPr lang="en-US" sz="1400" b="1" dirty="0">
                <a:latin typeface="+mj-lt"/>
              </a:rPr>
              <a:t>SVR responses were seen with RUX in </a:t>
            </a:r>
            <a:r>
              <a:rPr lang="en-US" sz="1400" b="1" i="1" dirty="0">
                <a:latin typeface="+mj-lt"/>
              </a:rPr>
              <a:t>JAK2</a:t>
            </a:r>
            <a:r>
              <a:rPr lang="en-US" sz="1400" b="1" dirty="0">
                <a:latin typeface="+mj-lt"/>
              </a:rPr>
              <a:t> V617F-positive patients and </a:t>
            </a:r>
            <a:r>
              <a:rPr lang="en-US" sz="1400" b="1" i="1" dirty="0">
                <a:latin typeface="+mj-lt"/>
              </a:rPr>
              <a:t>JAK2</a:t>
            </a:r>
            <a:r>
              <a:rPr lang="en-US" sz="1400" b="1" dirty="0">
                <a:latin typeface="+mj-lt"/>
              </a:rPr>
              <a:t> V617F-negative patients, relative to placebo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1613233" y="5932849"/>
            <a:ext cx="9054766" cy="583544"/>
          </a:xfrm>
        </p:spPr>
        <p:txBody>
          <a:bodyPr/>
          <a:lstStyle/>
          <a:p>
            <a:r>
              <a:rPr lang="en-US" sz="1000" dirty="0"/>
              <a:t>OR, odds ratio.</a:t>
            </a:r>
          </a:p>
          <a:p>
            <a:r>
              <a:rPr lang="en-US" sz="1000" dirty="0" err="1"/>
              <a:t>Verstovsek</a:t>
            </a:r>
            <a:r>
              <a:rPr lang="en-US" sz="1000" dirty="0"/>
              <a:t> S, et al. N </a:t>
            </a:r>
            <a:r>
              <a:rPr lang="en-US" sz="1000" dirty="0" err="1"/>
              <a:t>Engl</a:t>
            </a:r>
            <a:r>
              <a:rPr lang="en-US" sz="1000" dirty="0"/>
              <a:t> J Med. 2012;366:799-807.</a:t>
            </a:r>
          </a:p>
        </p:txBody>
      </p:sp>
      <p:pic>
        <p:nvPicPr>
          <p:cNvPr id="20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49"/>
          <a:stretch>
            <a:fillRect/>
          </a:stretch>
        </p:blipFill>
        <p:spPr bwMode="auto">
          <a:xfrm>
            <a:off x="4434409" y="2372870"/>
            <a:ext cx="2737844" cy="2272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6034971" y="2516808"/>
            <a:ext cx="1154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900" b="1" dirty="0">
                <a:solidFill>
                  <a:srgbClr val="BC4800"/>
                </a:solidFill>
                <a:latin typeface="GoudyOldSty"/>
              </a:rPr>
              <a:t>Placebo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900" b="1" dirty="0">
                <a:solidFill>
                  <a:srgbClr val="BC4800"/>
                </a:solidFill>
                <a:latin typeface="GoudyOldSty"/>
              </a:rPr>
              <a:t>(n = 153)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713377" y="2835340"/>
            <a:ext cx="723900" cy="67866"/>
          </a:xfrm>
          <a:prstGeom prst="rect">
            <a:avLst/>
          </a:prstGeom>
          <a:solidFill>
            <a:srgbClr val="66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  <a:latin typeface="GoudyOldSty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69524" y="2835340"/>
            <a:ext cx="725090" cy="67866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  <a:latin typeface="GoudyOldSty"/>
            </a:endParaRPr>
          </a:p>
        </p:txBody>
      </p:sp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4560211" y="4646359"/>
            <a:ext cx="274947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1050" b="1">
                <a:solidFill>
                  <a:srgbClr val="BC4800"/>
                </a:solidFill>
                <a:latin typeface="+mj-lt"/>
              </a:rPr>
              <a:t>OR, 134.4 (95% CI: 18, 1004.9); </a:t>
            </a:r>
            <a:r>
              <a:rPr lang="en-US" altLang="en-US" sz="1050" b="1" i="1">
                <a:solidFill>
                  <a:srgbClr val="BC4800"/>
                </a:solidFill>
                <a:latin typeface="+mj-lt"/>
              </a:rPr>
              <a:t>P</a:t>
            </a:r>
            <a:r>
              <a:rPr lang="en-US" altLang="en-US" sz="1050" b="1">
                <a:solidFill>
                  <a:srgbClr val="BC4800"/>
                </a:solidFill>
                <a:latin typeface="+mj-lt"/>
              </a:rPr>
              <a:t> &lt; .0001</a:t>
            </a:r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4770641" y="2522126"/>
            <a:ext cx="5998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900" b="1" dirty="0">
                <a:solidFill>
                  <a:srgbClr val="BC4800"/>
                </a:solidFill>
                <a:latin typeface="GoudyOldSty"/>
              </a:rPr>
              <a:t>RUX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900" b="1" dirty="0">
                <a:solidFill>
                  <a:srgbClr val="BC4800"/>
                </a:solidFill>
                <a:latin typeface="GoudyOldSty"/>
              </a:rPr>
              <a:t>(n = 155)</a:t>
            </a:r>
          </a:p>
        </p:txBody>
      </p:sp>
      <p:sp>
        <p:nvSpPr>
          <p:cNvPr id="26" name="TextBox 7"/>
          <p:cNvSpPr txBox="1">
            <a:spLocks noChangeArrowheads="1"/>
          </p:cNvSpPr>
          <p:nvPr/>
        </p:nvSpPr>
        <p:spPr bwMode="auto">
          <a:xfrm>
            <a:off x="5294515" y="2104982"/>
            <a:ext cx="14194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1200" b="1" dirty="0">
                <a:solidFill>
                  <a:srgbClr val="BC4800"/>
                </a:solidFill>
                <a:latin typeface="+mj-lt"/>
              </a:rPr>
              <a:t>SVR at 24 Weeks</a:t>
            </a:r>
          </a:p>
        </p:txBody>
      </p:sp>
      <p:pic>
        <p:nvPicPr>
          <p:cNvPr id="2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9" r="13728"/>
          <a:stretch>
            <a:fillRect/>
          </a:stretch>
        </p:blipFill>
        <p:spPr bwMode="auto">
          <a:xfrm>
            <a:off x="7229168" y="2459634"/>
            <a:ext cx="3309078" cy="212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7692449" y="2482902"/>
            <a:ext cx="10179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900" b="1" dirty="0">
                <a:solidFill>
                  <a:srgbClr val="BC4800"/>
                </a:solidFill>
                <a:latin typeface="GoudyOldSty"/>
              </a:rPr>
              <a:t>RUX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900" b="1" dirty="0">
                <a:solidFill>
                  <a:srgbClr val="BC4800"/>
                </a:solidFill>
                <a:latin typeface="GoudyOldSty"/>
              </a:rPr>
              <a:t>(n = 145)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496247" y="2787147"/>
            <a:ext cx="717947" cy="70247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  <a:latin typeface="GoudyOldSty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863899" y="2805006"/>
            <a:ext cx="717947" cy="70247"/>
          </a:xfrm>
          <a:prstGeom prst="rect">
            <a:avLst/>
          </a:prstGeom>
          <a:solidFill>
            <a:srgbClr val="66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  <a:latin typeface="GoudyOldSty"/>
            </a:endParaRPr>
          </a:p>
        </p:txBody>
      </p:sp>
      <p:sp>
        <p:nvSpPr>
          <p:cNvPr id="31" name="TextBox 10"/>
          <p:cNvSpPr txBox="1">
            <a:spLocks noChangeArrowheads="1"/>
          </p:cNvSpPr>
          <p:nvPr/>
        </p:nvSpPr>
        <p:spPr bwMode="auto">
          <a:xfrm>
            <a:off x="9566608" y="2465042"/>
            <a:ext cx="5998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900" b="1" dirty="0">
                <a:solidFill>
                  <a:srgbClr val="BC4800"/>
                </a:solidFill>
                <a:latin typeface="GoudyOldSty"/>
              </a:rPr>
              <a:t>Placebo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900" b="1" dirty="0">
                <a:solidFill>
                  <a:srgbClr val="BC4800"/>
                </a:solidFill>
                <a:latin typeface="GoudyOldSty"/>
              </a:rPr>
              <a:t>(n = 145)</a:t>
            </a:r>
          </a:p>
        </p:txBody>
      </p:sp>
      <p:sp>
        <p:nvSpPr>
          <p:cNvPr id="32" name="TextBox 24"/>
          <p:cNvSpPr txBox="1">
            <a:spLocks noChangeArrowheads="1"/>
          </p:cNvSpPr>
          <p:nvPr/>
        </p:nvSpPr>
        <p:spPr bwMode="auto">
          <a:xfrm>
            <a:off x="8454083" y="2176796"/>
            <a:ext cx="14033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1200" b="1" dirty="0">
                <a:solidFill>
                  <a:srgbClr val="BC4800"/>
                </a:solidFill>
                <a:latin typeface="+mj-lt"/>
              </a:rPr>
              <a:t>TSS at 24 Weeks</a:t>
            </a:r>
          </a:p>
        </p:txBody>
      </p:sp>
      <p:sp>
        <p:nvSpPr>
          <p:cNvPr id="33" name="TextBox 27"/>
          <p:cNvSpPr txBox="1">
            <a:spLocks noChangeArrowheads="1"/>
          </p:cNvSpPr>
          <p:nvPr/>
        </p:nvSpPr>
        <p:spPr bwMode="auto">
          <a:xfrm>
            <a:off x="7947646" y="4625172"/>
            <a:ext cx="256031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1050" b="1" dirty="0">
                <a:solidFill>
                  <a:srgbClr val="BC4800"/>
                </a:solidFill>
                <a:latin typeface="+mj-lt"/>
              </a:rPr>
              <a:t>OR, 15.3 (95% CI: 6.9, 33.7); </a:t>
            </a:r>
            <a:r>
              <a:rPr lang="en-US" altLang="en-US" sz="1050" b="1" i="1" dirty="0">
                <a:solidFill>
                  <a:srgbClr val="BC4800"/>
                </a:solidFill>
                <a:latin typeface="+mj-lt"/>
              </a:rPr>
              <a:t>P</a:t>
            </a:r>
            <a:r>
              <a:rPr lang="en-US" altLang="en-US" sz="1050" b="1" dirty="0">
                <a:solidFill>
                  <a:srgbClr val="BC4800"/>
                </a:solidFill>
                <a:latin typeface="+mj-lt"/>
              </a:rPr>
              <a:t> &lt; .0001</a:t>
            </a:r>
          </a:p>
        </p:txBody>
      </p:sp>
    </p:spTree>
    <p:extLst>
      <p:ext uri="{BB962C8B-B14F-4D97-AF65-F5344CB8AC3E}">
        <p14:creationId xmlns:p14="http://schemas.microsoft.com/office/powerpoint/2010/main" val="1369728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9B5F16-2A9A-4463-9E22-385834AD2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367939"/>
            <a:ext cx="8064500" cy="828675"/>
          </a:xfrm>
        </p:spPr>
        <p:txBody>
          <a:bodyPr>
            <a:normAutofit/>
          </a:bodyPr>
          <a:lstStyle/>
          <a:p>
            <a:r>
              <a:rPr lang="en-US" sz="3200" dirty="0"/>
              <a:t>JAKARTA-1 Study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0EFD22-CB11-4A23-AE7F-7C3CD21393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/>
              <a:t>Pardanani A, et al. JAMA Oncol. 2015;1:643-651.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582961-7C83-49CF-9C3E-DECE1752DFA6}"/>
              </a:ext>
            </a:extLst>
          </p:cNvPr>
          <p:cNvGrpSpPr/>
          <p:nvPr/>
        </p:nvGrpSpPr>
        <p:grpSpPr>
          <a:xfrm>
            <a:off x="2061326" y="1310739"/>
            <a:ext cx="8062777" cy="4289310"/>
            <a:chOff x="198045" y="998424"/>
            <a:chExt cx="10750370" cy="571907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79C6B07-C009-4C19-9F7B-854D8BBC691D}"/>
                </a:ext>
              </a:extLst>
            </p:cNvPr>
            <p:cNvSpPr/>
            <p:nvPr/>
          </p:nvSpPr>
          <p:spPr>
            <a:xfrm>
              <a:off x="198045" y="2098333"/>
              <a:ext cx="4110444" cy="2926784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rgbClr val="FFFFFF"/>
                  </a:solidFill>
                  <a:latin typeface="+mj-lt"/>
                </a:rPr>
                <a:t>PMF, PPV-MF, or PET-MF</a:t>
              </a:r>
            </a:p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rgbClr val="FFFFFF"/>
                  </a:solidFill>
                  <a:latin typeface="+mj-lt"/>
                </a:rPr>
                <a:t>Int-2 or high risk </a:t>
              </a:r>
              <a:br>
                <a:rPr lang="en-US" sz="1600" b="1" dirty="0">
                  <a:solidFill>
                    <a:srgbClr val="FFFFFF"/>
                  </a:solidFill>
                  <a:latin typeface="+mj-lt"/>
                </a:rPr>
              </a:br>
              <a:r>
                <a:rPr lang="en-US" sz="1600" b="1" dirty="0">
                  <a:solidFill>
                    <a:srgbClr val="FFFFFF"/>
                  </a:solidFill>
                  <a:latin typeface="+mj-lt"/>
                </a:rPr>
                <a:t>(IPSS)</a:t>
              </a:r>
            </a:p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rgbClr val="FFFFFF"/>
                  </a:solidFill>
                  <a:latin typeface="+mj-lt"/>
                </a:rPr>
                <a:t>Palpable spleen &gt; 5 cm</a:t>
              </a:r>
            </a:p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rgbClr val="FFFFFF"/>
                  </a:solidFill>
                  <a:latin typeface="+mj-lt"/>
                </a:rPr>
                <a:t>PLT count &gt; 100,000</a:t>
              </a:r>
            </a:p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rgbClr val="FFFFFF"/>
                  </a:solidFill>
                  <a:latin typeface="+mj-lt"/>
                </a:rPr>
                <a:t>ECOG PS ≤ 2</a:t>
              </a:r>
            </a:p>
            <a:p>
              <a:pPr>
                <a:defRPr/>
              </a:pPr>
              <a:endParaRPr lang="en-US" sz="1600" b="1" dirty="0">
                <a:solidFill>
                  <a:srgbClr val="FFFFFF"/>
                </a:solidFill>
                <a:latin typeface="+mj-lt"/>
              </a:endParaRPr>
            </a:p>
            <a:p>
              <a:pPr algn="ctr">
                <a:defRPr/>
              </a:pPr>
              <a:r>
                <a:rPr lang="en-US" sz="1600" b="1" dirty="0">
                  <a:solidFill>
                    <a:srgbClr val="FFFFFF"/>
                  </a:solidFill>
                  <a:latin typeface="+mj-lt"/>
                </a:rPr>
                <a:t>N = 289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E41F328-2AF4-4769-8941-CD6162ABBC1C}"/>
                </a:ext>
              </a:extLst>
            </p:cNvPr>
            <p:cNvSpPr/>
            <p:nvPr/>
          </p:nvSpPr>
          <p:spPr>
            <a:xfrm>
              <a:off x="1736672" y="998424"/>
              <a:ext cx="8813420" cy="67948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b="1">
                  <a:solidFill>
                    <a:srgbClr val="FFFFFF"/>
                  </a:solidFill>
                  <a:latin typeface="+mj-lt"/>
                </a:rPr>
                <a:t>Phase 3, randomized, double-blind, placebo-controlled trial  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9EE0FC0-FECD-46C7-8666-B0945F1689FA}"/>
                </a:ext>
              </a:extLst>
            </p:cNvPr>
            <p:cNvSpPr/>
            <p:nvPr/>
          </p:nvSpPr>
          <p:spPr>
            <a:xfrm>
              <a:off x="5181601" y="1985150"/>
              <a:ext cx="3064747" cy="914400"/>
            </a:xfrm>
            <a:prstGeom prst="roundRect">
              <a:avLst/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400" b="1" dirty="0" err="1">
                  <a:solidFill>
                    <a:srgbClr val="FFFFFF"/>
                  </a:solidFill>
                  <a:latin typeface="+mj-lt"/>
                </a:rPr>
                <a:t>Fedratinib</a:t>
              </a:r>
              <a:r>
                <a:rPr lang="en-US" sz="1400" b="1" dirty="0">
                  <a:solidFill>
                    <a:srgbClr val="FFFFFF"/>
                  </a:solidFill>
                  <a:latin typeface="+mj-lt"/>
                </a:rPr>
                <a:t> 500 mg daily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+mj-lt"/>
                </a:rPr>
                <a:t>n = 97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8379EC0-905A-4D6B-B9D2-C6A07BA8C020}"/>
                </a:ext>
              </a:extLst>
            </p:cNvPr>
            <p:cNvSpPr/>
            <p:nvPr/>
          </p:nvSpPr>
          <p:spPr>
            <a:xfrm>
              <a:off x="5204605" y="3034802"/>
              <a:ext cx="3064747" cy="914400"/>
            </a:xfrm>
            <a:prstGeom prst="roundRect">
              <a:avLst/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400" b="1">
                  <a:solidFill>
                    <a:srgbClr val="FFFFFF"/>
                  </a:solidFill>
                  <a:latin typeface="+mj-lt"/>
                </a:rPr>
                <a:t>Fedratinib 400 mg daily</a:t>
              </a:r>
            </a:p>
            <a:p>
              <a:pPr algn="ctr">
                <a:defRPr/>
              </a:pPr>
              <a:r>
                <a:rPr lang="en-US" sz="1400" b="1">
                  <a:solidFill>
                    <a:srgbClr val="FFFFFF"/>
                  </a:solidFill>
                  <a:latin typeface="+mj-lt"/>
                </a:rPr>
                <a:t>n = 96 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399A0C5-AD7E-48CE-B8EB-455AB136DD45}"/>
                </a:ext>
              </a:extLst>
            </p:cNvPr>
            <p:cNvSpPr/>
            <p:nvPr/>
          </p:nvSpPr>
          <p:spPr>
            <a:xfrm>
              <a:off x="5185555" y="4192432"/>
              <a:ext cx="3064747" cy="914400"/>
            </a:xfrm>
            <a:prstGeom prst="roundRect">
              <a:avLst/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Placebo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n = 96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8D4E2C-A725-4025-852D-491047174A64}"/>
                </a:ext>
              </a:extLst>
            </p:cNvPr>
            <p:cNvSpPr/>
            <p:nvPr/>
          </p:nvSpPr>
          <p:spPr>
            <a:xfrm>
              <a:off x="1736672" y="5228097"/>
              <a:ext cx="9211743" cy="148940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6213" indent="-176213">
                <a:buFont typeface="Arial" panose="020B0604020202020204" pitchFamily="34" charset="0"/>
                <a:buChar char="•"/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+mj-lt"/>
                </a:rPr>
                <a:t>Primary endpoint: Number of patients with ≥ 35% SVR from </a:t>
              </a:r>
              <a:r>
                <a:rPr lang="en-US" sz="1400" b="1" dirty="0">
                  <a:solidFill>
                    <a:srgbClr val="FFFFFF"/>
                  </a:solidFill>
                  <a:latin typeface="+mj-lt"/>
                  <a:cs typeface="Arial" panose="020B0604020202020204" pitchFamily="34" charset="0"/>
                </a:rPr>
                <a:t>BL</a:t>
              </a:r>
              <a:r>
                <a:rPr lang="en-US" sz="1400" b="1" dirty="0">
                  <a:solidFill>
                    <a:srgbClr val="FFFFFF"/>
                  </a:solidFill>
                  <a:latin typeface="+mj-lt"/>
                </a:rPr>
                <a:t> to week 24 as measured by MRI (or CT scan in applicable patients)</a:t>
              </a:r>
            </a:p>
            <a:p>
              <a:pPr marL="176213" indent="-176213">
                <a:buFont typeface="Arial" panose="020B0604020202020204" pitchFamily="34" charset="0"/>
                <a:buChar char="•"/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+mj-lt"/>
                </a:rPr>
                <a:t>Key secondary endpoint: Proportion of patients with ≥ 50% reduction in TSS from BL to week 24 as measured by the MF-SAF 2.0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47EE7C6-EB87-49EA-96C4-32BE0F9338C5}"/>
                </a:ext>
              </a:extLst>
            </p:cNvPr>
            <p:cNvCxnSpPr>
              <a:cxnSpLocks/>
            </p:cNvCxnSpPr>
            <p:nvPr/>
          </p:nvCxnSpPr>
          <p:spPr>
            <a:xfrm>
              <a:off x="4308489" y="4014834"/>
              <a:ext cx="871495" cy="6499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485A1DC-EC2E-4075-A20E-C4741C6D5E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8489" y="2242342"/>
              <a:ext cx="857351" cy="8378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8B04D52-CAEB-49AD-8195-4ADD57837DE9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4308489" y="3492002"/>
              <a:ext cx="89611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9D0E36E-C408-4ABC-A68A-2AF1F7C7C972}"/>
                </a:ext>
              </a:extLst>
            </p:cNvPr>
            <p:cNvSpPr/>
            <p:nvPr/>
          </p:nvSpPr>
          <p:spPr>
            <a:xfrm>
              <a:off x="8821622" y="3216189"/>
              <a:ext cx="2075127" cy="990600"/>
            </a:xfrm>
            <a:prstGeom prst="roundRect">
              <a:avLst/>
            </a:prstGeom>
            <a:solidFill>
              <a:srgbClr val="7A8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+mj-lt"/>
                </a:rPr>
                <a:t>Crossover at 6 weeks 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+mj-lt"/>
                </a:rPr>
                <a:t>R 1:1</a:t>
              </a:r>
            </a:p>
          </p:txBody>
        </p:sp>
        <p:cxnSp>
          <p:nvCxnSpPr>
            <p:cNvPr id="14" name="Elbow Connector 13"/>
            <p:cNvCxnSpPr>
              <a:stCxn id="8" idx="3"/>
              <a:endCxn id="9" idx="3"/>
            </p:cNvCxnSpPr>
            <p:nvPr/>
          </p:nvCxnSpPr>
          <p:spPr>
            <a:xfrm flipH="1">
              <a:off x="8250301" y="3492002"/>
              <a:ext cx="19051" cy="1157630"/>
            </a:xfrm>
            <a:prstGeom prst="bentConnector3">
              <a:avLst>
                <a:gd name="adj1" fmla="val -1599944"/>
              </a:avLst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4466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CEB9E4-E329-A140-B8D6-841FD67BA58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24000" y="1177926"/>
            <a:ext cx="9144000" cy="3672371"/>
          </a:xfrm>
          <a:solidFill>
            <a:srgbClr val="009193"/>
          </a:solidFill>
        </p:spPr>
        <p:txBody>
          <a:bodyPr>
            <a:normAutofit/>
          </a:bodyPr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4000" dirty="0" err="1">
                <a:solidFill>
                  <a:schemeClr val="bg1"/>
                </a:solidFill>
              </a:rPr>
              <a:t>Fedratinib</a:t>
            </a:r>
            <a:r>
              <a:rPr lang="en-US" sz="4000" dirty="0">
                <a:solidFill>
                  <a:schemeClr val="bg1"/>
                </a:solidFill>
              </a:rPr>
              <a:t> FDA Approved (MF)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August 16,2019 </a:t>
            </a:r>
          </a:p>
        </p:txBody>
      </p:sp>
    </p:spTree>
    <p:extLst>
      <p:ext uri="{BB962C8B-B14F-4D97-AF65-F5344CB8AC3E}">
        <p14:creationId xmlns:p14="http://schemas.microsoft.com/office/powerpoint/2010/main" val="232898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A8C71D6-309A-8343-8693-447BE42DE896}"/>
              </a:ext>
            </a:extLst>
          </p:cNvPr>
          <p:cNvSpPr/>
          <p:nvPr/>
        </p:nvSpPr>
        <p:spPr>
          <a:xfrm>
            <a:off x="1528231" y="11908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2" name="Picture 6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3" t="36754" r="385" b="32130"/>
          <a:stretch>
            <a:fillRect/>
          </a:stretch>
        </p:blipFill>
        <p:spPr bwMode="auto">
          <a:xfrm>
            <a:off x="6124576" y="2893473"/>
            <a:ext cx="3098103" cy="144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6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6754" r="49159" b="30844"/>
          <a:stretch>
            <a:fillRect/>
          </a:stretch>
        </p:blipFill>
        <p:spPr bwMode="auto">
          <a:xfrm>
            <a:off x="6450671" y="1542140"/>
            <a:ext cx="3008288" cy="124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1" descr="Cov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761" y="1705916"/>
            <a:ext cx="3043397" cy="420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2"/>
          <p:cNvSpPr txBox="1">
            <a:spLocks noChangeArrowheads="1"/>
          </p:cNvSpPr>
          <p:nvPr/>
        </p:nvSpPr>
        <p:spPr bwMode="auto">
          <a:xfrm>
            <a:off x="3413623" y="2462516"/>
            <a:ext cx="35137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900" dirty="0">
                <a:solidFill>
                  <a:srgbClr val="BC4800"/>
                </a:solidFill>
              </a:rPr>
              <a:t>1%</a:t>
            </a:r>
          </a:p>
        </p:txBody>
      </p:sp>
      <p:sp>
        <p:nvSpPr>
          <p:cNvPr id="35846" name="TextBox 3"/>
          <p:cNvSpPr txBox="1">
            <a:spLocks noChangeArrowheads="1"/>
          </p:cNvSpPr>
          <p:nvPr/>
        </p:nvSpPr>
        <p:spPr bwMode="auto">
          <a:xfrm>
            <a:off x="4346019" y="4067387"/>
            <a:ext cx="91242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900" dirty="0">
                <a:solidFill>
                  <a:srgbClr val="BC4800"/>
                </a:solidFill>
              </a:rPr>
              <a:t>36%, P &lt; .001</a:t>
            </a:r>
          </a:p>
        </p:txBody>
      </p:sp>
      <p:sp>
        <p:nvSpPr>
          <p:cNvPr id="35847" name="TextBox 4"/>
          <p:cNvSpPr txBox="1">
            <a:spLocks noChangeArrowheads="1"/>
          </p:cNvSpPr>
          <p:nvPr/>
        </p:nvSpPr>
        <p:spPr bwMode="auto">
          <a:xfrm>
            <a:off x="4414224" y="5607825"/>
            <a:ext cx="91242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900" dirty="0">
                <a:solidFill>
                  <a:srgbClr val="BC4800"/>
                </a:solidFill>
              </a:rPr>
              <a:t>40%, P &lt; .001</a:t>
            </a:r>
          </a:p>
        </p:txBody>
      </p:sp>
      <p:pic>
        <p:nvPicPr>
          <p:cNvPr id="35848" name="Picture 6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7" t="68842" r="20213" b="-2"/>
          <a:stretch>
            <a:fillRect/>
          </a:stretch>
        </p:blipFill>
        <p:spPr bwMode="auto">
          <a:xfrm>
            <a:off x="6038851" y="4373755"/>
            <a:ext cx="3420109" cy="150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TextBox 9"/>
          <p:cNvSpPr txBox="1">
            <a:spLocks noChangeArrowheads="1"/>
          </p:cNvSpPr>
          <p:nvPr/>
        </p:nvSpPr>
        <p:spPr bwMode="auto">
          <a:xfrm>
            <a:off x="7780447" y="2441080"/>
            <a:ext cx="35137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900" dirty="0">
                <a:solidFill>
                  <a:srgbClr val="BC4800"/>
                </a:solidFill>
              </a:rPr>
              <a:t>7%</a:t>
            </a:r>
          </a:p>
        </p:txBody>
      </p:sp>
      <p:sp>
        <p:nvSpPr>
          <p:cNvPr id="35852" name="TextBox 10"/>
          <p:cNvSpPr txBox="1">
            <a:spLocks noChangeArrowheads="1"/>
          </p:cNvSpPr>
          <p:nvPr/>
        </p:nvSpPr>
        <p:spPr bwMode="auto">
          <a:xfrm>
            <a:off x="8397533" y="4056667"/>
            <a:ext cx="91242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900" dirty="0">
                <a:solidFill>
                  <a:srgbClr val="BC4800"/>
                </a:solidFill>
              </a:rPr>
              <a:t>36%, P &lt; .001</a:t>
            </a:r>
          </a:p>
        </p:txBody>
      </p:sp>
      <p:sp>
        <p:nvSpPr>
          <p:cNvPr id="35853" name="TextBox 11"/>
          <p:cNvSpPr txBox="1">
            <a:spLocks noChangeArrowheads="1"/>
          </p:cNvSpPr>
          <p:nvPr/>
        </p:nvSpPr>
        <p:spPr bwMode="auto">
          <a:xfrm>
            <a:off x="8546531" y="5594686"/>
            <a:ext cx="91242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900" dirty="0">
                <a:solidFill>
                  <a:srgbClr val="BC4800"/>
                </a:solidFill>
              </a:rPr>
              <a:t>34%, P &lt; .001</a:t>
            </a:r>
          </a:p>
        </p:txBody>
      </p:sp>
      <p:sp>
        <p:nvSpPr>
          <p:cNvPr id="35854" name="TextBox 1"/>
          <p:cNvSpPr txBox="1">
            <a:spLocks noChangeArrowheads="1"/>
          </p:cNvSpPr>
          <p:nvPr/>
        </p:nvSpPr>
        <p:spPr bwMode="auto">
          <a:xfrm>
            <a:off x="3725203" y="1353078"/>
            <a:ext cx="7866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1400" b="1" dirty="0">
                <a:solidFill>
                  <a:srgbClr val="BC4800"/>
                </a:solidFill>
              </a:rPr>
              <a:t>N = 96</a:t>
            </a:r>
          </a:p>
        </p:txBody>
      </p:sp>
      <p:sp>
        <p:nvSpPr>
          <p:cNvPr id="35855" name="TextBox 14"/>
          <p:cNvSpPr txBox="1">
            <a:spLocks noChangeArrowheads="1"/>
          </p:cNvSpPr>
          <p:nvPr/>
        </p:nvSpPr>
        <p:spPr bwMode="auto">
          <a:xfrm>
            <a:off x="7748905" y="1332988"/>
            <a:ext cx="7168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1400" b="1" dirty="0">
                <a:solidFill>
                  <a:srgbClr val="BC4800"/>
                </a:solidFill>
              </a:rPr>
              <a:t>N = 85</a:t>
            </a:r>
          </a:p>
        </p:txBody>
      </p:sp>
      <p:sp>
        <p:nvSpPr>
          <p:cNvPr id="35856" name="TextBox 15"/>
          <p:cNvSpPr txBox="1">
            <a:spLocks noChangeArrowheads="1"/>
          </p:cNvSpPr>
          <p:nvPr/>
        </p:nvSpPr>
        <p:spPr bwMode="auto">
          <a:xfrm>
            <a:off x="4722018" y="2963790"/>
            <a:ext cx="50847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900" dirty="0">
                <a:solidFill>
                  <a:srgbClr val="BC4800"/>
                </a:solidFill>
              </a:rPr>
              <a:t>n = 96</a:t>
            </a:r>
          </a:p>
        </p:txBody>
      </p:sp>
      <p:sp>
        <p:nvSpPr>
          <p:cNvPr id="35857" name="TextBox 16"/>
          <p:cNvSpPr txBox="1">
            <a:spLocks noChangeArrowheads="1"/>
          </p:cNvSpPr>
          <p:nvPr/>
        </p:nvSpPr>
        <p:spPr bwMode="auto">
          <a:xfrm>
            <a:off x="8603659" y="2752708"/>
            <a:ext cx="50847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900" dirty="0">
                <a:solidFill>
                  <a:srgbClr val="BC4800"/>
                </a:solidFill>
              </a:rPr>
              <a:t>n = 91</a:t>
            </a:r>
          </a:p>
        </p:txBody>
      </p:sp>
      <p:sp>
        <p:nvSpPr>
          <p:cNvPr id="35858" name="TextBox 17"/>
          <p:cNvSpPr txBox="1">
            <a:spLocks noChangeArrowheads="1"/>
          </p:cNvSpPr>
          <p:nvPr/>
        </p:nvSpPr>
        <p:spPr bwMode="auto">
          <a:xfrm>
            <a:off x="4722019" y="4435648"/>
            <a:ext cx="50847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900" dirty="0">
                <a:solidFill>
                  <a:srgbClr val="BC4800"/>
                </a:solidFill>
              </a:rPr>
              <a:t>n = 97</a:t>
            </a:r>
          </a:p>
        </p:txBody>
      </p:sp>
      <p:sp>
        <p:nvSpPr>
          <p:cNvPr id="35859" name="TextBox 18"/>
          <p:cNvSpPr txBox="1">
            <a:spLocks noChangeArrowheads="1"/>
          </p:cNvSpPr>
          <p:nvPr/>
        </p:nvSpPr>
        <p:spPr bwMode="auto">
          <a:xfrm>
            <a:off x="8599510" y="4269087"/>
            <a:ext cx="50847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900" dirty="0">
                <a:solidFill>
                  <a:srgbClr val="BC4800"/>
                </a:solidFill>
              </a:rPr>
              <a:t>n = 91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2" y="336801"/>
            <a:ext cx="8064500" cy="828675"/>
          </a:xfrm>
        </p:spPr>
        <p:txBody>
          <a:bodyPr>
            <a:normAutofit fontScale="90000"/>
          </a:bodyPr>
          <a:lstStyle/>
          <a:p>
            <a:r>
              <a:rPr lang="en-US" dirty="0"/>
              <a:t>JAKARTA-1</a:t>
            </a:r>
            <a:br>
              <a:rPr lang="en-US" dirty="0"/>
            </a:br>
            <a:r>
              <a:rPr lang="en-US" sz="2325" i="1" dirty="0"/>
              <a:t>Endpoints</a:t>
            </a: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524001" y="6179379"/>
            <a:ext cx="9143999" cy="236013"/>
          </a:xfrm>
        </p:spPr>
        <p:txBody>
          <a:bodyPr/>
          <a:lstStyle/>
          <a:p>
            <a:r>
              <a:rPr lang="it-IT"/>
              <a:t>Pardanani A, et al. JAMA Oncol. 2015;1:643-651.</a:t>
            </a:r>
          </a:p>
        </p:txBody>
      </p:sp>
    </p:spTree>
    <p:extLst>
      <p:ext uri="{BB962C8B-B14F-4D97-AF65-F5344CB8AC3E}">
        <p14:creationId xmlns:p14="http://schemas.microsoft.com/office/powerpoint/2010/main" val="2361434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44231" y="956637"/>
            <a:ext cx="8064500" cy="621506"/>
          </a:xfrm>
        </p:spPr>
        <p:txBody>
          <a:bodyPr>
            <a:normAutofit fontScale="90000"/>
          </a:bodyPr>
          <a:lstStyle/>
          <a:p>
            <a:r>
              <a:rPr lang="en-US" dirty="0"/>
              <a:t>NCCN Guidelines Version 1.2021: Treatment for Higher-Risk MF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524002" y="5665352"/>
            <a:ext cx="9143999" cy="272364"/>
          </a:xfrm>
        </p:spPr>
        <p:txBody>
          <a:bodyPr/>
          <a:lstStyle/>
          <a:p>
            <a:pPr algn="l"/>
            <a:r>
              <a:rPr lang="en-US" sz="825" b="0" dirty="0"/>
              <a:t>NCCN Guidelines. Myeloproliferative neoplasms. V1.2021. Accessed July 30,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9EDFC7-D973-4DAF-A8C2-44E0EF807D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89"/>
          <a:stretch/>
        </p:blipFill>
        <p:spPr>
          <a:xfrm>
            <a:off x="1524000" y="2202154"/>
            <a:ext cx="9144000" cy="2913436"/>
          </a:xfrm>
          <a:prstGeom prst="rect">
            <a:avLst/>
          </a:prstGeom>
        </p:spPr>
      </p:pic>
      <p:sp>
        <p:nvSpPr>
          <p:cNvPr id="21" name="Title 4">
            <a:extLst>
              <a:ext uri="{FF2B5EF4-FFF2-40B4-BE49-F238E27FC236}">
                <a16:creationId xmlns:a16="http://schemas.microsoft.com/office/drawing/2014/main" id="{A149FFCD-9AEE-6842-9D52-D33D5010F8A1}"/>
              </a:ext>
            </a:extLst>
          </p:cNvPr>
          <p:cNvSpPr txBox="1">
            <a:spLocks/>
          </p:cNvSpPr>
          <p:nvPr/>
        </p:nvSpPr>
        <p:spPr>
          <a:xfrm>
            <a:off x="1817642" y="132516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  <a:latin typeface="Roboto Condensed"/>
              </a:rPr>
              <a:t>NCCN Guidelines Version 1.2021: Treatment for Higher-Risk MF </a:t>
            </a:r>
            <a:endParaRPr lang="en-US" dirty="0">
              <a:solidFill>
                <a:prstClr val="white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750550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5133-9051-D144-B03B-F78D6CA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306" y="645461"/>
            <a:ext cx="8872695" cy="1045229"/>
          </a:xfrm>
        </p:spPr>
        <p:txBody>
          <a:bodyPr>
            <a:normAutofit/>
          </a:bodyPr>
          <a:lstStyle/>
          <a:p>
            <a:r>
              <a:rPr lang="en-US" sz="4000" dirty="0"/>
              <a:t>Quick 10</a:t>
            </a:r>
            <a:br>
              <a:rPr lang="en-US" dirty="0"/>
            </a:br>
            <a:r>
              <a:rPr lang="en-US" sz="2025" dirty="0">
                <a:solidFill>
                  <a:srgbClr val="009193"/>
                </a:solidFill>
              </a:rPr>
              <a:t>Ten things for MF patients to know about the approval of </a:t>
            </a:r>
            <a:r>
              <a:rPr lang="en-US" sz="2025" dirty="0" err="1">
                <a:solidFill>
                  <a:srgbClr val="009193"/>
                </a:solidFill>
              </a:rPr>
              <a:t>Pacritinib</a:t>
            </a:r>
            <a:endParaRPr lang="en-US" sz="2025" dirty="0">
              <a:solidFill>
                <a:srgbClr val="009193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A1F3E-B390-0A40-BE56-3BB4B2052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828" y="1903807"/>
            <a:ext cx="7886700" cy="3263504"/>
          </a:xfrm>
        </p:spPr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does MF impact afflicted patients?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do we treat MF currently?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b="1" dirty="0"/>
              <a:t>What are unmet needs in current treatment of MF?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F77C1E-A2DF-1546-8DF2-8E7DE67799AD}"/>
              </a:ext>
            </a:extLst>
          </p:cNvPr>
          <p:cNvCxnSpPr/>
          <p:nvPr/>
        </p:nvCxnSpPr>
        <p:spPr>
          <a:xfrm>
            <a:off x="1524000" y="1690689"/>
            <a:ext cx="9144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831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387974-5B34-41BE-88A8-2990FD990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326" y="618329"/>
            <a:ext cx="8312339" cy="866307"/>
          </a:xfrm>
        </p:spPr>
        <p:txBody>
          <a:bodyPr>
            <a:noAutofit/>
          </a:bodyPr>
          <a:lstStyle/>
          <a:p>
            <a:r>
              <a:rPr lang="en-US" sz="2800" dirty="0"/>
              <a:t>Primary Myelofibrosis and Secondary Myelofibrosis are Clinically and Biologically Different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2FBBBA-4825-44D2-A489-877B5253F268}"/>
              </a:ext>
            </a:extLst>
          </p:cNvPr>
          <p:cNvSpPr txBox="1"/>
          <p:nvPr/>
        </p:nvSpPr>
        <p:spPr>
          <a:xfrm>
            <a:off x="1592567" y="5677129"/>
            <a:ext cx="317106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750" dirty="0" err="1">
                <a:solidFill>
                  <a:srgbClr val="000000"/>
                </a:solidFill>
                <a:latin typeface="Arial" panose="020B0604020202020204"/>
              </a:rPr>
              <a:t>Marcellino</a:t>
            </a:r>
            <a:r>
              <a:rPr lang="en-US" sz="750" dirty="0">
                <a:solidFill>
                  <a:srgbClr val="000000"/>
                </a:solidFill>
                <a:latin typeface="Arial" panose="020B0604020202020204"/>
              </a:rPr>
              <a:t> et al. </a:t>
            </a:r>
            <a:r>
              <a:rPr lang="en-US" sz="750" i="1" dirty="0">
                <a:solidFill>
                  <a:srgbClr val="000000"/>
                </a:solidFill>
                <a:latin typeface="Arial" panose="020B0604020202020204"/>
              </a:rPr>
              <a:t>Clin Lymphoma, Myeloma, </a:t>
            </a:r>
            <a:r>
              <a:rPr lang="en-US" sz="750" i="1" dirty="0" err="1">
                <a:solidFill>
                  <a:srgbClr val="000000"/>
                </a:solidFill>
                <a:latin typeface="Arial" panose="020B0604020202020204"/>
              </a:rPr>
              <a:t>Leuk</a:t>
            </a:r>
            <a:r>
              <a:rPr lang="en-US" sz="750" dirty="0">
                <a:solidFill>
                  <a:srgbClr val="000000"/>
                </a:solidFill>
                <a:latin typeface="Arial" panose="020B0604020202020204"/>
              </a:rPr>
              <a:t>. 2020; 20(7):415-21. </a:t>
            </a:r>
          </a:p>
        </p:txBody>
      </p:sp>
      <p:sp>
        <p:nvSpPr>
          <p:cNvPr id="31" name="Content Placeholder 20">
            <a:extLst>
              <a:ext uri="{FF2B5EF4-FFF2-40B4-BE49-F238E27FC236}">
                <a16:creationId xmlns:a16="http://schemas.microsoft.com/office/drawing/2014/main" id="{81973558-CD65-4AF9-B286-97A704472AAF}"/>
              </a:ext>
            </a:extLst>
          </p:cNvPr>
          <p:cNvSpPr txBox="1">
            <a:spLocks/>
          </p:cNvSpPr>
          <p:nvPr/>
        </p:nvSpPr>
        <p:spPr>
          <a:xfrm>
            <a:off x="7754541" y="2518816"/>
            <a:ext cx="2484834" cy="5191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System Font Regular"/>
              <a:buChar char="-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System Font Regular"/>
              <a:buChar char="-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srgbClr val="EE5340"/>
              </a:buClr>
              <a:buNone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</a:rPr>
              <a:t>Lower blood counts, increased circulating blasts</a:t>
            </a:r>
            <a:endParaRPr lang="en-US" sz="1200" strike="sngStrike" dirty="0">
              <a:solidFill>
                <a:srgbClr val="FF0000"/>
              </a:solidFill>
              <a:latin typeface="Arial" panose="020B0604020202020204"/>
            </a:endParaRPr>
          </a:p>
        </p:txBody>
      </p:sp>
      <p:sp>
        <p:nvSpPr>
          <p:cNvPr id="35" name="Content Placeholder 8">
            <a:extLst>
              <a:ext uri="{FF2B5EF4-FFF2-40B4-BE49-F238E27FC236}">
                <a16:creationId xmlns:a16="http://schemas.microsoft.com/office/drawing/2014/main" id="{CD3043FF-7677-448E-A7C5-D4D9751B7462}"/>
              </a:ext>
            </a:extLst>
          </p:cNvPr>
          <p:cNvSpPr txBox="1">
            <a:spLocks/>
          </p:cNvSpPr>
          <p:nvPr/>
        </p:nvSpPr>
        <p:spPr>
          <a:xfrm>
            <a:off x="1924051" y="2518816"/>
            <a:ext cx="2491979" cy="5191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System Font Regular"/>
              <a:buChar char="-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System Font Regular"/>
              <a:buChar char="-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85800">
              <a:spcBef>
                <a:spcPts val="750"/>
              </a:spcBef>
              <a:buClr>
                <a:srgbClr val="EE5340"/>
              </a:buClr>
              <a:buNone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</a:rPr>
              <a:t>Normal or elevated blood counts </a:t>
            </a:r>
            <a:endParaRPr lang="en-US" sz="1200" strike="sngStrike" dirty="0">
              <a:solidFill>
                <a:srgbClr val="FF0000"/>
              </a:solidFill>
              <a:latin typeface="Arial" panose="020B0604020202020204"/>
            </a:endParaRPr>
          </a:p>
        </p:txBody>
      </p:sp>
      <p:sp>
        <p:nvSpPr>
          <p:cNvPr id="36" name="Rounded Rectangle 27">
            <a:extLst>
              <a:ext uri="{FF2B5EF4-FFF2-40B4-BE49-F238E27FC236}">
                <a16:creationId xmlns:a16="http://schemas.microsoft.com/office/drawing/2014/main" id="{C1147A9F-CB6C-4D45-9A71-BDB92EF480FA}"/>
              </a:ext>
            </a:extLst>
          </p:cNvPr>
          <p:cNvSpPr/>
          <p:nvPr/>
        </p:nvSpPr>
        <p:spPr>
          <a:xfrm>
            <a:off x="4741023" y="2553854"/>
            <a:ext cx="2690079" cy="45443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accent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8580" bIns="68580" rtlCol="0" anchor="ctr">
            <a:spAutoFit/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srgbClr val="003B5C"/>
                </a:solidFill>
                <a:latin typeface="Arial" panose="020B0604020202020204"/>
              </a:rPr>
              <a:t>Lab Values (Clinical Presentation)</a:t>
            </a:r>
          </a:p>
        </p:txBody>
      </p:sp>
      <p:sp>
        <p:nvSpPr>
          <p:cNvPr id="37" name="Content Placeholder 8">
            <a:extLst>
              <a:ext uri="{FF2B5EF4-FFF2-40B4-BE49-F238E27FC236}">
                <a16:creationId xmlns:a16="http://schemas.microsoft.com/office/drawing/2014/main" id="{A3759C18-30ED-445C-9DAD-477AFA15264A}"/>
              </a:ext>
            </a:extLst>
          </p:cNvPr>
          <p:cNvSpPr txBox="1">
            <a:spLocks/>
          </p:cNvSpPr>
          <p:nvPr/>
        </p:nvSpPr>
        <p:spPr>
          <a:xfrm>
            <a:off x="1924051" y="2308512"/>
            <a:ext cx="2491658" cy="2857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85800">
              <a:spcBef>
                <a:spcPts val="750"/>
              </a:spcBef>
              <a:buClr>
                <a:srgbClr val="EE5340"/>
              </a:buClr>
              <a:buNone/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/>
              </a:rPr>
              <a:t>Proliferative Myelofibrosis</a:t>
            </a:r>
          </a:p>
        </p:txBody>
      </p:sp>
      <p:sp>
        <p:nvSpPr>
          <p:cNvPr id="43" name="Content Placeholder 20">
            <a:extLst>
              <a:ext uri="{FF2B5EF4-FFF2-40B4-BE49-F238E27FC236}">
                <a16:creationId xmlns:a16="http://schemas.microsoft.com/office/drawing/2014/main" id="{A42F7FA3-8187-4523-9AC4-439DD735B46F}"/>
              </a:ext>
            </a:extLst>
          </p:cNvPr>
          <p:cNvSpPr txBox="1">
            <a:spLocks/>
          </p:cNvSpPr>
          <p:nvPr/>
        </p:nvSpPr>
        <p:spPr>
          <a:xfrm>
            <a:off x="7754312" y="2308512"/>
            <a:ext cx="2485065" cy="2857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srgbClr val="EE5340"/>
              </a:buClr>
              <a:buNone/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/>
              </a:rPr>
              <a:t>Cytopenic Myelofibrosis</a:t>
            </a:r>
          </a:p>
        </p:txBody>
      </p:sp>
      <p:sp>
        <p:nvSpPr>
          <p:cNvPr id="45" name="Content Placeholder 8">
            <a:extLst>
              <a:ext uri="{FF2B5EF4-FFF2-40B4-BE49-F238E27FC236}">
                <a16:creationId xmlns:a16="http://schemas.microsoft.com/office/drawing/2014/main" id="{0BA106AE-F8AA-40D4-9A72-1DE019CA22E3}"/>
              </a:ext>
            </a:extLst>
          </p:cNvPr>
          <p:cNvSpPr txBox="1">
            <a:spLocks/>
          </p:cNvSpPr>
          <p:nvPr/>
        </p:nvSpPr>
        <p:spPr>
          <a:xfrm>
            <a:off x="1924051" y="3100469"/>
            <a:ext cx="2491658" cy="5188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85800">
              <a:spcBef>
                <a:spcPts val="750"/>
              </a:spcBef>
              <a:buClr>
                <a:srgbClr val="EE5340"/>
              </a:buClr>
              <a:buNone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</a:rPr>
              <a:t>More often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/>
              </a:rPr>
              <a:t>secondary, </a:t>
            </a:r>
            <a:r>
              <a:rPr lang="en-US" sz="1200" dirty="0">
                <a:solidFill>
                  <a:srgbClr val="000000"/>
                </a:solidFill>
                <a:latin typeface="Arial" panose="020B0604020202020204"/>
              </a:rPr>
              <a:t>but can progress to cytopenic</a:t>
            </a:r>
          </a:p>
        </p:txBody>
      </p:sp>
      <p:sp>
        <p:nvSpPr>
          <p:cNvPr id="46" name="Content Placeholder 20">
            <a:extLst>
              <a:ext uri="{FF2B5EF4-FFF2-40B4-BE49-F238E27FC236}">
                <a16:creationId xmlns:a16="http://schemas.microsoft.com/office/drawing/2014/main" id="{6124F1E0-D43A-4FFC-A371-0EB9FBD8EA68}"/>
              </a:ext>
            </a:extLst>
          </p:cNvPr>
          <p:cNvSpPr txBox="1">
            <a:spLocks/>
          </p:cNvSpPr>
          <p:nvPr/>
        </p:nvSpPr>
        <p:spPr>
          <a:xfrm>
            <a:off x="7754312" y="3100469"/>
            <a:ext cx="2485065" cy="5188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srgbClr val="EE5340"/>
              </a:buClr>
              <a:buNone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</a:rPr>
              <a:t>More often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/>
              </a:rPr>
              <a:t>primary</a:t>
            </a:r>
          </a:p>
        </p:txBody>
      </p:sp>
      <p:sp>
        <p:nvSpPr>
          <p:cNvPr id="47" name="Rounded Rectangle 45">
            <a:extLst>
              <a:ext uri="{FF2B5EF4-FFF2-40B4-BE49-F238E27FC236}">
                <a16:creationId xmlns:a16="http://schemas.microsoft.com/office/drawing/2014/main" id="{83F6E848-5961-4690-8866-7BD4145AE227}"/>
              </a:ext>
            </a:extLst>
          </p:cNvPr>
          <p:cNvSpPr/>
          <p:nvPr/>
        </p:nvSpPr>
        <p:spPr>
          <a:xfrm>
            <a:off x="4741023" y="3135645"/>
            <a:ext cx="2690079" cy="45443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8580" bIns="68580" rtlCol="0" anchor="ctr">
            <a:spAutoFit/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srgbClr val="FFFFFF"/>
                </a:solidFill>
                <a:latin typeface="Arial" panose="020B0604020202020204"/>
              </a:rPr>
              <a:t>Etiology of MF</a:t>
            </a:r>
          </a:p>
        </p:txBody>
      </p:sp>
      <p:sp>
        <p:nvSpPr>
          <p:cNvPr id="50" name="Content Placeholder 8">
            <a:extLst>
              <a:ext uri="{FF2B5EF4-FFF2-40B4-BE49-F238E27FC236}">
                <a16:creationId xmlns:a16="http://schemas.microsoft.com/office/drawing/2014/main" id="{058D319C-368C-4476-9240-E3D41930CDF0}"/>
              </a:ext>
            </a:extLst>
          </p:cNvPr>
          <p:cNvSpPr txBox="1">
            <a:spLocks/>
          </p:cNvSpPr>
          <p:nvPr/>
        </p:nvSpPr>
        <p:spPr>
          <a:xfrm>
            <a:off x="1924051" y="3682260"/>
            <a:ext cx="2491658" cy="5188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85800">
              <a:spcBef>
                <a:spcPts val="750"/>
              </a:spcBef>
              <a:buClr>
                <a:srgbClr val="EE5340"/>
              </a:buClr>
              <a:buNone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</a:rPr>
              <a:t>Often present/</a:t>
            </a:r>
            <a:br>
              <a:rPr lang="en-US" sz="1200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1200" dirty="0">
                <a:solidFill>
                  <a:srgbClr val="000000"/>
                </a:solidFill>
                <a:latin typeface="Arial" panose="020B0604020202020204"/>
              </a:rPr>
              <a:t>Higher frequency</a:t>
            </a:r>
          </a:p>
        </p:txBody>
      </p:sp>
      <p:sp>
        <p:nvSpPr>
          <p:cNvPr id="51" name="Content Placeholder 20">
            <a:extLst>
              <a:ext uri="{FF2B5EF4-FFF2-40B4-BE49-F238E27FC236}">
                <a16:creationId xmlns:a16="http://schemas.microsoft.com/office/drawing/2014/main" id="{197CC118-E8E5-428C-9A42-CFE54AB1D263}"/>
              </a:ext>
            </a:extLst>
          </p:cNvPr>
          <p:cNvSpPr txBox="1">
            <a:spLocks/>
          </p:cNvSpPr>
          <p:nvPr/>
        </p:nvSpPr>
        <p:spPr>
          <a:xfrm>
            <a:off x="7754312" y="3682260"/>
            <a:ext cx="2596599" cy="5188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srgbClr val="EE5340"/>
              </a:buClr>
              <a:buNone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</a:rPr>
              <a:t>Less often present/</a:t>
            </a:r>
            <a:br>
              <a:rPr lang="en-US" sz="1200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1200" dirty="0">
                <a:solidFill>
                  <a:srgbClr val="000000"/>
                </a:solidFill>
                <a:latin typeface="Arial" panose="020B0604020202020204"/>
              </a:rPr>
              <a:t>Lower frequency; some triple negative</a:t>
            </a:r>
          </a:p>
        </p:txBody>
      </p:sp>
      <p:sp>
        <p:nvSpPr>
          <p:cNvPr id="52" name="Rounded Rectangle 48">
            <a:extLst>
              <a:ext uri="{FF2B5EF4-FFF2-40B4-BE49-F238E27FC236}">
                <a16:creationId xmlns:a16="http://schemas.microsoft.com/office/drawing/2014/main" id="{631F87D9-7BC0-40A8-9545-38D631377F44}"/>
              </a:ext>
            </a:extLst>
          </p:cNvPr>
          <p:cNvSpPr/>
          <p:nvPr/>
        </p:nvSpPr>
        <p:spPr>
          <a:xfrm>
            <a:off x="4741023" y="3717436"/>
            <a:ext cx="2690079" cy="45443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accent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8580" bIns="68580" rtlCol="0" anchor="ctr">
            <a:spAutoFit/>
          </a:bodyPr>
          <a:lstStyle/>
          <a:p>
            <a:pPr algn="ctr" defTabSz="685800">
              <a:defRPr/>
            </a:pPr>
            <a:r>
              <a:rPr lang="en-US" sz="1200" i="1" dirty="0">
                <a:solidFill>
                  <a:srgbClr val="003B5C"/>
                </a:solidFill>
                <a:latin typeface="Arial" panose="020B0604020202020204"/>
              </a:rPr>
              <a:t>JAK2</a:t>
            </a:r>
            <a:r>
              <a:rPr lang="en-US" sz="1200" dirty="0">
                <a:solidFill>
                  <a:srgbClr val="003B5C"/>
                </a:solidFill>
                <a:latin typeface="Arial" panose="020B0604020202020204"/>
              </a:rPr>
              <a:t> Mutation</a:t>
            </a:r>
          </a:p>
        </p:txBody>
      </p:sp>
      <p:sp>
        <p:nvSpPr>
          <p:cNvPr id="57" name="Content Placeholder 8">
            <a:extLst>
              <a:ext uri="{FF2B5EF4-FFF2-40B4-BE49-F238E27FC236}">
                <a16:creationId xmlns:a16="http://schemas.microsoft.com/office/drawing/2014/main" id="{568CFE3D-8463-47EA-B0CD-D94895C2100A}"/>
              </a:ext>
            </a:extLst>
          </p:cNvPr>
          <p:cNvSpPr txBox="1">
            <a:spLocks/>
          </p:cNvSpPr>
          <p:nvPr/>
        </p:nvSpPr>
        <p:spPr>
          <a:xfrm>
            <a:off x="1924051" y="4264050"/>
            <a:ext cx="2491658" cy="5188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85800">
              <a:spcBef>
                <a:spcPts val="750"/>
              </a:spcBef>
              <a:buClr>
                <a:srgbClr val="EE5340"/>
              </a:buClr>
              <a:buNone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</a:rPr>
              <a:t>Less commonly present</a:t>
            </a:r>
          </a:p>
        </p:txBody>
      </p:sp>
      <p:sp>
        <p:nvSpPr>
          <p:cNvPr id="59" name="Content Placeholder 20">
            <a:extLst>
              <a:ext uri="{FF2B5EF4-FFF2-40B4-BE49-F238E27FC236}">
                <a16:creationId xmlns:a16="http://schemas.microsoft.com/office/drawing/2014/main" id="{26835A17-D59C-4F15-9F4B-E8CB2279F8BC}"/>
              </a:ext>
            </a:extLst>
          </p:cNvPr>
          <p:cNvSpPr txBox="1">
            <a:spLocks/>
          </p:cNvSpPr>
          <p:nvPr/>
        </p:nvSpPr>
        <p:spPr>
          <a:xfrm>
            <a:off x="7754312" y="4264050"/>
            <a:ext cx="2485065" cy="5188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srgbClr val="EE5340"/>
              </a:buClr>
              <a:buNone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</a:rPr>
              <a:t>Often present and may precede </a:t>
            </a:r>
            <a:r>
              <a:rPr lang="en-US" sz="1200" i="1" dirty="0">
                <a:solidFill>
                  <a:srgbClr val="000000"/>
                </a:solidFill>
                <a:latin typeface="Arial" panose="020B0604020202020204"/>
              </a:rPr>
              <a:t>JAK2 </a:t>
            </a:r>
            <a:r>
              <a:rPr lang="en-US" sz="1200" dirty="0">
                <a:solidFill>
                  <a:srgbClr val="000000"/>
                </a:solidFill>
                <a:latin typeface="Arial" panose="020B0604020202020204"/>
              </a:rPr>
              <a:t>mutation</a:t>
            </a:r>
          </a:p>
        </p:txBody>
      </p:sp>
      <p:sp>
        <p:nvSpPr>
          <p:cNvPr id="60" name="Rounded Rectangle 51">
            <a:extLst>
              <a:ext uri="{FF2B5EF4-FFF2-40B4-BE49-F238E27FC236}">
                <a16:creationId xmlns:a16="http://schemas.microsoft.com/office/drawing/2014/main" id="{4962F4A1-311B-4CEC-ABD3-B49CB31E9BB1}"/>
              </a:ext>
            </a:extLst>
          </p:cNvPr>
          <p:cNvSpPr/>
          <p:nvPr/>
        </p:nvSpPr>
        <p:spPr>
          <a:xfrm>
            <a:off x="4741023" y="4299227"/>
            <a:ext cx="2690079" cy="45443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8580" bIns="68580" rtlCol="0" anchor="ctr">
            <a:spAutoFit/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srgbClr val="FFFFFF"/>
                </a:solidFill>
                <a:latin typeface="Arial" panose="020B0604020202020204"/>
              </a:rPr>
              <a:t>Other myeloid mutations</a:t>
            </a:r>
          </a:p>
        </p:txBody>
      </p:sp>
      <p:sp>
        <p:nvSpPr>
          <p:cNvPr id="61" name="Content Placeholder 8">
            <a:extLst>
              <a:ext uri="{FF2B5EF4-FFF2-40B4-BE49-F238E27FC236}">
                <a16:creationId xmlns:a16="http://schemas.microsoft.com/office/drawing/2014/main" id="{4EAC75F1-EE1B-45EC-AB58-DB70BA42CF07}"/>
              </a:ext>
            </a:extLst>
          </p:cNvPr>
          <p:cNvSpPr txBox="1">
            <a:spLocks/>
          </p:cNvSpPr>
          <p:nvPr/>
        </p:nvSpPr>
        <p:spPr>
          <a:xfrm>
            <a:off x="1924051" y="4845840"/>
            <a:ext cx="2491658" cy="5188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85800">
              <a:spcBef>
                <a:spcPts val="750"/>
              </a:spcBef>
              <a:buClr>
                <a:srgbClr val="EE5340"/>
              </a:buClr>
              <a:buNone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</a:rPr>
              <a:t>Better/Lower AML risk</a:t>
            </a:r>
          </a:p>
        </p:txBody>
      </p:sp>
      <p:sp>
        <p:nvSpPr>
          <p:cNvPr id="62" name="Content Placeholder 20">
            <a:extLst>
              <a:ext uri="{FF2B5EF4-FFF2-40B4-BE49-F238E27FC236}">
                <a16:creationId xmlns:a16="http://schemas.microsoft.com/office/drawing/2014/main" id="{7CC28B12-B887-4035-9367-C438AF401959}"/>
              </a:ext>
            </a:extLst>
          </p:cNvPr>
          <p:cNvSpPr txBox="1">
            <a:spLocks/>
          </p:cNvSpPr>
          <p:nvPr/>
        </p:nvSpPr>
        <p:spPr>
          <a:xfrm>
            <a:off x="7754312" y="4845840"/>
            <a:ext cx="2485065" cy="5188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srgbClr val="EE5340"/>
              </a:buClr>
              <a:buNone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</a:rPr>
              <a:t>Poor/Higher AML risk</a:t>
            </a:r>
          </a:p>
        </p:txBody>
      </p:sp>
      <p:sp>
        <p:nvSpPr>
          <p:cNvPr id="63" name="Rounded Rectangle 54">
            <a:extLst>
              <a:ext uri="{FF2B5EF4-FFF2-40B4-BE49-F238E27FC236}">
                <a16:creationId xmlns:a16="http://schemas.microsoft.com/office/drawing/2014/main" id="{CEEE0DCA-56B6-458A-AF85-3C8E724AA4E2}"/>
              </a:ext>
            </a:extLst>
          </p:cNvPr>
          <p:cNvSpPr/>
          <p:nvPr/>
        </p:nvSpPr>
        <p:spPr>
          <a:xfrm>
            <a:off x="4741023" y="4881016"/>
            <a:ext cx="2690079" cy="45443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accent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8580" bIns="68580" rtlCol="0" anchor="ctr">
            <a:spAutoFit/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srgbClr val="003B5C"/>
                </a:solidFill>
                <a:latin typeface="Arial" panose="020B0604020202020204"/>
              </a:rPr>
              <a:t>Prognosis</a:t>
            </a:r>
          </a:p>
        </p:txBody>
      </p:sp>
      <p:sp>
        <p:nvSpPr>
          <p:cNvPr id="64" name="Rounded Rectangle 56">
            <a:extLst>
              <a:ext uri="{FF2B5EF4-FFF2-40B4-BE49-F238E27FC236}">
                <a16:creationId xmlns:a16="http://schemas.microsoft.com/office/drawing/2014/main" id="{7E686FC7-A260-4D02-AD68-5BF75B0AFECE}"/>
              </a:ext>
            </a:extLst>
          </p:cNvPr>
          <p:cNvSpPr/>
          <p:nvPr/>
        </p:nvSpPr>
        <p:spPr>
          <a:xfrm>
            <a:off x="1932747" y="1701818"/>
            <a:ext cx="8306628" cy="38951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 defTabSz="685800">
              <a:defRPr/>
            </a:pPr>
            <a:r>
              <a:rPr lang="en-US" b="1" dirty="0">
                <a:solidFill>
                  <a:srgbClr val="FFFFFF"/>
                </a:solidFill>
                <a:latin typeface="Arial" panose="020B0604020202020204"/>
              </a:rPr>
              <a:t>The Phenotypic Spectrum of Myelofibrosis 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6BEEE6A-BB58-4EB9-AF84-A2693C4FFA0A}"/>
              </a:ext>
            </a:extLst>
          </p:cNvPr>
          <p:cNvCxnSpPr/>
          <p:nvPr/>
        </p:nvCxnSpPr>
        <p:spPr>
          <a:xfrm>
            <a:off x="4364692" y="2073250"/>
            <a:ext cx="0" cy="149839"/>
          </a:xfrm>
          <a:prstGeom prst="line">
            <a:avLst/>
          </a:prstGeom>
          <a:ln w="3810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B1684C6-3758-424E-9940-3552A6576B62}"/>
              </a:ext>
            </a:extLst>
          </p:cNvPr>
          <p:cNvCxnSpPr/>
          <p:nvPr/>
        </p:nvCxnSpPr>
        <p:spPr>
          <a:xfrm>
            <a:off x="7792731" y="2073250"/>
            <a:ext cx="0" cy="149839"/>
          </a:xfrm>
          <a:prstGeom prst="line">
            <a:avLst/>
          </a:prstGeom>
          <a:ln w="3810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237B478-BF8A-BA4E-98B0-E5323D84E9A1}"/>
              </a:ext>
            </a:extLst>
          </p:cNvPr>
          <p:cNvSpPr/>
          <p:nvPr/>
        </p:nvSpPr>
        <p:spPr>
          <a:xfrm>
            <a:off x="1524000" y="6594085"/>
            <a:ext cx="9144000" cy="2639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72BB3C-FA11-F641-A918-D112367DD01E}"/>
              </a:ext>
            </a:extLst>
          </p:cNvPr>
          <p:cNvSpPr/>
          <p:nvPr/>
        </p:nvSpPr>
        <p:spPr>
          <a:xfrm>
            <a:off x="1514061" y="-21070"/>
            <a:ext cx="9144000" cy="2639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15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24362-2089-46B3-8BD8-632A289D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281" y="1139416"/>
            <a:ext cx="4725934" cy="339983"/>
          </a:xfrm>
        </p:spPr>
        <p:txBody>
          <a:bodyPr>
            <a:noAutofit/>
          </a:bodyPr>
          <a:lstStyle/>
          <a:p>
            <a:r>
              <a:rPr lang="en-US" b="1" dirty="0"/>
              <a:t>Anemia is a Common Manifestation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1863280" y="1849332"/>
            <a:ext cx="4361890" cy="3249095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4319" marR="2858" indent="-257175">
              <a:spcAft>
                <a:spcPts val="450"/>
              </a:spcAft>
              <a:tabLst>
                <a:tab pos="138588" algn="l"/>
                <a:tab pos="138946" algn="l"/>
              </a:tabLst>
            </a:pPr>
            <a:r>
              <a:rPr lang="en-US" sz="1500" b="1" spc="-3" dirty="0">
                <a:latin typeface="+mj-lt"/>
                <a:cs typeface="Arial" panose="020B0604020202020204" pitchFamily="34" charset="0"/>
              </a:rPr>
              <a:t>Anemia present in 35-54% at diagnosis</a:t>
            </a:r>
            <a:r>
              <a:rPr lang="en-US" sz="1500" b="1" spc="-3" baseline="30000" dirty="0">
                <a:latin typeface="+mj-lt"/>
                <a:cs typeface="Arial" panose="020B0604020202020204" pitchFamily="34" charset="0"/>
              </a:rPr>
              <a:t>1</a:t>
            </a:r>
          </a:p>
          <a:p>
            <a:pPr marL="607219" marR="2858" lvl="1" indent="-257175">
              <a:spcBef>
                <a:spcPts val="750"/>
              </a:spcBef>
              <a:spcAft>
                <a:spcPts val="450"/>
              </a:spcAft>
              <a:tabLst>
                <a:tab pos="138588" algn="l"/>
                <a:tab pos="138946" algn="l"/>
              </a:tabLst>
            </a:pPr>
            <a:r>
              <a:rPr lang="en-US" sz="1350" b="1" spc="-3" dirty="0">
                <a:latin typeface="+mj-lt"/>
                <a:cs typeface="Arial" panose="020B0604020202020204" pitchFamily="34" charset="0"/>
              </a:rPr>
              <a:t>~50% of patients with MF require 6 or more </a:t>
            </a:r>
            <a:br>
              <a:rPr lang="en-US" sz="1350" b="1" spc="-3" dirty="0">
                <a:latin typeface="+mj-lt"/>
                <a:cs typeface="Arial" panose="020B0604020202020204" pitchFamily="34" charset="0"/>
              </a:rPr>
            </a:br>
            <a:r>
              <a:rPr lang="en-US" sz="1350" b="1" spc="-3" dirty="0">
                <a:latin typeface="+mj-lt"/>
                <a:cs typeface="Arial" panose="020B0604020202020204" pitchFamily="34" charset="0"/>
              </a:rPr>
              <a:t>RBC transfusions/year </a:t>
            </a:r>
            <a:endParaRPr lang="en-US" sz="1800" b="1" spc="-3" dirty="0">
              <a:latin typeface="+mj-lt"/>
              <a:cs typeface="Arial" panose="020B0604020202020204" pitchFamily="34" charset="0"/>
            </a:endParaRPr>
          </a:p>
          <a:p>
            <a:pPr marL="264319" marR="2858" indent="-257175">
              <a:spcAft>
                <a:spcPts val="450"/>
              </a:spcAft>
              <a:tabLst>
                <a:tab pos="138588" algn="l"/>
                <a:tab pos="138946" algn="l"/>
              </a:tabLst>
            </a:pPr>
            <a:r>
              <a:rPr lang="en-US" sz="1500" b="1" spc="-3" dirty="0">
                <a:latin typeface="+mj-lt"/>
                <a:cs typeface="Arial" panose="020B0604020202020204" pitchFamily="34" charset="0"/>
              </a:rPr>
              <a:t>Independent prognostic risk factor for </a:t>
            </a:r>
            <a:br>
              <a:rPr lang="en-US" sz="1500" b="1" spc="-3" dirty="0">
                <a:latin typeface="+mj-lt"/>
                <a:cs typeface="Arial" panose="020B0604020202020204" pitchFamily="34" charset="0"/>
              </a:rPr>
            </a:br>
            <a:r>
              <a:rPr lang="en-US" sz="1500" b="1" spc="-3" dirty="0">
                <a:latin typeface="+mj-lt"/>
                <a:cs typeface="Arial" panose="020B0604020202020204" pitchFamily="34" charset="0"/>
              </a:rPr>
              <a:t>leukemic transformation</a:t>
            </a:r>
            <a:r>
              <a:rPr lang="en-US" sz="1500" b="1" spc="-3" baseline="30000" dirty="0">
                <a:latin typeface="+mj-lt"/>
                <a:cs typeface="Arial" panose="020B0604020202020204" pitchFamily="34" charset="0"/>
              </a:rPr>
              <a:t>2</a:t>
            </a:r>
            <a:r>
              <a:rPr lang="en-US" sz="1500" b="1" spc="-3" dirty="0">
                <a:latin typeface="+mj-lt"/>
                <a:cs typeface="Arial" panose="020B0604020202020204" pitchFamily="34" charset="0"/>
              </a:rPr>
              <a:t> </a:t>
            </a:r>
          </a:p>
          <a:p>
            <a:pPr marL="264319" marR="2858" indent="-257175">
              <a:spcAft>
                <a:spcPts val="450"/>
              </a:spcAft>
              <a:tabLst>
                <a:tab pos="138588" algn="l"/>
                <a:tab pos="138946" algn="l"/>
              </a:tabLst>
            </a:pPr>
            <a:r>
              <a:rPr lang="en-US" sz="1500" b="1" spc="-3" dirty="0">
                <a:latin typeface="+mj-lt"/>
                <a:cs typeface="Arial" panose="020B0604020202020204" pitchFamily="34" charset="0"/>
              </a:rPr>
              <a:t>JAK1/2-only inhibitors can worsen anemia in</a:t>
            </a:r>
            <a:br>
              <a:rPr lang="en-US" sz="1500" b="1" spc="-3" dirty="0">
                <a:latin typeface="+mj-lt"/>
                <a:cs typeface="Arial" panose="020B0604020202020204" pitchFamily="34" charset="0"/>
              </a:rPr>
            </a:br>
            <a:r>
              <a:rPr lang="en-US" sz="1500" b="1" spc="-3" dirty="0">
                <a:latin typeface="+mj-lt"/>
                <a:cs typeface="Arial" panose="020B0604020202020204" pitchFamily="34" charset="0"/>
              </a:rPr>
              <a:t>~25% of patients</a:t>
            </a:r>
            <a:r>
              <a:rPr lang="en-US" sz="1500" b="1" spc="-3" baseline="30000" dirty="0">
                <a:latin typeface="+mj-lt"/>
                <a:cs typeface="Arial" panose="020B0604020202020204" pitchFamily="34" charset="0"/>
              </a:rPr>
              <a:t>3,4</a:t>
            </a:r>
          </a:p>
          <a:p>
            <a:pPr marL="264319" marR="2858" indent="-257175">
              <a:spcAft>
                <a:spcPts val="450"/>
              </a:spcAft>
              <a:tabLst>
                <a:tab pos="138588" algn="l"/>
                <a:tab pos="138946" algn="l"/>
              </a:tabLst>
            </a:pPr>
            <a:r>
              <a:rPr lang="en-US" sz="1500" b="1" spc="-3" dirty="0">
                <a:latin typeface="+mj-lt"/>
                <a:cs typeface="Arial" panose="020B0604020202020204" pitchFamily="34" charset="0"/>
              </a:rPr>
              <a:t>Up to 46% of patients become RBC transfusion dependent within a year of diagnosis</a:t>
            </a:r>
            <a:r>
              <a:rPr lang="en-US" sz="1500" b="1" spc="-3" baseline="30000" dirty="0">
                <a:latin typeface="+mj-lt"/>
                <a:cs typeface="Arial" panose="020B0604020202020204" pitchFamily="34" charset="0"/>
              </a:rPr>
              <a:t>5</a:t>
            </a:r>
          </a:p>
          <a:p>
            <a:pPr marL="138588" marR="2858" indent="-131444">
              <a:spcBef>
                <a:spcPts val="900"/>
              </a:spcBef>
              <a:buFont typeface="Arial"/>
              <a:buChar char="•"/>
              <a:tabLst>
                <a:tab pos="138588" algn="l"/>
                <a:tab pos="138946" algn="l"/>
              </a:tabLst>
            </a:pPr>
            <a:endParaRPr lang="en-US" sz="1500" b="1" spc="-3" baseline="30000" dirty="0">
              <a:latin typeface="+mj-lt"/>
              <a:cs typeface="Arial" panose="020B0604020202020204" pitchFamily="34" charset="0"/>
            </a:endParaRPr>
          </a:p>
          <a:p>
            <a:pPr marL="138588" marR="48221" indent="-131444">
              <a:spcBef>
                <a:spcPts val="675"/>
              </a:spcBef>
              <a:buFont typeface="Arial"/>
              <a:buChar char="•"/>
              <a:tabLst>
                <a:tab pos="138588" algn="l"/>
                <a:tab pos="138946" algn="l"/>
              </a:tabLst>
            </a:pPr>
            <a:endParaRPr sz="1500" b="1" baseline="2564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178143" y="1253106"/>
            <a:ext cx="3103157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44" algn="ctr" defTabSz="685800">
              <a:defRPr/>
            </a:pPr>
            <a:r>
              <a:rPr sz="1600" b="1" spc="-6" dirty="0">
                <a:latin typeface="+mj-lt"/>
                <a:cs typeface="Calibri"/>
              </a:rPr>
              <a:t>Proportion </a:t>
            </a:r>
            <a:r>
              <a:rPr sz="1600" b="1" spc="-3" dirty="0">
                <a:latin typeface="+mj-lt"/>
                <a:cs typeface="Calibri"/>
              </a:rPr>
              <a:t>of </a:t>
            </a:r>
            <a:r>
              <a:rPr sz="1600" b="1" spc="-8" dirty="0">
                <a:latin typeface="+mj-lt"/>
                <a:cs typeface="Calibri"/>
              </a:rPr>
              <a:t>Patients </a:t>
            </a:r>
            <a:r>
              <a:rPr sz="1600" b="1" spc="-3" dirty="0">
                <a:latin typeface="+mj-lt"/>
                <a:cs typeface="Calibri"/>
              </a:rPr>
              <a:t>With</a:t>
            </a:r>
            <a:r>
              <a:rPr sz="1600" b="1" spc="11" dirty="0">
                <a:latin typeface="+mj-lt"/>
                <a:cs typeface="Calibri"/>
              </a:rPr>
              <a:t> </a:t>
            </a:r>
            <a:r>
              <a:rPr sz="1600" b="1" dirty="0">
                <a:latin typeface="+mj-lt"/>
                <a:cs typeface="Calibri"/>
              </a:rPr>
              <a:t>Anemia</a:t>
            </a:r>
            <a:r>
              <a:rPr lang="en-US" sz="1600" b="1" baseline="25641" dirty="0">
                <a:latin typeface="+mj-lt"/>
                <a:cs typeface="Calibri"/>
              </a:rPr>
              <a:t>4</a:t>
            </a:r>
            <a:endParaRPr sz="1600" baseline="25641" dirty="0">
              <a:latin typeface="+mj-lt"/>
              <a:cs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0DEB262-B4A7-469F-8A97-4F8E36F0BDC1}"/>
              </a:ext>
            </a:extLst>
          </p:cNvPr>
          <p:cNvGrpSpPr/>
          <p:nvPr/>
        </p:nvGrpSpPr>
        <p:grpSpPr>
          <a:xfrm>
            <a:off x="6756603" y="1453609"/>
            <a:ext cx="3482770" cy="1756806"/>
            <a:chOff x="5512153" y="2355846"/>
            <a:chExt cx="4914115" cy="2784891"/>
          </a:xfrm>
        </p:grpSpPr>
        <p:sp>
          <p:nvSpPr>
            <p:cNvPr id="4" name="object 4"/>
            <p:cNvSpPr/>
            <p:nvPr/>
          </p:nvSpPr>
          <p:spPr>
            <a:xfrm>
              <a:off x="6528627" y="3549587"/>
              <a:ext cx="560641" cy="1324736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21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7923087" y="2853501"/>
              <a:ext cx="560641" cy="202082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21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9317547" y="2644903"/>
              <a:ext cx="560641" cy="2229421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21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111144" y="2437733"/>
              <a:ext cx="0" cy="2435543"/>
            </a:xfrm>
            <a:custGeom>
              <a:avLst/>
              <a:gdLst/>
              <a:ahLst/>
              <a:cxnLst/>
              <a:rect l="l" t="t" r="r" b="b"/>
              <a:pathLst>
                <a:path h="3247390">
                  <a:moveTo>
                    <a:pt x="0" y="3246882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21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075141" y="4872894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48260">
                  <a:moveTo>
                    <a:pt x="0" y="0"/>
                  </a:moveTo>
                  <a:lnTo>
                    <a:pt x="48006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21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075141" y="4524851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48260">
                  <a:moveTo>
                    <a:pt x="0" y="0"/>
                  </a:moveTo>
                  <a:lnTo>
                    <a:pt x="48006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21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075141" y="4177379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48260">
                  <a:moveTo>
                    <a:pt x="0" y="0"/>
                  </a:moveTo>
                  <a:lnTo>
                    <a:pt x="48006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21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6075141" y="3829335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48260">
                  <a:moveTo>
                    <a:pt x="0" y="0"/>
                  </a:moveTo>
                  <a:lnTo>
                    <a:pt x="48006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21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6075141" y="3481292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48260">
                  <a:moveTo>
                    <a:pt x="0" y="0"/>
                  </a:moveTo>
                  <a:lnTo>
                    <a:pt x="48006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21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075141" y="3133248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48260">
                  <a:moveTo>
                    <a:pt x="0" y="0"/>
                  </a:moveTo>
                  <a:lnTo>
                    <a:pt x="48006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21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6075141" y="2785205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48260">
                  <a:moveTo>
                    <a:pt x="0" y="0"/>
                  </a:moveTo>
                  <a:lnTo>
                    <a:pt x="48006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21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075141" y="2437733"/>
              <a:ext cx="36195" cy="0"/>
            </a:xfrm>
            <a:custGeom>
              <a:avLst/>
              <a:gdLst/>
              <a:ahLst/>
              <a:cxnLst/>
              <a:rect l="l" t="t" r="r" b="b"/>
              <a:pathLst>
                <a:path w="48260">
                  <a:moveTo>
                    <a:pt x="0" y="0"/>
                  </a:moveTo>
                  <a:lnTo>
                    <a:pt x="48006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21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6111145" y="4872894"/>
              <a:ext cx="4184809" cy="0"/>
            </a:xfrm>
            <a:custGeom>
              <a:avLst/>
              <a:gdLst/>
              <a:ahLst/>
              <a:cxnLst/>
              <a:rect l="l" t="t" r="r" b="b"/>
              <a:pathLst>
                <a:path w="5579745">
                  <a:moveTo>
                    <a:pt x="0" y="0"/>
                  </a:moveTo>
                  <a:lnTo>
                    <a:pt x="5579364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21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5891608" y="4791349"/>
              <a:ext cx="123899" cy="20125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144" defTabSz="685800">
                <a:defRPr/>
              </a:pPr>
              <a:r>
                <a:rPr sz="825" b="1">
                  <a:solidFill>
                    <a:prstClr val="black"/>
                  </a:solidFill>
                  <a:latin typeface="Calibri"/>
                  <a:cs typeface="Calibri"/>
                </a:rPr>
                <a:t>0</a:t>
              </a:r>
              <a:endParaRPr sz="825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5798973" y="4443421"/>
              <a:ext cx="216441" cy="20125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144" defTabSz="685800">
                <a:defRPr/>
              </a:pPr>
              <a:r>
                <a:rPr sz="825" b="1" spc="-3">
                  <a:solidFill>
                    <a:prstClr val="black"/>
                  </a:solidFill>
                  <a:latin typeface="Calibri"/>
                  <a:cs typeface="Calibri"/>
                </a:rPr>
                <a:t>10</a:t>
              </a:r>
              <a:endParaRPr sz="825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5798973" y="4095492"/>
              <a:ext cx="216441" cy="20125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144" defTabSz="685800">
                <a:defRPr/>
              </a:pPr>
              <a:r>
                <a:rPr sz="825" b="1" spc="-3">
                  <a:solidFill>
                    <a:prstClr val="black"/>
                  </a:solidFill>
                  <a:latin typeface="Calibri"/>
                  <a:cs typeface="Calibri"/>
                </a:rPr>
                <a:t>20</a:t>
              </a:r>
              <a:endParaRPr sz="825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5798973" y="3747562"/>
              <a:ext cx="216441" cy="20125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144" defTabSz="685800">
                <a:defRPr/>
              </a:pPr>
              <a:r>
                <a:rPr sz="825" b="1" spc="-3">
                  <a:solidFill>
                    <a:prstClr val="black"/>
                  </a:solidFill>
                  <a:latin typeface="Calibri"/>
                  <a:cs typeface="Calibri"/>
                </a:rPr>
                <a:t>30</a:t>
              </a:r>
              <a:endParaRPr sz="825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5798973" y="3399635"/>
              <a:ext cx="216441" cy="20125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144" defTabSz="685800">
                <a:defRPr/>
              </a:pPr>
              <a:r>
                <a:rPr sz="825" b="1" spc="-3">
                  <a:solidFill>
                    <a:prstClr val="black"/>
                  </a:solidFill>
                  <a:latin typeface="Calibri"/>
                  <a:cs typeface="Calibri"/>
                </a:rPr>
                <a:t>40</a:t>
              </a:r>
              <a:endParaRPr sz="825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5798973" y="3051703"/>
              <a:ext cx="216441" cy="20125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144" defTabSz="685800">
                <a:defRPr/>
              </a:pPr>
              <a:r>
                <a:rPr sz="825" b="1" spc="-3">
                  <a:solidFill>
                    <a:prstClr val="black"/>
                  </a:solidFill>
                  <a:latin typeface="Calibri"/>
                  <a:cs typeface="Calibri"/>
                </a:rPr>
                <a:t>50</a:t>
              </a:r>
              <a:endParaRPr sz="825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5798973" y="2703776"/>
              <a:ext cx="216441" cy="20125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144" defTabSz="685800">
                <a:defRPr/>
              </a:pPr>
              <a:r>
                <a:rPr sz="825" b="1" spc="-3">
                  <a:solidFill>
                    <a:prstClr val="black"/>
                  </a:solidFill>
                  <a:latin typeface="Calibri"/>
                  <a:cs typeface="Calibri"/>
                </a:rPr>
                <a:t>60</a:t>
              </a:r>
              <a:endParaRPr sz="825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5798973" y="2355846"/>
              <a:ext cx="216441" cy="20125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144" defTabSz="685800">
                <a:defRPr/>
              </a:pPr>
              <a:r>
                <a:rPr sz="825" b="1" spc="-3">
                  <a:solidFill>
                    <a:prstClr val="black"/>
                  </a:solidFill>
                  <a:latin typeface="Calibri"/>
                  <a:cs typeface="Calibri"/>
                </a:rPr>
                <a:t>70</a:t>
              </a:r>
              <a:endParaRPr sz="825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6573405" y="4939483"/>
              <a:ext cx="3852863" cy="20125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144" defTabSz="685800">
                <a:tabLst>
                  <a:tab pos="1091208" algn="l"/>
                  <a:tab pos="2137767" algn="l"/>
                </a:tabLst>
                <a:defRPr/>
              </a:pPr>
              <a:r>
                <a:rPr sz="825" b="1" spc="-3" dirty="0">
                  <a:solidFill>
                    <a:prstClr val="black"/>
                  </a:solidFill>
                  <a:latin typeface="Arial" panose="020B0604020202020204"/>
                  <a:cs typeface="Calibri"/>
                </a:rPr>
                <a:t>Diagnosis	</a:t>
              </a:r>
              <a:r>
                <a:rPr sz="825" b="1" dirty="0">
                  <a:solidFill>
                    <a:prstClr val="black"/>
                  </a:solidFill>
                  <a:latin typeface="Arial" panose="020B0604020202020204"/>
                  <a:cs typeface="Calibri"/>
                </a:rPr>
                <a:t>≤1</a:t>
              </a:r>
              <a:r>
                <a:rPr sz="825" b="1" spc="-3" dirty="0">
                  <a:solidFill>
                    <a:prstClr val="black"/>
                  </a:solidFill>
                  <a:latin typeface="Arial" panose="020B0604020202020204"/>
                  <a:cs typeface="Calibri"/>
                </a:rPr>
                <a:t> </a:t>
              </a:r>
              <a:r>
                <a:rPr sz="825" b="1" dirty="0">
                  <a:solidFill>
                    <a:prstClr val="black"/>
                  </a:solidFill>
                  <a:latin typeface="Arial" panose="020B0604020202020204"/>
                  <a:cs typeface="Calibri"/>
                </a:rPr>
                <a:t>year	</a:t>
              </a:r>
              <a:r>
                <a:rPr sz="825" b="1" spc="-3" dirty="0">
                  <a:solidFill>
                    <a:prstClr val="black"/>
                  </a:solidFill>
                  <a:latin typeface="Arial" panose="020B0604020202020204"/>
                  <a:cs typeface="Calibri"/>
                </a:rPr>
                <a:t>&gt;1</a:t>
              </a:r>
              <a:r>
                <a:rPr sz="825" b="1" spc="-48" dirty="0">
                  <a:solidFill>
                    <a:prstClr val="black"/>
                  </a:solidFill>
                  <a:latin typeface="Arial" panose="020B0604020202020204"/>
                  <a:cs typeface="Calibri"/>
                </a:rPr>
                <a:t> </a:t>
              </a:r>
              <a:r>
                <a:rPr sz="825" b="1" spc="-3" dirty="0">
                  <a:solidFill>
                    <a:prstClr val="black"/>
                  </a:solidFill>
                  <a:latin typeface="Arial" panose="020B0604020202020204"/>
                  <a:cs typeface="Calibri"/>
                </a:rPr>
                <a:t>year</a:t>
              </a:r>
              <a:endParaRPr sz="825" dirty="0">
                <a:solidFill>
                  <a:prstClr val="black"/>
                </a:solidFill>
                <a:latin typeface="Arial" panose="020B0604020202020204"/>
                <a:cs typeface="Calibri"/>
              </a:endParaRP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5512153" y="2811691"/>
              <a:ext cx="227990" cy="1148087"/>
            </a:xfrm>
            <a:prstGeom prst="rect">
              <a:avLst/>
            </a:prstGeom>
          </p:spPr>
          <p:txBody>
            <a:bodyPr vert="vert270" wrap="square" lIns="0" tIns="715" rIns="0" bIns="0" rtlCol="0">
              <a:spAutoFit/>
            </a:bodyPr>
            <a:lstStyle/>
            <a:p>
              <a:pPr marL="7144" defTabSz="685800">
                <a:spcBef>
                  <a:spcPts val="6"/>
                </a:spcBef>
                <a:defRPr/>
              </a:pPr>
              <a:r>
                <a:rPr sz="1050" b="1" spc="-40" dirty="0">
                  <a:solidFill>
                    <a:prstClr val="black"/>
                  </a:solidFill>
                  <a:latin typeface="Arial" panose="020B0604020202020204"/>
                  <a:cs typeface="Trebuchet MS"/>
                </a:rPr>
                <a:t>P</a:t>
              </a:r>
              <a:r>
                <a:rPr sz="1050" b="1" spc="-3" dirty="0">
                  <a:solidFill>
                    <a:prstClr val="black"/>
                  </a:solidFill>
                  <a:latin typeface="Arial" panose="020B0604020202020204"/>
                  <a:cs typeface="Trebuchet MS"/>
                </a:rPr>
                <a:t>atients</a:t>
              </a:r>
              <a:r>
                <a:rPr sz="1050" b="1" dirty="0">
                  <a:solidFill>
                    <a:prstClr val="black"/>
                  </a:solidFill>
                  <a:latin typeface="Arial" panose="020B0604020202020204"/>
                  <a:cs typeface="Trebuchet MS"/>
                </a:rPr>
                <a:t>, %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83A81C7-B673-439B-BC61-2DCB05010FD7}"/>
              </a:ext>
            </a:extLst>
          </p:cNvPr>
          <p:cNvGrpSpPr/>
          <p:nvPr/>
        </p:nvGrpSpPr>
        <p:grpSpPr>
          <a:xfrm>
            <a:off x="6610767" y="3396926"/>
            <a:ext cx="3808544" cy="2200954"/>
            <a:chOff x="6081126" y="2547066"/>
            <a:chExt cx="5779287" cy="3329627"/>
          </a:xfrm>
        </p:grpSpPr>
        <p:graphicFrame>
          <p:nvGraphicFramePr>
            <p:cNvPr id="35" name="Chart 34">
              <a:extLst>
                <a:ext uri="{FF2B5EF4-FFF2-40B4-BE49-F238E27FC236}">
                  <a16:creationId xmlns:a16="http://schemas.microsoft.com/office/drawing/2014/main" id="{DA973152-C058-4DA8-9AA3-10D7395A20B1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373864" y="2547066"/>
            <a:ext cx="5486549" cy="332962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D124DB1-613F-4FFA-8545-C72114A5FDFF}"/>
                </a:ext>
              </a:extLst>
            </p:cNvPr>
            <p:cNvSpPr txBox="1"/>
            <p:nvPr/>
          </p:nvSpPr>
          <p:spPr>
            <a:xfrm rot="16200000">
              <a:off x="5649602" y="3835547"/>
              <a:ext cx="1108244" cy="24519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685800">
                <a:defRPr/>
              </a:pPr>
              <a:r>
                <a:rPr lang="en-US" sz="1050" b="1" dirty="0">
                  <a:solidFill>
                    <a:srgbClr val="000000"/>
                  </a:solidFill>
                  <a:latin typeface="Arial" panose="020B0604020202020204"/>
                </a:rPr>
                <a:t>Patients (n)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644108C-8EE0-4023-A96E-CE37004F735A}"/>
                </a:ext>
              </a:extLst>
            </p:cNvPr>
            <p:cNvSpPr txBox="1"/>
            <p:nvPr/>
          </p:nvSpPr>
          <p:spPr>
            <a:xfrm>
              <a:off x="7712799" y="5191394"/>
              <a:ext cx="3235201" cy="2444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685800">
                <a:defRPr/>
              </a:pPr>
              <a:r>
                <a:rPr lang="en-US" sz="1050" b="1" dirty="0">
                  <a:solidFill>
                    <a:srgbClr val="000000"/>
                  </a:solidFill>
                  <a:latin typeface="Arial" panose="020B0604020202020204"/>
                </a:rPr>
                <a:t>Number of Transfusions per Year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54BF762-2DF5-4333-B09B-B79BD93383BD}"/>
              </a:ext>
            </a:extLst>
          </p:cNvPr>
          <p:cNvSpPr txBox="1"/>
          <p:nvPr/>
        </p:nvSpPr>
        <p:spPr>
          <a:xfrm>
            <a:off x="7477007" y="4929608"/>
            <a:ext cx="25606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1050" b="1" dirty="0">
                <a:solidFill>
                  <a:srgbClr val="FFFFFF"/>
                </a:solidFill>
                <a:latin typeface="Arial" panose="020B0604020202020204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79258BD-CDED-44A2-89AC-0BB30F6AB897}"/>
              </a:ext>
            </a:extLst>
          </p:cNvPr>
          <p:cNvSpPr txBox="1"/>
          <p:nvPr/>
        </p:nvSpPr>
        <p:spPr>
          <a:xfrm>
            <a:off x="7864048" y="4929608"/>
            <a:ext cx="25606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1050" b="1" dirty="0">
                <a:solidFill>
                  <a:srgbClr val="FFFFFF"/>
                </a:solidFill>
                <a:latin typeface="Arial" panose="020B0604020202020204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49BB0B-4F60-445B-A25E-B195EB05D689}"/>
              </a:ext>
            </a:extLst>
          </p:cNvPr>
          <p:cNvSpPr txBox="1"/>
          <p:nvPr/>
        </p:nvSpPr>
        <p:spPr>
          <a:xfrm>
            <a:off x="8238730" y="4929608"/>
            <a:ext cx="25606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1050" b="1" dirty="0">
                <a:solidFill>
                  <a:srgbClr val="FFFFFF"/>
                </a:solidFill>
                <a:latin typeface="Arial" panose="020B0604020202020204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239FBC4-6F24-4807-B661-03B99A6AA380}"/>
              </a:ext>
            </a:extLst>
          </p:cNvPr>
          <p:cNvSpPr txBox="1"/>
          <p:nvPr/>
        </p:nvSpPr>
        <p:spPr>
          <a:xfrm>
            <a:off x="8619997" y="4929608"/>
            <a:ext cx="25606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1050" b="1" dirty="0">
                <a:solidFill>
                  <a:srgbClr val="FFFFFF"/>
                </a:solidFill>
                <a:latin typeface="Arial" panose="020B0604020202020204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84E145-B707-4348-8726-85D8D86C65E0}"/>
              </a:ext>
            </a:extLst>
          </p:cNvPr>
          <p:cNvSpPr txBox="1"/>
          <p:nvPr/>
        </p:nvSpPr>
        <p:spPr>
          <a:xfrm>
            <a:off x="8978060" y="4929608"/>
            <a:ext cx="25606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1050" b="1" dirty="0">
                <a:solidFill>
                  <a:srgbClr val="FFFFFF"/>
                </a:solidFill>
                <a:latin typeface="Arial" panose="020B0604020202020204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4825F7-E2F6-4785-8ED8-6D2BE2DDAC90}"/>
              </a:ext>
            </a:extLst>
          </p:cNvPr>
          <p:cNvSpPr txBox="1"/>
          <p:nvPr/>
        </p:nvSpPr>
        <p:spPr>
          <a:xfrm>
            <a:off x="9375946" y="4929608"/>
            <a:ext cx="25606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1050" b="1" dirty="0">
                <a:solidFill>
                  <a:srgbClr val="FFFFFF"/>
                </a:solidFill>
                <a:latin typeface="Arial" panose="020B0604020202020204"/>
              </a:rPr>
              <a:t>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6550730-75A3-4986-9A84-0DFD747ED4CA}"/>
              </a:ext>
            </a:extLst>
          </p:cNvPr>
          <p:cNvSpPr txBox="1"/>
          <p:nvPr/>
        </p:nvSpPr>
        <p:spPr>
          <a:xfrm>
            <a:off x="9733957" y="4929608"/>
            <a:ext cx="25606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1050" b="1" dirty="0">
                <a:solidFill>
                  <a:srgbClr val="FFFFFF"/>
                </a:solidFill>
                <a:latin typeface="Arial" panose="020B0604020202020204"/>
              </a:rPr>
              <a:t>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62400AF-A1EC-444C-8B44-911AD266C780}"/>
              </a:ext>
            </a:extLst>
          </p:cNvPr>
          <p:cNvSpPr txBox="1"/>
          <p:nvPr/>
        </p:nvSpPr>
        <p:spPr>
          <a:xfrm>
            <a:off x="1592567" y="5460185"/>
            <a:ext cx="627148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750" dirty="0">
                <a:solidFill>
                  <a:srgbClr val="000000"/>
                </a:solidFill>
                <a:latin typeface="Arial"/>
              </a:rPr>
              <a:t>1. </a:t>
            </a:r>
            <a:r>
              <a:rPr lang="en-US" sz="750" dirty="0" err="1">
                <a:solidFill>
                  <a:srgbClr val="000000"/>
                </a:solidFill>
                <a:latin typeface="Arial"/>
              </a:rPr>
              <a:t>Tefferi</a:t>
            </a:r>
            <a:r>
              <a:rPr lang="en-US" sz="750" dirty="0">
                <a:solidFill>
                  <a:srgbClr val="000000"/>
                </a:solidFill>
                <a:latin typeface="Arial"/>
              </a:rPr>
              <a:t> A, et al. </a:t>
            </a:r>
            <a:r>
              <a:rPr lang="en-US" sz="750" i="1" dirty="0">
                <a:solidFill>
                  <a:srgbClr val="000000"/>
                </a:solidFill>
                <a:latin typeface="Arial"/>
              </a:rPr>
              <a:t>Blood</a:t>
            </a:r>
            <a:r>
              <a:rPr lang="en-US" sz="750" dirty="0">
                <a:solidFill>
                  <a:srgbClr val="000000"/>
                </a:solidFill>
                <a:latin typeface="Arial"/>
              </a:rPr>
              <a:t>. 2013;122:1395-1398. 2. Rago A, et al. </a:t>
            </a:r>
            <a:r>
              <a:rPr lang="en-US" sz="750" i="1" dirty="0" err="1">
                <a:solidFill>
                  <a:srgbClr val="000000"/>
                </a:solidFill>
                <a:latin typeface="Arial"/>
              </a:rPr>
              <a:t>Leuk</a:t>
            </a:r>
            <a:r>
              <a:rPr lang="en-US" sz="750" i="1" dirty="0">
                <a:solidFill>
                  <a:srgbClr val="000000"/>
                </a:solidFill>
                <a:latin typeface="Arial"/>
              </a:rPr>
              <a:t> Res</a:t>
            </a:r>
            <a:r>
              <a:rPr lang="en-US" sz="750" dirty="0">
                <a:solidFill>
                  <a:srgbClr val="000000"/>
                </a:solidFill>
                <a:latin typeface="Arial"/>
              </a:rPr>
              <a:t>. 2015:3:314-317. 3. </a:t>
            </a:r>
            <a:r>
              <a:rPr lang="en-US" sz="750" dirty="0" err="1">
                <a:solidFill>
                  <a:srgbClr val="000000"/>
                </a:solidFill>
                <a:latin typeface="Arial"/>
              </a:rPr>
              <a:t>Curto</a:t>
            </a:r>
            <a:r>
              <a:rPr lang="en-US" sz="750" dirty="0">
                <a:solidFill>
                  <a:srgbClr val="000000"/>
                </a:solidFill>
                <a:latin typeface="Arial"/>
              </a:rPr>
              <a:t>-Garcia and Harrison. </a:t>
            </a:r>
            <a:r>
              <a:rPr lang="en-US" sz="750" i="1" dirty="0">
                <a:solidFill>
                  <a:srgbClr val="000000"/>
                </a:solidFill>
                <a:latin typeface="Arial"/>
              </a:rPr>
              <a:t>Future Oncol</a:t>
            </a:r>
            <a:r>
              <a:rPr lang="en-US" sz="750" dirty="0">
                <a:solidFill>
                  <a:srgbClr val="000000"/>
                </a:solidFill>
                <a:latin typeface="Arial"/>
              </a:rPr>
              <a:t>. 2018;14(2):137-150. 4. Harrison CN, et al. </a:t>
            </a:r>
            <a:r>
              <a:rPr lang="en-US" sz="750" i="1" dirty="0">
                <a:solidFill>
                  <a:srgbClr val="000000"/>
                </a:solidFill>
                <a:latin typeface="Arial" panose="020B0604020202020204"/>
              </a:rPr>
              <a:t>Leukemia</a:t>
            </a:r>
            <a:r>
              <a:rPr lang="en-US" sz="750" dirty="0">
                <a:solidFill>
                  <a:srgbClr val="000000"/>
                </a:solidFill>
                <a:latin typeface="Arial" panose="020B0604020202020204"/>
              </a:rPr>
              <a:t>. 2016;30:1701-1707. 5. </a:t>
            </a:r>
            <a:r>
              <a:rPr lang="en-US" sz="750" dirty="0" err="1">
                <a:solidFill>
                  <a:srgbClr val="000000"/>
                </a:solidFill>
                <a:latin typeface="Arial" panose="020B0604020202020204"/>
              </a:rPr>
              <a:t>Tefferi</a:t>
            </a:r>
            <a:r>
              <a:rPr lang="en-US" sz="750" dirty="0">
                <a:solidFill>
                  <a:srgbClr val="000000"/>
                </a:solidFill>
                <a:latin typeface="Arial" panose="020B0604020202020204"/>
              </a:rPr>
              <a:t> A, et al. </a:t>
            </a:r>
            <a:r>
              <a:rPr lang="en-US" sz="750" i="1" dirty="0">
                <a:solidFill>
                  <a:srgbClr val="000000"/>
                </a:solidFill>
                <a:latin typeface="Arial" panose="020B0604020202020204"/>
              </a:rPr>
              <a:t>Mayo Clin Proc</a:t>
            </a:r>
            <a:r>
              <a:rPr lang="en-US" sz="750" dirty="0">
                <a:solidFill>
                  <a:srgbClr val="000000"/>
                </a:solidFill>
                <a:latin typeface="Arial" panose="020B0604020202020204"/>
              </a:rPr>
              <a:t>. 2012;87:25-33. 6. Komodo claims analysis, Jan 2020.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6CCD16A-2AA4-ED4C-A274-2917483ADA77}"/>
              </a:ext>
            </a:extLst>
          </p:cNvPr>
          <p:cNvSpPr/>
          <p:nvPr/>
        </p:nvSpPr>
        <p:spPr>
          <a:xfrm>
            <a:off x="1524000" y="6638634"/>
            <a:ext cx="9144000" cy="2193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865D728-0A94-524F-AFE9-B4469F1E0D76}"/>
              </a:ext>
            </a:extLst>
          </p:cNvPr>
          <p:cNvSpPr/>
          <p:nvPr/>
        </p:nvSpPr>
        <p:spPr>
          <a:xfrm>
            <a:off x="1524000" y="-22141"/>
            <a:ext cx="9144000" cy="2639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65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5133-9051-D144-B03B-F78D6CA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306" y="645461"/>
            <a:ext cx="8872695" cy="1045229"/>
          </a:xfrm>
        </p:spPr>
        <p:txBody>
          <a:bodyPr>
            <a:normAutofit/>
          </a:bodyPr>
          <a:lstStyle/>
          <a:p>
            <a:r>
              <a:rPr lang="en-US" sz="4000" dirty="0"/>
              <a:t>Quick 10</a:t>
            </a:r>
            <a:br>
              <a:rPr lang="en-US" dirty="0"/>
            </a:br>
            <a:r>
              <a:rPr lang="en-US" sz="2025" dirty="0">
                <a:solidFill>
                  <a:srgbClr val="009193"/>
                </a:solidFill>
              </a:rPr>
              <a:t>Ten things for MF patients to know about the approval of </a:t>
            </a:r>
            <a:r>
              <a:rPr lang="en-US" sz="2025" dirty="0" err="1">
                <a:solidFill>
                  <a:srgbClr val="009193"/>
                </a:solidFill>
              </a:rPr>
              <a:t>Pacritinib</a:t>
            </a:r>
            <a:endParaRPr lang="en-US" sz="2025" dirty="0">
              <a:solidFill>
                <a:srgbClr val="009193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A1F3E-B390-0A40-BE56-3BB4B2052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828" y="1903807"/>
            <a:ext cx="7886700" cy="3263504"/>
          </a:xfrm>
        </p:spPr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does MF impact afflicted patients?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do we treat MF currently?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What are unmet needs in current treatment of MF?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b="1" dirty="0"/>
              <a:t>What is </a:t>
            </a:r>
            <a:r>
              <a:rPr lang="en-US" sz="2000" b="1" dirty="0" err="1"/>
              <a:t>Pacritinib</a:t>
            </a:r>
            <a:r>
              <a:rPr lang="en-US" sz="2000" b="1" dirty="0"/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F77C1E-A2DF-1546-8DF2-8E7DE67799AD}"/>
              </a:ext>
            </a:extLst>
          </p:cNvPr>
          <p:cNvCxnSpPr/>
          <p:nvPr/>
        </p:nvCxnSpPr>
        <p:spPr>
          <a:xfrm>
            <a:off x="1524000" y="1690689"/>
            <a:ext cx="9144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158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7037" y="352697"/>
            <a:ext cx="8312339" cy="977291"/>
          </a:xfrm>
        </p:spPr>
        <p:txBody>
          <a:bodyPr>
            <a:noAutofit/>
          </a:bodyPr>
          <a:lstStyle/>
          <a:p>
            <a:r>
              <a:rPr lang="en-US" sz="3200" dirty="0" err="1"/>
              <a:t>Pacritinib</a:t>
            </a:r>
            <a:r>
              <a:rPr lang="en-US" sz="3200" dirty="0"/>
              <a:t> (PAC): A Selective Inhibitor of </a:t>
            </a:r>
            <a:r>
              <a:rPr lang="en-US" sz="3200" i="1" dirty="0"/>
              <a:t>JAK2</a:t>
            </a:r>
            <a:r>
              <a:rPr lang="en-US" sz="3200" dirty="0"/>
              <a:t> and IRAK1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350"/>
              </a:spcBef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350"/>
              </a:spcBef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350"/>
              </a:spcBef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633725" y="5563145"/>
            <a:ext cx="6230324" cy="266700"/>
          </a:xfrm>
        </p:spPr>
        <p:txBody>
          <a:bodyPr>
            <a:noAutofit/>
          </a:bodyPr>
          <a:lstStyle/>
          <a:p>
            <a:r>
              <a:rPr lang="en-GB" sz="750" b="1" dirty="0">
                <a:solidFill>
                  <a:prstClr val="black"/>
                </a:solidFill>
                <a:latin typeface="Arial" panose="020B0604020202020204"/>
                <a:cs typeface="Arial"/>
              </a:rPr>
              <a:t>IC</a:t>
            </a:r>
            <a:r>
              <a:rPr lang="en-GB" sz="750" b="1" baseline="-25000" dirty="0">
                <a:solidFill>
                  <a:prstClr val="black"/>
                </a:solidFill>
                <a:latin typeface="Arial" panose="020B0604020202020204"/>
                <a:cs typeface="Arial"/>
              </a:rPr>
              <a:t>50</a:t>
            </a:r>
            <a:r>
              <a:rPr lang="en-GB" sz="750" dirty="0">
                <a:solidFill>
                  <a:prstClr val="black"/>
                </a:solidFill>
                <a:latin typeface="Arial" panose="020B0604020202020204"/>
                <a:cs typeface="Arial"/>
              </a:rPr>
              <a:t>, half-maximal inhibitory concentration; </a:t>
            </a:r>
            <a:r>
              <a:rPr lang="en-GB" sz="750" b="1" dirty="0">
                <a:solidFill>
                  <a:prstClr val="black"/>
                </a:solidFill>
                <a:latin typeface="Arial" panose="020B0604020202020204"/>
                <a:cs typeface="Arial"/>
              </a:rPr>
              <a:t>JAK</a:t>
            </a:r>
            <a:r>
              <a:rPr lang="en-GB" sz="750" dirty="0">
                <a:solidFill>
                  <a:prstClr val="black"/>
                </a:solidFill>
                <a:latin typeface="Arial" panose="020B0604020202020204"/>
                <a:cs typeface="Arial"/>
              </a:rPr>
              <a:t>, Janus kinase; </a:t>
            </a:r>
            <a:r>
              <a:rPr lang="en-GB" sz="750" b="1" dirty="0">
                <a:solidFill>
                  <a:prstClr val="black"/>
                </a:solidFill>
                <a:latin typeface="Arial" panose="020B0604020202020204"/>
                <a:cs typeface="Arial"/>
              </a:rPr>
              <a:t>TYK</a:t>
            </a:r>
            <a:r>
              <a:rPr lang="en-GB" sz="750" dirty="0">
                <a:solidFill>
                  <a:prstClr val="black"/>
                </a:solidFill>
                <a:latin typeface="Arial" panose="020B0604020202020204"/>
                <a:cs typeface="Arial"/>
              </a:rPr>
              <a:t>, tyrosine kinase; </a:t>
            </a:r>
            <a:r>
              <a:rPr lang="en-GB" sz="750" b="1" dirty="0">
                <a:solidFill>
                  <a:prstClr val="black"/>
                </a:solidFill>
                <a:latin typeface="Arial" panose="020B0604020202020204"/>
                <a:cs typeface="Arial"/>
              </a:rPr>
              <a:t>FLT</a:t>
            </a:r>
            <a:r>
              <a:rPr lang="en-GB" sz="750" dirty="0">
                <a:solidFill>
                  <a:prstClr val="black"/>
                </a:solidFill>
                <a:latin typeface="Arial" panose="020B0604020202020204"/>
                <a:cs typeface="Arial"/>
              </a:rPr>
              <a:t>, FMS-like tyrosine kinase; </a:t>
            </a:r>
            <a:r>
              <a:rPr lang="en-GB" sz="750" b="1" dirty="0">
                <a:solidFill>
                  <a:prstClr val="black"/>
                </a:solidFill>
                <a:latin typeface="Arial" panose="020B0604020202020204"/>
                <a:cs typeface="Arial"/>
              </a:rPr>
              <a:t>ITD</a:t>
            </a:r>
            <a:r>
              <a:rPr lang="en-GB" sz="750" dirty="0">
                <a:solidFill>
                  <a:prstClr val="black"/>
                </a:solidFill>
                <a:latin typeface="Arial" panose="020B0604020202020204"/>
                <a:cs typeface="Arial"/>
              </a:rPr>
              <a:t>, internal tandem duplication; </a:t>
            </a:r>
            <a:r>
              <a:rPr lang="en-GB" sz="750" b="1" dirty="0">
                <a:solidFill>
                  <a:prstClr val="black"/>
                </a:solidFill>
                <a:latin typeface="Arial" panose="020B0604020202020204"/>
                <a:cs typeface="Arial"/>
              </a:rPr>
              <a:t>CSF1R</a:t>
            </a:r>
            <a:r>
              <a:rPr lang="en-GB" sz="750" dirty="0">
                <a:solidFill>
                  <a:prstClr val="black"/>
                </a:solidFill>
                <a:latin typeface="Arial" panose="020B0604020202020204"/>
                <a:cs typeface="Arial"/>
              </a:rPr>
              <a:t>, colony stimulating factor 1 receptor; </a:t>
            </a:r>
            <a:r>
              <a:rPr lang="en-GB" sz="750" b="1" dirty="0">
                <a:solidFill>
                  <a:prstClr val="black"/>
                </a:solidFill>
                <a:latin typeface="Arial" panose="020B0604020202020204"/>
                <a:cs typeface="Arial"/>
              </a:rPr>
              <a:t>IRAK</a:t>
            </a:r>
            <a:r>
              <a:rPr lang="en-GB" sz="750" dirty="0">
                <a:solidFill>
                  <a:prstClr val="black"/>
                </a:solidFill>
                <a:latin typeface="Arial" panose="020B0604020202020204"/>
                <a:cs typeface="Arial"/>
              </a:rPr>
              <a:t>, interleukin-1 receptor-associated kinase</a:t>
            </a:r>
            <a:endParaRPr lang="da-DK" sz="750" baseline="30000" dirty="0">
              <a:solidFill>
                <a:schemeClr val="tx1"/>
              </a:solidFill>
              <a:latin typeface="Arial" panose="020B0604020202020204"/>
              <a:cs typeface="Arial"/>
            </a:endParaRPr>
          </a:p>
          <a:p>
            <a:r>
              <a:rPr lang="da-DK" sz="750" baseline="30000" dirty="0">
                <a:solidFill>
                  <a:schemeClr val="tx1"/>
                </a:solidFill>
                <a:latin typeface="Arial" panose="020B0604020202020204"/>
                <a:cs typeface="Arial"/>
              </a:rPr>
              <a:t>a</a:t>
            </a:r>
            <a:r>
              <a:rPr lang="en-GB" sz="750" dirty="0">
                <a:solidFill>
                  <a:schemeClr val="tx1"/>
                </a:solidFill>
                <a:latin typeface="Arial" panose="020B0604020202020204"/>
                <a:cs typeface="Arial"/>
              </a:rPr>
              <a:t>Jadwiga J, et. al. </a:t>
            </a:r>
            <a:r>
              <a:rPr lang="en-GB" sz="750" i="1" dirty="0">
                <a:solidFill>
                  <a:schemeClr val="tx1"/>
                </a:solidFill>
                <a:latin typeface="Arial" panose="020B0604020202020204"/>
                <a:cs typeface="Arial"/>
              </a:rPr>
              <a:t>Blood</a:t>
            </a:r>
            <a:r>
              <a:rPr lang="en-GB" sz="750" dirty="0">
                <a:solidFill>
                  <a:schemeClr val="tx1"/>
                </a:solidFill>
                <a:latin typeface="Arial" panose="020B0604020202020204"/>
                <a:cs typeface="Arial"/>
              </a:rPr>
              <a:t> (2018) 132 (Supplement 1): 2559. Mascarenhas JO, et. al. </a:t>
            </a:r>
            <a:r>
              <a:rPr lang="en-GB" sz="750" i="1" dirty="0" err="1">
                <a:solidFill>
                  <a:schemeClr val="tx1"/>
                </a:solidFill>
                <a:latin typeface="Arial" panose="020B0604020202020204"/>
                <a:cs typeface="Arial"/>
              </a:rPr>
              <a:t>Haematologica</a:t>
            </a:r>
            <a:r>
              <a:rPr lang="en-GB" sz="750" i="1" dirty="0">
                <a:solidFill>
                  <a:schemeClr val="tx1"/>
                </a:solidFill>
                <a:latin typeface="Arial" panose="020B0604020202020204"/>
                <a:cs typeface="Arial"/>
              </a:rPr>
              <a:t>.</a:t>
            </a:r>
            <a:r>
              <a:rPr lang="en-GB" sz="750" dirty="0">
                <a:solidFill>
                  <a:schemeClr val="tx1"/>
                </a:solidFill>
                <a:latin typeface="Arial" panose="020B0604020202020204"/>
                <a:cs typeface="Arial"/>
              </a:rPr>
              <a:t> 2017; 102(2):327.</a:t>
            </a:r>
            <a:endParaRPr lang="da-DK" sz="750" dirty="0">
              <a:solidFill>
                <a:schemeClr val="tx1"/>
              </a:solidFill>
              <a:latin typeface="Arial" panose="020B0604020202020204"/>
              <a:cs typeface="Arial"/>
            </a:endParaRPr>
          </a:p>
          <a:p>
            <a:r>
              <a:rPr lang="da-DK" sz="750" dirty="0">
                <a:solidFill>
                  <a:prstClr val="black"/>
                </a:solidFill>
                <a:latin typeface="Arial" panose="020B0604020202020204"/>
                <a:cs typeface="Arial"/>
              </a:rPr>
              <a:t>Singer et al. ASH, 2014, Abstract 1874.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ABEBF57-A5CE-D045-B1B1-4F19BF16A0BC}"/>
              </a:ext>
            </a:extLst>
          </p:cNvPr>
          <p:cNvGrpSpPr/>
          <p:nvPr/>
        </p:nvGrpSpPr>
        <p:grpSpPr>
          <a:xfrm>
            <a:off x="1633750" y="1436707"/>
            <a:ext cx="4765507" cy="3656400"/>
            <a:chOff x="321924" y="1392419"/>
            <a:chExt cx="5767450" cy="449856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DFF9542-7856-3C40-BB10-E9A779C7B93D}"/>
                </a:ext>
              </a:extLst>
            </p:cNvPr>
            <p:cNvSpPr txBox="1"/>
            <p:nvPr/>
          </p:nvSpPr>
          <p:spPr>
            <a:xfrm>
              <a:off x="321924" y="4193299"/>
              <a:ext cx="5767450" cy="1697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36" indent="-285736" defTabSz="685766">
                <a:buClr>
                  <a:srgbClr val="EE534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/>
                </a:rPr>
                <a:t>JAK1/2 inhibitors impair </a:t>
              </a:r>
              <a:r>
                <a:rPr lang="en-US" sz="1200" dirty="0" err="1">
                  <a:solidFill>
                    <a:srgbClr val="000000"/>
                  </a:solidFill>
                  <a:latin typeface="Arial" panose="020B0604020202020204"/>
                </a:rPr>
                <a:t>megakaryopoiesis</a:t>
              </a:r>
              <a:r>
                <a:rPr lang="en-US" sz="1200" dirty="0">
                  <a:solidFill>
                    <a:srgbClr val="000000"/>
                  </a:solidFill>
                  <a:latin typeface="Arial" panose="020B0604020202020204"/>
                </a:rPr>
                <a:t> while preserving thrombopoiesis, whereas JAK1 inhibition impairs both </a:t>
              </a:r>
              <a:r>
                <a:rPr lang="en-US" sz="1200" dirty="0" err="1">
                  <a:solidFill>
                    <a:srgbClr val="000000"/>
                  </a:solidFill>
                  <a:latin typeface="Arial" panose="020B0604020202020204"/>
                </a:rPr>
                <a:t>megakaryopoiesis</a:t>
              </a:r>
              <a:r>
                <a:rPr lang="en-US" sz="1200" dirty="0">
                  <a:solidFill>
                    <a:srgbClr val="000000"/>
                  </a:solidFill>
                  <a:latin typeface="Arial" panose="020B0604020202020204"/>
                </a:rPr>
                <a:t> and platelet release </a:t>
              </a:r>
              <a:r>
                <a:rPr lang="en-US" sz="1200" i="1" dirty="0">
                  <a:solidFill>
                    <a:srgbClr val="000000"/>
                  </a:solidFill>
                  <a:latin typeface="Arial" panose="020B0604020202020204"/>
                </a:rPr>
                <a:t>in vitro </a:t>
              </a:r>
              <a:r>
                <a:rPr lang="en-US" sz="1200" dirty="0">
                  <a:solidFill>
                    <a:srgbClr val="000000"/>
                  </a:solidFill>
                  <a:latin typeface="Arial" panose="020B0604020202020204"/>
                </a:rPr>
                <a:t>and can exacerbate thrombocytopenia in </a:t>
              </a:r>
              <a:r>
                <a:rPr lang="en-US" sz="1200" dirty="0" err="1">
                  <a:solidFill>
                    <a:srgbClr val="000000"/>
                  </a:solidFill>
                  <a:latin typeface="Arial" panose="020B0604020202020204"/>
                </a:rPr>
                <a:t>MF.</a:t>
              </a:r>
              <a:r>
                <a:rPr lang="en-US" sz="1200" baseline="30000" dirty="0" err="1">
                  <a:solidFill>
                    <a:srgbClr val="000000"/>
                  </a:solidFill>
                  <a:latin typeface="Arial" panose="020B0604020202020204"/>
                </a:rPr>
                <a:t>a</a:t>
              </a:r>
              <a:endParaRPr lang="en-US" sz="1200" baseline="30000" dirty="0">
                <a:solidFill>
                  <a:srgbClr val="000000"/>
                </a:solidFill>
                <a:latin typeface="Arial" panose="020B0604020202020204"/>
              </a:endParaRPr>
            </a:p>
            <a:p>
              <a:pPr marL="285736" indent="-285736" defTabSz="685766">
                <a:spcBef>
                  <a:spcPts val="1350"/>
                </a:spcBef>
                <a:buClr>
                  <a:srgbClr val="EE534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/>
                </a:rPr>
                <a:t>Minimal JAK1 inhibition uniquely positions pacritinib for use in thrombocytopenic MF patients.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5FF12BA2-0FB6-1444-9730-6A181DA021C0}"/>
                </a:ext>
              </a:extLst>
            </p:cNvPr>
            <p:cNvGrpSpPr/>
            <p:nvPr/>
          </p:nvGrpSpPr>
          <p:grpSpPr>
            <a:xfrm>
              <a:off x="785549" y="1392419"/>
              <a:ext cx="4927692" cy="2414730"/>
              <a:chOff x="306577" y="1392417"/>
              <a:chExt cx="4927692" cy="2414730"/>
            </a:xfrm>
          </p:grpSpPr>
          <p:pic>
            <p:nvPicPr>
              <p:cNvPr id="87" name="Picture 2">
                <a:extLst>
                  <a:ext uri="{FF2B5EF4-FFF2-40B4-BE49-F238E27FC236}">
                    <a16:creationId xmlns:a16="http://schemas.microsoft.com/office/drawing/2014/main" id="{3CFDBCFB-8FBE-7C4A-AC26-018F4C0B9F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flipV="1">
                <a:off x="1823236" y="1933525"/>
                <a:ext cx="1598714" cy="11037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98CCF5E-52C2-364E-9A44-9C05DD0936F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49163" y="2080586"/>
                <a:ext cx="917353" cy="800994"/>
                <a:chOff x="544826" y="3164739"/>
                <a:chExt cx="1141213" cy="996459"/>
              </a:xfrm>
            </p:grpSpPr>
            <p:pic>
              <p:nvPicPr>
                <p:cNvPr id="107" name="Picture 2">
                  <a:extLst>
                    <a:ext uri="{FF2B5EF4-FFF2-40B4-BE49-F238E27FC236}">
                      <a16:creationId xmlns:a16="http://schemas.microsoft.com/office/drawing/2014/main" id="{81886EB7-D89B-EE4A-89BF-9267709B9E7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715108" y="3164739"/>
                  <a:ext cx="970931" cy="9964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" name="Picture 2">
                  <a:extLst>
                    <a:ext uri="{FF2B5EF4-FFF2-40B4-BE49-F238E27FC236}">
                      <a16:creationId xmlns:a16="http://schemas.microsoft.com/office/drawing/2014/main" id="{41A7420C-C55F-A04B-B15E-1FC8558418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544826" y="3616076"/>
                  <a:ext cx="340564" cy="1406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4F0C92E7-1473-7F42-BF0E-39813CE6382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1549396" y="2346078"/>
                <a:ext cx="0" cy="36576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07CB76E-79B0-7D4F-82AF-25B5DA2CA65F}"/>
                  </a:ext>
                </a:extLst>
              </p:cNvPr>
              <p:cNvSpPr txBox="1"/>
              <p:nvPr/>
            </p:nvSpPr>
            <p:spPr>
              <a:xfrm>
                <a:off x="1990175" y="2917340"/>
                <a:ext cx="1110087" cy="411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766">
                  <a:defRPr/>
                </a:pPr>
                <a:r>
                  <a:rPr lang="en-US" sz="788" b="1">
                    <a:solidFill>
                      <a:srgbClr val="BBBCBC">
                        <a:lumMod val="50000"/>
                      </a:srgbClr>
                    </a:solidFill>
                    <a:latin typeface="Arial" panose="020B0604020202020204"/>
                  </a:rPr>
                  <a:t>Mature </a:t>
                </a:r>
              </a:p>
              <a:p>
                <a:pPr algn="ctr" defTabSz="685766">
                  <a:defRPr/>
                </a:pPr>
                <a:r>
                  <a:rPr lang="en-US" sz="788" b="1">
                    <a:solidFill>
                      <a:srgbClr val="BBBCBC">
                        <a:lumMod val="50000"/>
                      </a:srgbClr>
                    </a:solidFill>
                    <a:latin typeface="Arial" panose="020B0604020202020204"/>
                  </a:rPr>
                  <a:t>Megakaryocyte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75FDC51-0B64-0444-A03B-0EE8AC1EBF19}"/>
                  </a:ext>
                </a:extLst>
              </p:cNvPr>
              <p:cNvSpPr txBox="1"/>
              <p:nvPr/>
            </p:nvSpPr>
            <p:spPr>
              <a:xfrm>
                <a:off x="306577" y="2909561"/>
                <a:ext cx="1110087" cy="411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766">
                  <a:defRPr/>
                </a:pPr>
                <a:r>
                  <a:rPr lang="en-US" sz="788" b="1">
                    <a:solidFill>
                      <a:srgbClr val="BBBCBC">
                        <a:lumMod val="50000"/>
                      </a:srgbClr>
                    </a:solidFill>
                    <a:latin typeface="Arial" panose="020B0604020202020204"/>
                  </a:rPr>
                  <a:t>Immature </a:t>
                </a:r>
              </a:p>
              <a:p>
                <a:pPr algn="ctr" defTabSz="685766">
                  <a:defRPr/>
                </a:pPr>
                <a:r>
                  <a:rPr lang="en-US" sz="788" b="1">
                    <a:solidFill>
                      <a:srgbClr val="BBBCBC">
                        <a:lumMod val="50000"/>
                      </a:srgbClr>
                    </a:solidFill>
                    <a:latin typeface="Arial" panose="020B0604020202020204"/>
                  </a:rPr>
                  <a:t>Megakaryocyte</a:t>
                </a:r>
              </a:p>
            </p:txBody>
          </p:sp>
          <p:pic>
            <p:nvPicPr>
              <p:cNvPr id="92" name="Picture 2">
                <a:extLst>
                  <a:ext uri="{FF2B5EF4-FFF2-40B4-BE49-F238E27FC236}">
                    <a16:creationId xmlns:a16="http://schemas.microsoft.com/office/drawing/2014/main" id="{A63F8139-DBAE-0540-8693-A31CD85FE4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flipV="1">
                <a:off x="3635555" y="2189085"/>
                <a:ext cx="1598714" cy="6549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81E1BD38-F0AD-1B4A-9F58-38A44C2685DC}"/>
                  </a:ext>
                </a:extLst>
              </p:cNvPr>
              <p:cNvSpPr txBox="1"/>
              <p:nvPr/>
            </p:nvSpPr>
            <p:spPr>
              <a:xfrm>
                <a:off x="4001428" y="2927544"/>
                <a:ext cx="727901" cy="4119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 defTabSz="685766">
                  <a:defRPr/>
                </a:pPr>
                <a:r>
                  <a:rPr lang="en-US" sz="788" b="1">
                    <a:solidFill>
                      <a:srgbClr val="BBBCBC">
                        <a:lumMod val="50000"/>
                      </a:srgbClr>
                    </a:solidFill>
                    <a:latin typeface="Arial" panose="020B0604020202020204"/>
                  </a:rPr>
                  <a:t>Blood </a:t>
                </a:r>
              </a:p>
              <a:p>
                <a:pPr algn="ctr" defTabSz="685766">
                  <a:defRPr/>
                </a:pPr>
                <a:r>
                  <a:rPr lang="en-US" sz="788" b="1">
                    <a:solidFill>
                      <a:srgbClr val="BBBCBC">
                        <a:lumMod val="50000"/>
                      </a:srgbClr>
                    </a:solidFill>
                    <a:latin typeface="Arial" panose="020B0604020202020204"/>
                  </a:rPr>
                  <a:t>Platelets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257D0733-9FED-D048-93C6-F253D6EA0019}"/>
                  </a:ext>
                </a:extLst>
              </p:cNvPr>
              <p:cNvSpPr txBox="1"/>
              <p:nvPr/>
            </p:nvSpPr>
            <p:spPr>
              <a:xfrm>
                <a:off x="983378" y="3390615"/>
                <a:ext cx="1005713" cy="416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766">
                  <a:defRPr/>
                </a:pPr>
                <a:r>
                  <a:rPr lang="en-US" sz="1600" b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JAK1/2i</a:t>
                </a:r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FFBD3990-9F7E-C641-A32D-4F044FE22B3E}"/>
                  </a:ext>
                </a:extLst>
              </p:cNvPr>
              <p:cNvGrpSpPr/>
              <p:nvPr/>
            </p:nvGrpSpPr>
            <p:grpSpPr>
              <a:xfrm rot="5400000">
                <a:off x="1156545" y="2962300"/>
                <a:ext cx="702494" cy="164592"/>
                <a:chOff x="1491070" y="3231793"/>
                <a:chExt cx="274693" cy="137160"/>
              </a:xfrm>
            </p:grpSpPr>
            <p:cxnSp>
              <p:nvCxnSpPr>
                <p:cNvPr id="105" name="Straight Arrow Connector 104">
                  <a:extLst>
                    <a:ext uri="{FF2B5EF4-FFF2-40B4-BE49-F238E27FC236}">
                      <a16:creationId xmlns:a16="http://schemas.microsoft.com/office/drawing/2014/main" id="{547C5121-0DBE-0F46-8124-1A00A6C6DA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628603" y="3162613"/>
                  <a:ext cx="0" cy="27432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FE242C6A-4299-4248-80B7-3E1CD3FDA5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91070" y="3231793"/>
                  <a:ext cx="0" cy="13716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975424BF-F07B-8647-A2D5-B864CA902C44}"/>
                  </a:ext>
                </a:extLst>
              </p:cNvPr>
              <p:cNvSpPr txBox="1"/>
              <p:nvPr/>
            </p:nvSpPr>
            <p:spPr>
              <a:xfrm>
                <a:off x="2173361" y="1392417"/>
                <a:ext cx="772909" cy="416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766">
                  <a:defRPr/>
                </a:pPr>
                <a:r>
                  <a:rPr lang="en-US" sz="1600" b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JAK1i</a:t>
                </a:r>
              </a:p>
            </p:txBody>
          </p: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480715B0-314A-D141-8DE3-BE8657A73DD0}"/>
                  </a:ext>
                </a:extLst>
              </p:cNvPr>
              <p:cNvGrpSpPr/>
              <p:nvPr/>
            </p:nvGrpSpPr>
            <p:grpSpPr>
              <a:xfrm rot="16200000">
                <a:off x="1254258" y="1953025"/>
                <a:ext cx="511185" cy="164592"/>
                <a:chOff x="1491070" y="3231793"/>
                <a:chExt cx="277580" cy="137160"/>
              </a:xfrm>
            </p:grpSpPr>
            <p:cxnSp>
              <p:nvCxnSpPr>
                <p:cNvPr id="103" name="Straight Arrow Connector 102">
                  <a:extLst>
                    <a:ext uri="{FF2B5EF4-FFF2-40B4-BE49-F238E27FC236}">
                      <a16:creationId xmlns:a16="http://schemas.microsoft.com/office/drawing/2014/main" id="{2AB52F54-B00F-B642-BE59-FEE26184F7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631490" y="3162613"/>
                  <a:ext cx="0" cy="27432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03">
                  <a:extLst>
                    <a:ext uri="{FF2B5EF4-FFF2-40B4-BE49-F238E27FC236}">
                      <a16:creationId xmlns:a16="http://schemas.microsoft.com/office/drawing/2014/main" id="{7403EC8F-958D-994A-BA2A-5EDA11F001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91070" y="3231793"/>
                  <a:ext cx="0" cy="13716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50441605-84C6-A242-B719-E61920852E6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2558090" y="730766"/>
                <a:ext cx="5195" cy="210312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BBCDE514-960B-9445-A477-E2F2D5AA08BA}"/>
                  </a:ext>
                </a:extLst>
              </p:cNvPr>
              <p:cNvGrpSpPr/>
              <p:nvPr/>
            </p:nvGrpSpPr>
            <p:grpSpPr>
              <a:xfrm rot="16200000">
                <a:off x="3350560" y="1947830"/>
                <a:ext cx="511185" cy="164592"/>
                <a:chOff x="1491070" y="3231793"/>
                <a:chExt cx="277580" cy="137160"/>
              </a:xfrm>
            </p:grpSpPr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C56C4ECA-245D-6A42-90C7-EE0B3802ED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631490" y="3162613"/>
                  <a:ext cx="0" cy="27432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F6F5948A-C117-4847-8A8D-D740C91AD7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91070" y="3231793"/>
                  <a:ext cx="0" cy="13716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DC4FE002-64E3-7B40-BD09-E7AFEEC512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27032" y="2406793"/>
                <a:ext cx="495300" cy="241300"/>
              </a:xfrm>
              <a:prstGeom prst="rect">
                <a:avLst/>
              </a:prstGeom>
            </p:spPr>
          </p:pic>
        </p:grpSp>
      </p:grp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63A93C90-F9AC-450E-903D-C41D1E72F2B0}"/>
              </a:ext>
            </a:extLst>
          </p:cNvPr>
          <p:cNvGraphicFramePr>
            <a:graphicFrameLocks noGrp="1"/>
          </p:cNvGraphicFramePr>
          <p:nvPr/>
        </p:nvGraphicFramePr>
        <p:xfrm>
          <a:off x="6558695" y="1494447"/>
          <a:ext cx="3833212" cy="1794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8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8303">
                  <a:extLst>
                    <a:ext uri="{9D8B030D-6E8A-4147-A177-3AD203B41FA5}">
                      <a16:colId xmlns:a16="http://schemas.microsoft.com/office/drawing/2014/main" val="3100357130"/>
                    </a:ext>
                  </a:extLst>
                </a:gridCol>
                <a:gridCol w="958303">
                  <a:extLst>
                    <a:ext uri="{9D8B030D-6E8A-4147-A177-3AD203B41FA5}">
                      <a16:colId xmlns:a16="http://schemas.microsoft.com/office/drawing/2014/main" val="1000044421"/>
                    </a:ext>
                  </a:extLst>
                </a:gridCol>
              </a:tblGrid>
              <a:tr h="233172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  <a:cs typeface="Calibri" panose="020F0502020204030204" pitchFamily="34" charset="0"/>
                        </a:rPr>
                        <a:t>JAK and FLT3 Kinases</a:t>
                      </a:r>
                      <a:r>
                        <a:rPr lang="en-US" sz="1200" baseline="30000" dirty="0"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aseline="0" dirty="0">
                          <a:latin typeface="+mn-lt"/>
                          <a:cs typeface="Calibri" panose="020F0502020204030204" pitchFamily="34" charset="0"/>
                        </a:rPr>
                        <a:t>IC</a:t>
                      </a:r>
                      <a:r>
                        <a:rPr lang="en-US" sz="1200" baseline="-25000" dirty="0">
                          <a:latin typeface="+mn-lt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en-US" sz="1200" baseline="0" dirty="0">
                          <a:latin typeface="+mn-lt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1200" baseline="0" dirty="0" err="1">
                          <a:latin typeface="+mn-lt"/>
                          <a:cs typeface="Calibri" panose="020F0502020204030204" pitchFamily="34" charset="0"/>
                        </a:rPr>
                        <a:t>nM</a:t>
                      </a:r>
                      <a:r>
                        <a:rPr lang="en-US" sz="1200" baseline="0" dirty="0">
                          <a:latin typeface="+mn-lt"/>
                          <a:cs typeface="Calibri" panose="020F0502020204030204" pitchFamily="34" charset="0"/>
                        </a:rPr>
                        <a:t>)</a:t>
                      </a:r>
                      <a:endParaRPr lang="en-US" sz="1200" b="1" baseline="30000" dirty="0">
                        <a:solidFill>
                          <a:prstClr val="white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01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baseline="30000">
                        <a:solidFill>
                          <a:prstClr val="white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baseline="30000">
                        <a:solidFill>
                          <a:prstClr val="white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6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latin typeface="+mn-lt"/>
                          <a:cs typeface="Calibri" panose="020F0502020204030204" pitchFamily="34" charset="0"/>
                        </a:rPr>
                        <a:t>Kinase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latin typeface="+mn-lt"/>
                          <a:cs typeface="Calibri" panose="020F0502020204030204" pitchFamily="34" charset="0"/>
                        </a:rPr>
                        <a:t>Pacritinib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Ruxolitinib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Fedratinib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30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JAK1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1280</a:t>
                      </a: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3.4</a:t>
                      </a: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>
                          <a:latin typeface="+mn-lt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30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i="1" dirty="0">
                          <a:latin typeface="+mn-lt"/>
                          <a:cs typeface="Calibri" panose="020F0502020204030204" pitchFamily="34" charset="0"/>
                        </a:rPr>
                        <a:t>JAK2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6.0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0.0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>
                          <a:latin typeface="+mn-lt"/>
                          <a:cs typeface="Calibri" panose="020F0502020204030204" pitchFamily="34" charset="0"/>
                        </a:rPr>
                        <a:t>1.1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30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i="1" baseline="0" dirty="0">
                          <a:latin typeface="+mn-lt"/>
                          <a:cs typeface="Calibri" panose="020F0502020204030204" pitchFamily="34" charset="0"/>
                        </a:rPr>
                        <a:t>JAK2</a:t>
                      </a:r>
                      <a:r>
                        <a:rPr lang="en-US" sz="1100" baseline="0" dirty="0">
                          <a:latin typeface="+mn-lt"/>
                          <a:cs typeface="Calibri" panose="020F0502020204030204" pitchFamily="34" charset="0"/>
                        </a:rPr>
                        <a:t> V617F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9.4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NR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NR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30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>
                          <a:latin typeface="+mn-lt"/>
                          <a:cs typeface="Calibri" panose="020F0502020204030204" pitchFamily="34" charset="0"/>
                        </a:rPr>
                        <a:t>JAK3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>
                          <a:latin typeface="+mn-lt"/>
                          <a:cs typeface="Calibri" panose="020F0502020204030204" pitchFamily="34" charset="0"/>
                        </a:rPr>
                        <a:t>18.3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>
                          <a:latin typeface="+mn-lt"/>
                          <a:cs typeface="Calibri" panose="020F0502020204030204" pitchFamily="34" charset="0"/>
                        </a:rPr>
                        <a:t>2.0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74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30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>
                          <a:latin typeface="+mn-lt"/>
                          <a:cs typeface="Calibri" panose="020F0502020204030204" pitchFamily="34" charset="0"/>
                        </a:rPr>
                        <a:t>FLT3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>
                          <a:latin typeface="+mn-lt"/>
                          <a:cs typeface="Calibri" panose="020F0502020204030204" pitchFamily="34" charset="0"/>
                        </a:rPr>
                        <a:t>14.8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atin typeface="+mn-lt"/>
                          <a:cs typeface="Calibri" panose="020F0502020204030204" pitchFamily="34" charset="0"/>
                        </a:rPr>
                        <a:t>&gt;3000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AFF33765-7238-4C43-9623-DF95F89B8335}"/>
              </a:ext>
            </a:extLst>
          </p:cNvPr>
          <p:cNvGraphicFramePr>
            <a:graphicFrameLocks noGrp="1"/>
          </p:cNvGraphicFramePr>
          <p:nvPr/>
        </p:nvGraphicFramePr>
        <p:xfrm>
          <a:off x="6565601" y="3452111"/>
          <a:ext cx="3833212" cy="1148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8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8303">
                  <a:extLst>
                    <a:ext uri="{9D8B030D-6E8A-4147-A177-3AD203B41FA5}">
                      <a16:colId xmlns:a16="http://schemas.microsoft.com/office/drawing/2014/main" val="2710146589"/>
                    </a:ext>
                  </a:extLst>
                </a:gridCol>
                <a:gridCol w="958303">
                  <a:extLst>
                    <a:ext uri="{9D8B030D-6E8A-4147-A177-3AD203B41FA5}">
                      <a16:colId xmlns:a16="http://schemas.microsoft.com/office/drawing/2014/main" val="574748981"/>
                    </a:ext>
                  </a:extLst>
                </a:gridCol>
              </a:tblGrid>
              <a:tr h="287204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  <a:cs typeface="Calibri" panose="020F0502020204030204" pitchFamily="34" charset="0"/>
                        </a:rPr>
                        <a:t>Non-Tyrosine Kinases of Interest</a:t>
                      </a:r>
                      <a:r>
                        <a:rPr lang="en-US" sz="1200" baseline="0" dirty="0">
                          <a:latin typeface="+mn-lt"/>
                          <a:cs typeface="Calibri" panose="020F0502020204030204" pitchFamily="34" charset="0"/>
                        </a:rPr>
                        <a:t> IC</a:t>
                      </a:r>
                      <a:r>
                        <a:rPr lang="en-US" sz="1200" baseline="-25000" dirty="0">
                          <a:latin typeface="+mn-lt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en-US" sz="1200" baseline="0" dirty="0">
                          <a:latin typeface="+mn-lt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1200" baseline="0" dirty="0" err="1">
                          <a:latin typeface="+mn-lt"/>
                          <a:cs typeface="Calibri" panose="020F0502020204030204" pitchFamily="34" charset="0"/>
                        </a:rPr>
                        <a:t>nM</a:t>
                      </a:r>
                      <a:r>
                        <a:rPr lang="en-US" sz="1200" baseline="0" dirty="0">
                          <a:latin typeface="+mn-lt"/>
                          <a:cs typeface="Calibri" panose="020F0502020204030204" pitchFamily="34" charset="0"/>
                        </a:rPr>
                        <a:t>)</a:t>
                      </a:r>
                      <a:endParaRPr lang="en-US" sz="1200" b="1" baseline="30000" dirty="0">
                        <a:solidFill>
                          <a:prstClr val="white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01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baseline="30000">
                        <a:solidFill>
                          <a:prstClr val="white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116CA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baseline="30000">
                        <a:solidFill>
                          <a:prstClr val="white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116C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20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latin typeface="+mn-lt"/>
                          <a:cs typeface="Calibri" panose="020F0502020204030204" pitchFamily="34" charset="0"/>
                        </a:rPr>
                        <a:t>Kinase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latin typeface="+mn-lt"/>
                          <a:cs typeface="Calibri" panose="020F0502020204030204" pitchFamily="34" charset="0"/>
                        </a:rPr>
                        <a:t>Pacritinib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Ruxolitinib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Fedratinib</a:t>
                      </a:r>
                    </a:p>
                  </a:txBody>
                  <a:tcPr marL="68580" marR="68580" marT="34290" marB="34290">
                    <a:lnR w="12700" cmpd="sng">
                      <a:noFill/>
                    </a:ln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20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CSF1R</a:t>
                      </a:r>
                      <a:endParaRPr lang="en-US" sz="110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>
                          <a:latin typeface="+mn-lt"/>
                          <a:cs typeface="Calibri" panose="020F0502020204030204" pitchFamily="34" charset="0"/>
                        </a:rPr>
                        <a:t>39.5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&gt;3000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220</a:t>
                      </a:r>
                    </a:p>
                  </a:txBody>
                  <a:tcPr marL="68580" marR="68580" marT="34290" marB="34290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20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>
                          <a:latin typeface="+mn-lt"/>
                          <a:cs typeface="Calibri" panose="020F0502020204030204" pitchFamily="34" charset="0"/>
                        </a:rPr>
                        <a:t>IRAK1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>
                          <a:latin typeface="+mn-lt"/>
                          <a:cs typeface="Calibri" panose="020F0502020204030204" pitchFamily="34" charset="0"/>
                        </a:rPr>
                        <a:t>13.6</a:t>
                      </a:r>
                    </a:p>
                  </a:txBody>
                  <a:tcPr marL="68580" marR="68580" marT="34290" marB="34290">
                    <a:lnB w="12700" cmpd="sng"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>
                          <a:latin typeface="+mn-lt"/>
                          <a:cs typeface="Calibri" panose="020F0502020204030204" pitchFamily="34" charset="0"/>
                        </a:rPr>
                        <a:t>290</a:t>
                      </a:r>
                    </a:p>
                  </a:txBody>
                  <a:tcPr marL="68580" marR="68580" marT="34290" marB="34290">
                    <a:lnB w="12700" cmpd="sng"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620</a:t>
                      </a:r>
                    </a:p>
                  </a:txBody>
                  <a:tcPr marL="68580" marR="68580" marT="34290" marB="34290"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2899DF25-4B21-48D6-B741-B4C4298DB885}"/>
              </a:ext>
            </a:extLst>
          </p:cNvPr>
          <p:cNvSpPr txBox="1">
            <a:spLocks/>
          </p:cNvSpPr>
          <p:nvPr/>
        </p:nvSpPr>
        <p:spPr>
          <a:xfrm>
            <a:off x="6565602" y="5066753"/>
            <a:ext cx="3826305" cy="2667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Wingdings" pitchFamily="2" charset="2"/>
              <a:buNone/>
              <a:defRPr sz="800" b="0" i="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System Font Regular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System Font Regular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783">
              <a:buClr>
                <a:srgbClr val="EE5340"/>
              </a:buClr>
              <a:defRPr/>
            </a:pPr>
            <a:r>
              <a:rPr lang="en-US" sz="600" dirty="0">
                <a:solidFill>
                  <a:srgbClr val="000000"/>
                </a:solidFill>
                <a:latin typeface="Arial" panose="020B0604020202020204"/>
              </a:rPr>
              <a:t>Eurofins “</a:t>
            </a:r>
            <a:r>
              <a:rPr lang="en-US" sz="600" dirty="0" err="1">
                <a:solidFill>
                  <a:srgbClr val="000000"/>
                </a:solidFill>
                <a:latin typeface="Arial" panose="020B0604020202020204"/>
              </a:rPr>
              <a:t>KINOME</a:t>
            </a:r>
            <a:r>
              <a:rPr lang="en-US" sz="600" i="1" dirty="0" err="1">
                <a:solidFill>
                  <a:srgbClr val="000000"/>
                </a:solidFill>
                <a:latin typeface="Arial" panose="020B0604020202020204"/>
              </a:rPr>
              <a:t>scan</a:t>
            </a:r>
            <a:r>
              <a:rPr lang="en-US" sz="600" dirty="0">
                <a:solidFill>
                  <a:srgbClr val="000000"/>
                </a:solidFill>
                <a:latin typeface="Arial" panose="020B0604020202020204"/>
              </a:rPr>
              <a:t>” for </a:t>
            </a:r>
            <a:r>
              <a:rPr lang="en-US" sz="600" dirty="0">
                <a:solidFill>
                  <a:srgbClr val="000000"/>
                </a:solidFill>
                <a:latin typeface="Arial" panose="020B0604020202020204"/>
                <a:hlinkClick r:id="rId8"/>
              </a:rPr>
              <a:t>RUX</a:t>
            </a:r>
            <a:r>
              <a:rPr lang="en-US" sz="600" dirty="0">
                <a:solidFill>
                  <a:srgbClr val="000000"/>
                </a:solidFill>
                <a:latin typeface="Arial" panose="020B0604020202020204"/>
              </a:rPr>
              <a:t> and </a:t>
            </a:r>
            <a:r>
              <a:rPr lang="en-US" sz="600" dirty="0">
                <a:solidFill>
                  <a:srgbClr val="000000"/>
                </a:solidFill>
                <a:latin typeface="Arial" panose="020B0604020202020204"/>
                <a:hlinkClick r:id="rId9"/>
              </a:rPr>
              <a:t>FED</a:t>
            </a:r>
            <a:endParaRPr lang="en-US" sz="600" dirty="0">
              <a:solidFill>
                <a:srgbClr val="000000"/>
              </a:solidFill>
              <a:latin typeface="Arial" panose="020B0604020202020204"/>
            </a:endParaRPr>
          </a:p>
          <a:p>
            <a:pPr algn="r" defTabSz="685783">
              <a:buClr>
                <a:srgbClr val="EE5340"/>
              </a:buClr>
              <a:defRPr/>
            </a:pPr>
            <a:r>
              <a:rPr lang="en-US" sz="600" dirty="0">
                <a:solidFill>
                  <a:srgbClr val="000000"/>
                </a:solidFill>
                <a:latin typeface="Arial" panose="020B0604020202020204"/>
              </a:rPr>
              <a:t>J Exp Pharm publication for </a:t>
            </a:r>
            <a:r>
              <a:rPr lang="en-US" sz="600" dirty="0">
                <a:solidFill>
                  <a:srgbClr val="000000"/>
                </a:solidFill>
                <a:latin typeface="Arial" panose="020B0604020202020204"/>
                <a:hlinkClick r:id="rId10"/>
              </a:rPr>
              <a:t>PAC</a:t>
            </a:r>
            <a:endParaRPr lang="en-US" sz="600" dirty="0">
              <a:solidFill>
                <a:srgbClr val="000000"/>
              </a:solidFill>
              <a:latin typeface="Arial" panose="020B0604020202020204"/>
            </a:endParaRPr>
          </a:p>
          <a:p>
            <a:pPr algn="r" defTabSz="685783">
              <a:buClr>
                <a:srgbClr val="EE5340"/>
              </a:buClr>
              <a:defRPr/>
            </a:pPr>
            <a:r>
              <a:rPr lang="en-US" sz="600" dirty="0">
                <a:solidFill>
                  <a:srgbClr val="000000"/>
                </a:solidFill>
                <a:latin typeface="Arial" panose="020B0604020202020204"/>
              </a:rPr>
              <a:t>Leukemia publication for </a:t>
            </a:r>
            <a:r>
              <a:rPr lang="en-US" sz="600" dirty="0">
                <a:solidFill>
                  <a:srgbClr val="000000"/>
                </a:solidFill>
                <a:latin typeface="Arial" panose="020B0604020202020204"/>
                <a:hlinkClick r:id="rId11"/>
              </a:rPr>
              <a:t>PAC</a:t>
            </a:r>
            <a:r>
              <a:rPr lang="en-US" sz="600" dirty="0">
                <a:solidFill>
                  <a:srgbClr val="000000"/>
                </a:solidFill>
                <a:latin typeface="Arial" panose="020B0604020202020204"/>
              </a:rPr>
              <a:t> (JAK1)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082C27-DC26-41FC-B462-E855F55EA557}"/>
              </a:ext>
            </a:extLst>
          </p:cNvPr>
          <p:cNvSpPr txBox="1"/>
          <p:nvPr/>
        </p:nvSpPr>
        <p:spPr>
          <a:xfrm>
            <a:off x="6565602" y="4679137"/>
            <a:ext cx="3992648" cy="641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6" indent="-285736" defTabSz="685766">
              <a:buClr>
                <a:srgbClr val="EE5340"/>
              </a:buClr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EE5340"/>
                </a:solidFill>
                <a:latin typeface="Arial" panose="020B0604020202020204"/>
              </a:rPr>
              <a:t>Only pacritinib is a potent inhibitor of IRAK1</a:t>
            </a:r>
          </a:p>
          <a:p>
            <a:pPr marL="285736" indent="-285736" defTabSz="685766">
              <a:spcBef>
                <a:spcPts val="1350"/>
              </a:spcBef>
              <a:buClr>
                <a:srgbClr val="EE5340"/>
              </a:buClr>
              <a:buFont typeface="Wingdings" panose="05000000000000000000" pitchFamily="2" charset="2"/>
              <a:buChar char="§"/>
              <a:defRPr/>
            </a:pPr>
            <a:endParaRPr lang="en-US" sz="12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66BB40-FB88-4A46-850E-C9FAB83F7DDF}"/>
              </a:ext>
            </a:extLst>
          </p:cNvPr>
          <p:cNvSpPr/>
          <p:nvPr/>
        </p:nvSpPr>
        <p:spPr>
          <a:xfrm>
            <a:off x="1524000" y="6594085"/>
            <a:ext cx="9144000" cy="2639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C435DB4-6771-034A-87F0-55808BAA5D7B}"/>
              </a:ext>
            </a:extLst>
          </p:cNvPr>
          <p:cNvSpPr/>
          <p:nvPr/>
        </p:nvSpPr>
        <p:spPr>
          <a:xfrm>
            <a:off x="1524000" y="-17939"/>
            <a:ext cx="9144000" cy="2639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00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1765B0-9658-4B4C-B3D6-72224E7A90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87826" y="368300"/>
            <a:ext cx="7924800" cy="7874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9193"/>
                </a:solidFill>
              </a:rPr>
              <a:t>Disclosures – Ruben Mesa, MD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123F6B-0297-B747-AAB0-D2A244245B0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24000" y="1676400"/>
            <a:ext cx="7772400" cy="4419600"/>
          </a:xfrm>
        </p:spPr>
        <p:txBody>
          <a:bodyPr numCol="2">
            <a:no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Consultant (Honoraria) over past 3 years</a:t>
            </a:r>
          </a:p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Novartis</a:t>
            </a:r>
          </a:p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Sierra Oncology</a:t>
            </a:r>
          </a:p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Genentech</a:t>
            </a:r>
          </a:p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Sierra</a:t>
            </a:r>
          </a:p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Blueprint</a:t>
            </a:r>
          </a:p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US" sz="1800" dirty="0" err="1">
                <a:latin typeface="+mj-lt"/>
              </a:rPr>
              <a:t>Geron</a:t>
            </a:r>
            <a:endParaRPr lang="en-US" sz="1800" dirty="0">
              <a:latin typeface="+mj-lt"/>
            </a:endParaRPr>
          </a:p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US" sz="1800" dirty="0" err="1">
                <a:latin typeface="+mj-lt"/>
              </a:rPr>
              <a:t>Telios</a:t>
            </a:r>
            <a:endParaRPr lang="en-US" sz="1800" dirty="0">
              <a:latin typeface="+mj-lt"/>
            </a:endParaRPr>
          </a:p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CTI</a:t>
            </a:r>
          </a:p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Incyte</a:t>
            </a:r>
          </a:p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BMS</a:t>
            </a:r>
          </a:p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US" sz="1800" dirty="0" err="1">
                <a:latin typeface="+mj-lt"/>
              </a:rPr>
              <a:t>Abbvie</a:t>
            </a:r>
            <a:endParaRPr lang="en-US" sz="1800" dirty="0">
              <a:latin typeface="+mj-lt"/>
            </a:endParaRPr>
          </a:p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GSK</a:t>
            </a:r>
          </a:p>
          <a:p>
            <a:pPr lvl="1"/>
            <a:endParaRPr lang="en-US" sz="1800" dirty="0">
              <a:latin typeface="+mj-lt"/>
            </a:endParaRPr>
          </a:p>
          <a:p>
            <a:pPr lvl="1"/>
            <a:endParaRPr lang="en-US" sz="1800" dirty="0">
              <a:latin typeface="+mj-lt"/>
            </a:endParaRPr>
          </a:p>
          <a:p>
            <a:pPr lvl="1"/>
            <a:endParaRPr lang="en-US" sz="1800" dirty="0"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Research Support</a:t>
            </a:r>
          </a:p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Incyte</a:t>
            </a:r>
          </a:p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Sierra</a:t>
            </a:r>
          </a:p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CTI</a:t>
            </a:r>
          </a:p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BMS</a:t>
            </a:r>
          </a:p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US" sz="1800" dirty="0" err="1">
                <a:latin typeface="+mj-lt"/>
              </a:rPr>
              <a:t>Abbvie</a:t>
            </a:r>
            <a:endParaRPr lang="en-US" sz="1800" dirty="0">
              <a:latin typeface="+mj-lt"/>
            </a:endParaRPr>
          </a:p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Genentech</a:t>
            </a:r>
          </a:p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Blueprint</a:t>
            </a:r>
          </a:p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US" sz="1800" dirty="0" err="1">
                <a:latin typeface="+mj-lt"/>
              </a:rPr>
              <a:t>Morphosys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607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8212" y="536118"/>
            <a:ext cx="8312339" cy="494661"/>
          </a:xfrm>
        </p:spPr>
        <p:txBody>
          <a:bodyPr>
            <a:noAutofit/>
          </a:bodyPr>
          <a:lstStyle/>
          <a:p>
            <a:r>
              <a:rPr lang="en-US" sz="3200" dirty="0"/>
              <a:t>Pacritinib (PAC): Mechanism of Action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65624D44-9C53-4924-8A5C-C53F00FB0A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99540" y="6399906"/>
            <a:ext cx="3223260" cy="167437"/>
          </a:xfrm>
        </p:spPr>
        <p:txBody>
          <a:bodyPr anchor="ctr">
            <a:noAutofit/>
          </a:bodyPr>
          <a:lstStyle/>
          <a:p>
            <a:r>
              <a:rPr lang="en-US" dirty="0">
                <a:solidFill>
                  <a:schemeClr val="tx1"/>
                </a:solidFill>
                <a:cs typeface="Arial"/>
              </a:rPr>
              <a:t>References in notes.</a:t>
            </a:r>
            <a:endParaRPr lang="da-DK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25" name="Rounded Rectangle 60">
            <a:extLst>
              <a:ext uri="{FF2B5EF4-FFF2-40B4-BE49-F238E27FC236}">
                <a16:creationId xmlns:a16="http://schemas.microsoft.com/office/drawing/2014/main" id="{44C82B38-F2F3-421E-9640-8D4CF59BB427}"/>
              </a:ext>
            </a:extLst>
          </p:cNvPr>
          <p:cNvSpPr/>
          <p:nvPr/>
        </p:nvSpPr>
        <p:spPr>
          <a:xfrm>
            <a:off x="6591567" y="2678350"/>
            <a:ext cx="3223260" cy="2711036"/>
          </a:xfrm>
          <a:prstGeom prst="roundRect">
            <a:avLst>
              <a:gd name="adj" fmla="val 3375"/>
            </a:avLst>
          </a:prstGeom>
          <a:solidFill>
            <a:srgbClr val="7F8FA9">
              <a:lumMod val="20000"/>
              <a:lumOff val="80000"/>
            </a:srgbClr>
          </a:solidFill>
          <a:ln w="38100" cap="flat" cmpd="sng" algn="ctr">
            <a:solidFill>
              <a:srgbClr val="4A66AC"/>
            </a:solidFill>
            <a:prstDash val="solid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60">
            <a:extLst>
              <a:ext uri="{FF2B5EF4-FFF2-40B4-BE49-F238E27FC236}">
                <a16:creationId xmlns:a16="http://schemas.microsoft.com/office/drawing/2014/main" id="{2252379A-DC04-4FB4-BC00-197FCA6C1634}"/>
              </a:ext>
            </a:extLst>
          </p:cNvPr>
          <p:cNvSpPr/>
          <p:nvPr/>
        </p:nvSpPr>
        <p:spPr>
          <a:xfrm>
            <a:off x="2145934" y="2678350"/>
            <a:ext cx="3223260" cy="2711037"/>
          </a:xfrm>
          <a:prstGeom prst="roundRect">
            <a:avLst>
              <a:gd name="adj" fmla="val 3375"/>
            </a:avLst>
          </a:prstGeom>
          <a:solidFill>
            <a:srgbClr val="7F8FA9">
              <a:lumMod val="20000"/>
              <a:lumOff val="80000"/>
            </a:srgbClr>
          </a:solidFill>
          <a:ln w="38100" cap="flat" cmpd="sng" algn="ctr">
            <a:solidFill>
              <a:srgbClr val="4A66AC"/>
            </a:solidFill>
            <a:prstDash val="solid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52">
            <a:extLst>
              <a:ext uri="{FF2B5EF4-FFF2-40B4-BE49-F238E27FC236}">
                <a16:creationId xmlns:a16="http://schemas.microsoft.com/office/drawing/2014/main" id="{F3FEC569-CF54-4EFF-BFD1-7EC23B3C6C26}"/>
              </a:ext>
            </a:extLst>
          </p:cNvPr>
          <p:cNvSpPr/>
          <p:nvPr/>
        </p:nvSpPr>
        <p:spPr>
          <a:xfrm>
            <a:off x="7043004" y="2399817"/>
            <a:ext cx="2320389" cy="907520"/>
          </a:xfrm>
          <a:prstGeom prst="downArrow">
            <a:avLst>
              <a:gd name="adj1" fmla="val 57225"/>
              <a:gd name="adj2" fmla="val 69074"/>
            </a:avLst>
          </a:prstGeom>
          <a:solidFill>
            <a:srgbClr val="242852"/>
          </a:solidFill>
          <a:ln w="38100" cap="flat" cmpd="sng" algn="ctr">
            <a:solidFill>
              <a:srgbClr val="4A66AC"/>
            </a:solidFill>
            <a:prstDash val="solid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algn="ctr" defTabSz="685800">
              <a:defRPr/>
            </a:pPr>
            <a:endParaRPr lang="en-US" sz="1200" b="1" kern="0" dirty="0">
              <a:solidFill>
                <a:srgbClr val="FFFFFF"/>
              </a:solidFill>
              <a:latin typeface="Arial" panose="020B0604020202020204"/>
              <a:cs typeface="Calibri" panose="020F0502020204030204" pitchFamily="34" charset="0"/>
            </a:endParaRPr>
          </a:p>
          <a:p>
            <a:pPr algn="ctr" defTabSz="685800">
              <a:defRPr/>
            </a:pPr>
            <a:r>
              <a:rPr lang="en-US" sz="1200" b="1" kern="0" dirty="0">
                <a:solidFill>
                  <a:srgbClr val="FFFFFF"/>
                </a:solidFill>
                <a:latin typeface="Arial" panose="020B0604020202020204"/>
                <a:cs typeface="Calibri" panose="020F0502020204030204" pitchFamily="34" charset="0"/>
              </a:rPr>
              <a:t>TLR/IL-1R </a:t>
            </a:r>
            <a:r>
              <a:rPr lang="en-US" sz="1200" b="1" kern="0" dirty="0" err="1">
                <a:solidFill>
                  <a:srgbClr val="FFFFFF"/>
                </a:solidFill>
                <a:latin typeface="Arial" panose="020B0604020202020204"/>
                <a:cs typeface="Calibri" panose="020F0502020204030204" pitchFamily="34" charset="0"/>
              </a:rPr>
              <a:t>Myddosome</a:t>
            </a:r>
            <a:r>
              <a:rPr lang="en-US" sz="1200" b="1" kern="0" dirty="0">
                <a:solidFill>
                  <a:srgbClr val="FFFFFF"/>
                </a:solidFill>
                <a:latin typeface="Arial" panose="020B0604020202020204"/>
                <a:cs typeface="Calibri" panose="020F0502020204030204" pitchFamily="34" charset="0"/>
              </a:rPr>
              <a:t> pathway</a:t>
            </a:r>
          </a:p>
        </p:txBody>
      </p:sp>
      <p:sp>
        <p:nvSpPr>
          <p:cNvPr id="28" name="Rounded Rectangle 52">
            <a:extLst>
              <a:ext uri="{FF2B5EF4-FFF2-40B4-BE49-F238E27FC236}">
                <a16:creationId xmlns:a16="http://schemas.microsoft.com/office/drawing/2014/main" id="{14B56E3E-9105-495A-856C-92FB77527DC7}"/>
              </a:ext>
            </a:extLst>
          </p:cNvPr>
          <p:cNvSpPr/>
          <p:nvPr/>
        </p:nvSpPr>
        <p:spPr>
          <a:xfrm>
            <a:off x="2597370" y="2399817"/>
            <a:ext cx="2320389" cy="907520"/>
          </a:xfrm>
          <a:prstGeom prst="downArrow">
            <a:avLst>
              <a:gd name="adj1" fmla="val 57225"/>
              <a:gd name="adj2" fmla="val 69074"/>
            </a:avLst>
          </a:prstGeom>
          <a:solidFill>
            <a:srgbClr val="242852"/>
          </a:solidFill>
          <a:ln w="38100" cap="flat" cmpd="sng" algn="ctr">
            <a:solidFill>
              <a:srgbClr val="4A66AC"/>
            </a:solidFill>
            <a:prstDash val="solid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algn="ctr" defTabSz="685800">
              <a:defRPr/>
            </a:pPr>
            <a:endParaRPr lang="en-US" sz="1200" b="1" kern="0" dirty="0">
              <a:solidFill>
                <a:srgbClr val="FFFFFF"/>
              </a:solidFill>
              <a:latin typeface="Arial" panose="020B0604020202020204"/>
              <a:cs typeface="Calibri" panose="020F0502020204030204" pitchFamily="34" charset="0"/>
            </a:endParaRPr>
          </a:p>
          <a:p>
            <a:pPr algn="ctr" defTabSz="685800">
              <a:defRPr/>
            </a:pPr>
            <a:r>
              <a:rPr lang="en-US" sz="1200" b="1" kern="0" dirty="0">
                <a:solidFill>
                  <a:srgbClr val="FFFFFF"/>
                </a:solidFill>
                <a:latin typeface="Arial" panose="020B0604020202020204"/>
                <a:cs typeface="Calibri" panose="020F0502020204030204" pitchFamily="34" charset="0"/>
              </a:rPr>
              <a:t>JAK/STAT pathway</a:t>
            </a:r>
          </a:p>
        </p:txBody>
      </p:sp>
      <p:sp>
        <p:nvSpPr>
          <p:cNvPr id="29" name="Rounded Rectangle 89">
            <a:extLst>
              <a:ext uri="{FF2B5EF4-FFF2-40B4-BE49-F238E27FC236}">
                <a16:creationId xmlns:a16="http://schemas.microsoft.com/office/drawing/2014/main" id="{0B8CC63B-DFB4-4475-8EB7-D43D330E01A4}"/>
              </a:ext>
            </a:extLst>
          </p:cNvPr>
          <p:cNvSpPr/>
          <p:nvPr/>
        </p:nvSpPr>
        <p:spPr>
          <a:xfrm>
            <a:off x="7176248" y="3391536"/>
            <a:ext cx="685800" cy="205740"/>
          </a:xfrm>
          <a:prstGeom prst="roundRect">
            <a:avLst>
              <a:gd name="adj" fmla="val 50000"/>
            </a:avLst>
          </a:prstGeom>
          <a:solidFill>
            <a:srgbClr val="4A66A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050" kern="0" dirty="0">
                <a:solidFill>
                  <a:srgbClr val="FFFFFF"/>
                </a:solidFill>
                <a:latin typeface="Arial" panose="020B0604020202020204"/>
                <a:ea typeface="Hiragino Kaku Gothic Std W8" panose="020B0800000000000000" pitchFamily="34" charset="-128"/>
                <a:cs typeface="Calibri" panose="020F0502020204030204" pitchFamily="34" charset="0"/>
              </a:rPr>
              <a:t>IRAK1</a:t>
            </a:r>
          </a:p>
        </p:txBody>
      </p:sp>
      <p:sp>
        <p:nvSpPr>
          <p:cNvPr id="30" name="Rounded Rectangle 93">
            <a:extLst>
              <a:ext uri="{FF2B5EF4-FFF2-40B4-BE49-F238E27FC236}">
                <a16:creationId xmlns:a16="http://schemas.microsoft.com/office/drawing/2014/main" id="{F288FB50-15AB-4AA7-A935-9D601B4462C1}"/>
              </a:ext>
            </a:extLst>
          </p:cNvPr>
          <p:cNvSpPr/>
          <p:nvPr/>
        </p:nvSpPr>
        <p:spPr>
          <a:xfrm>
            <a:off x="7176248" y="4047635"/>
            <a:ext cx="685800" cy="205740"/>
          </a:xfrm>
          <a:prstGeom prst="roundRect">
            <a:avLst>
              <a:gd name="adj" fmla="val 50000"/>
            </a:avLst>
          </a:prstGeom>
          <a:solidFill>
            <a:srgbClr val="5AA2A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050" kern="0" dirty="0">
                <a:solidFill>
                  <a:srgbClr val="FFFFFF"/>
                </a:solidFill>
                <a:latin typeface="Arial" panose="020B0604020202020204"/>
                <a:ea typeface="Hiragino Kaku Gothic Std W8" panose="020B0800000000000000" pitchFamily="34" charset="-128"/>
                <a:cs typeface="Calibri" panose="020F0502020204030204" pitchFamily="34" charset="0"/>
              </a:rPr>
              <a:t>NF</a:t>
            </a:r>
            <a:r>
              <a:rPr lang="el-GR" sz="1050" kern="0" dirty="0">
                <a:solidFill>
                  <a:srgbClr val="FFFFFF"/>
                </a:solidFill>
                <a:latin typeface="Arial" panose="020B0604020202020204"/>
                <a:ea typeface="Hiragino Kaku Gothic Std W8" panose="020B0800000000000000" pitchFamily="34" charset="-128"/>
                <a:cs typeface="Calibri" panose="020F0502020204030204" pitchFamily="34" charset="0"/>
              </a:rPr>
              <a:t>κ</a:t>
            </a:r>
            <a:r>
              <a:rPr lang="en-US" sz="1050" kern="0" dirty="0">
                <a:solidFill>
                  <a:srgbClr val="FFFFFF"/>
                </a:solidFill>
                <a:latin typeface="Arial" panose="020B0604020202020204"/>
                <a:ea typeface="Hiragino Kaku Gothic Std W8" panose="020B0800000000000000" pitchFamily="34" charset="-128"/>
                <a:cs typeface="Calibri" panose="020F0502020204030204" pitchFamily="34" charset="0"/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8F36C1A-DE3C-4FDC-AFC1-DF6CE7AA83F2}"/>
              </a:ext>
            </a:extLst>
          </p:cNvPr>
          <p:cNvCxnSpPr>
            <a:cxnSpLocks/>
          </p:cNvCxnSpPr>
          <p:nvPr/>
        </p:nvCxnSpPr>
        <p:spPr>
          <a:xfrm>
            <a:off x="7519148" y="3689717"/>
            <a:ext cx="0" cy="274320"/>
          </a:xfrm>
          <a:prstGeom prst="straightConnector1">
            <a:avLst/>
          </a:prstGeom>
          <a:noFill/>
          <a:ln w="38100" cap="rnd" cmpd="sng" algn="ctr">
            <a:solidFill>
              <a:srgbClr val="4A66AC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F0AA645-13DF-475B-B8D7-7E088248E6C7}"/>
              </a:ext>
            </a:extLst>
          </p:cNvPr>
          <p:cNvCxnSpPr>
            <a:cxnSpLocks/>
          </p:cNvCxnSpPr>
          <p:nvPr/>
        </p:nvCxnSpPr>
        <p:spPr>
          <a:xfrm>
            <a:off x="8111429" y="4488182"/>
            <a:ext cx="0" cy="274320"/>
          </a:xfrm>
          <a:prstGeom prst="straightConnector1">
            <a:avLst/>
          </a:prstGeom>
          <a:noFill/>
          <a:ln w="38100" cap="rnd" cmpd="sng" algn="ctr">
            <a:solidFill>
              <a:srgbClr val="4A66AC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791A610-D55E-4CD1-A1F5-255128343292}"/>
              </a:ext>
            </a:extLst>
          </p:cNvPr>
          <p:cNvSpPr txBox="1"/>
          <p:nvPr/>
        </p:nvSpPr>
        <p:spPr>
          <a:xfrm>
            <a:off x="6917083" y="4273895"/>
            <a:ext cx="120413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900" b="1" dirty="0">
                <a:solidFill>
                  <a:srgbClr val="003B5C"/>
                </a:solidFill>
                <a:latin typeface="Arial" panose="020B0604020202020204"/>
              </a:rPr>
              <a:t>Transcription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8A484F-81E6-4251-B258-61461B763C98}"/>
              </a:ext>
            </a:extLst>
          </p:cNvPr>
          <p:cNvSpPr txBox="1"/>
          <p:nvPr/>
        </p:nvSpPr>
        <p:spPr>
          <a:xfrm>
            <a:off x="3982970" y="4796689"/>
            <a:ext cx="993863" cy="32316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685800">
              <a:defRPr/>
            </a:pPr>
            <a:r>
              <a:rPr lang="en-US" sz="1050" b="1" dirty="0">
                <a:solidFill>
                  <a:srgbClr val="000000"/>
                </a:solidFill>
                <a:latin typeface="Arial" panose="020B0604020202020204"/>
              </a:rPr>
              <a:t>Hematopoietic</a:t>
            </a:r>
            <a:br>
              <a:rPr lang="en-US" sz="1050" b="1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1050" b="1" dirty="0">
                <a:solidFill>
                  <a:srgbClr val="000000"/>
                </a:solidFill>
                <a:latin typeface="Arial" panose="020B0604020202020204"/>
              </a:rPr>
              <a:t>Growth Factors</a:t>
            </a:r>
          </a:p>
        </p:txBody>
      </p:sp>
      <p:sp>
        <p:nvSpPr>
          <p:cNvPr id="35" name="Rounded Rectangle 39">
            <a:extLst>
              <a:ext uri="{FF2B5EF4-FFF2-40B4-BE49-F238E27FC236}">
                <a16:creationId xmlns:a16="http://schemas.microsoft.com/office/drawing/2014/main" id="{4AF7734D-EE52-4BFA-88F3-AF1494FB91BE}"/>
              </a:ext>
            </a:extLst>
          </p:cNvPr>
          <p:cNvSpPr/>
          <p:nvPr/>
        </p:nvSpPr>
        <p:spPr>
          <a:xfrm>
            <a:off x="4068420" y="3199344"/>
            <a:ext cx="908395" cy="397932"/>
          </a:xfrm>
          <a:prstGeom prst="roundRect">
            <a:avLst>
              <a:gd name="adj" fmla="val 50000"/>
            </a:avLst>
          </a:prstGeom>
          <a:solidFill>
            <a:srgbClr val="297FD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050" i="1" kern="0" dirty="0">
                <a:solidFill>
                  <a:srgbClr val="FFFFFF"/>
                </a:solidFill>
                <a:latin typeface="Arial" panose="020B0604020202020204"/>
                <a:ea typeface="Hiragino Kaku Gothic Std W8" panose="020B0800000000000000" pitchFamily="34" charset="-128"/>
                <a:cs typeface="Calibri" panose="020F0502020204030204" pitchFamily="34" charset="0"/>
              </a:rPr>
              <a:t>JAK2/</a:t>
            </a:r>
          </a:p>
          <a:p>
            <a:pPr algn="ctr" defTabSz="685800">
              <a:defRPr/>
            </a:pPr>
            <a:r>
              <a:rPr lang="en-US" sz="1050" i="1" kern="0" dirty="0">
                <a:solidFill>
                  <a:srgbClr val="FFFFFF"/>
                </a:solidFill>
                <a:latin typeface="Arial" panose="020B0604020202020204"/>
                <a:ea typeface="Hiragino Kaku Gothic Std W8" panose="020B0800000000000000" pitchFamily="34" charset="-128"/>
                <a:cs typeface="Calibri" panose="020F0502020204030204" pitchFamily="34" charset="0"/>
              </a:rPr>
              <a:t>JAK2</a:t>
            </a:r>
            <a:r>
              <a:rPr lang="en-US" sz="1050" i="1" kern="0" baseline="30000" dirty="0">
                <a:solidFill>
                  <a:srgbClr val="FFFFFF"/>
                </a:solidFill>
                <a:latin typeface="Arial" panose="020B0604020202020204"/>
                <a:ea typeface="Hiragino Kaku Gothic Std W8" panose="020B0800000000000000" pitchFamily="34" charset="-128"/>
                <a:cs typeface="Calibri" panose="020F0502020204030204" pitchFamily="34" charset="0"/>
              </a:rPr>
              <a:t>V617F</a:t>
            </a:r>
            <a:endParaRPr lang="en-US" sz="1050" i="1" kern="0" dirty="0">
              <a:solidFill>
                <a:srgbClr val="FFFFFF"/>
              </a:solidFill>
              <a:latin typeface="Arial" panose="020B0604020202020204"/>
              <a:ea typeface="Hiragino Kaku Gothic Std W8" panose="020B0800000000000000" pitchFamily="34" charset="-128"/>
              <a:cs typeface="Calibri" panose="020F0502020204030204" pitchFamily="34" charset="0"/>
            </a:endParaRPr>
          </a:p>
        </p:txBody>
      </p:sp>
      <p:sp>
        <p:nvSpPr>
          <p:cNvPr id="36" name="Rounded Rectangle 46">
            <a:extLst>
              <a:ext uri="{FF2B5EF4-FFF2-40B4-BE49-F238E27FC236}">
                <a16:creationId xmlns:a16="http://schemas.microsoft.com/office/drawing/2014/main" id="{053F26DE-7AC6-48D2-9959-DD412DB14AAF}"/>
              </a:ext>
            </a:extLst>
          </p:cNvPr>
          <p:cNvSpPr/>
          <p:nvPr/>
        </p:nvSpPr>
        <p:spPr>
          <a:xfrm>
            <a:off x="4137000" y="4047635"/>
            <a:ext cx="685800" cy="205740"/>
          </a:xfrm>
          <a:prstGeom prst="roundRect">
            <a:avLst>
              <a:gd name="adj" fmla="val 50000"/>
            </a:avLst>
          </a:prstGeom>
          <a:solidFill>
            <a:srgbClr val="2428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050" kern="0" dirty="0">
                <a:solidFill>
                  <a:srgbClr val="FFFFFF"/>
                </a:solidFill>
                <a:latin typeface="Arial" panose="020B0604020202020204"/>
                <a:ea typeface="Hiragino Kaku Gothic Std W8" panose="020B0800000000000000" pitchFamily="34" charset="-128"/>
                <a:cs typeface="Calibri" panose="020F0502020204030204" pitchFamily="34" charset="0"/>
              </a:rPr>
              <a:t>STAT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6FFB5FF-6984-4BB8-AB9C-7EA78B76928C}"/>
              </a:ext>
            </a:extLst>
          </p:cNvPr>
          <p:cNvCxnSpPr>
            <a:cxnSpLocks/>
          </p:cNvCxnSpPr>
          <p:nvPr/>
        </p:nvCxnSpPr>
        <p:spPr>
          <a:xfrm>
            <a:off x="4479900" y="3689717"/>
            <a:ext cx="0" cy="274320"/>
          </a:xfrm>
          <a:prstGeom prst="straightConnector1">
            <a:avLst/>
          </a:prstGeom>
          <a:noFill/>
          <a:ln w="38100" cap="rnd" cmpd="sng" algn="ctr">
            <a:solidFill>
              <a:srgbClr val="4A66AC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95A9A8B-738B-4141-A250-1394678D4CF2}"/>
              </a:ext>
            </a:extLst>
          </p:cNvPr>
          <p:cNvSpPr txBox="1"/>
          <p:nvPr/>
        </p:nvSpPr>
        <p:spPr>
          <a:xfrm>
            <a:off x="3877834" y="4273895"/>
            <a:ext cx="120413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900" b="1" dirty="0">
                <a:solidFill>
                  <a:srgbClr val="003B5C"/>
                </a:solidFill>
                <a:latin typeface="Arial" panose="020B0604020202020204"/>
              </a:rPr>
              <a:t>Phosphorylation</a:t>
            </a:r>
          </a:p>
        </p:txBody>
      </p:sp>
      <p:sp>
        <p:nvSpPr>
          <p:cNvPr id="42" name="Rounded Rectangle 39">
            <a:extLst>
              <a:ext uri="{FF2B5EF4-FFF2-40B4-BE49-F238E27FC236}">
                <a16:creationId xmlns:a16="http://schemas.microsoft.com/office/drawing/2014/main" id="{B6EAC7EC-F5B0-48F5-BB87-277B0C636017}"/>
              </a:ext>
            </a:extLst>
          </p:cNvPr>
          <p:cNvSpPr/>
          <p:nvPr/>
        </p:nvSpPr>
        <p:spPr>
          <a:xfrm>
            <a:off x="2639252" y="3391536"/>
            <a:ext cx="822960" cy="205740"/>
          </a:xfrm>
          <a:prstGeom prst="roundRect">
            <a:avLst>
              <a:gd name="adj" fmla="val 50000"/>
            </a:avLst>
          </a:prstGeom>
          <a:solidFill>
            <a:srgbClr val="297F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050" i="1" kern="0" dirty="0">
                <a:solidFill>
                  <a:srgbClr val="FFFFFF"/>
                </a:solidFill>
                <a:latin typeface="Arial" panose="020B0604020202020204"/>
                <a:ea typeface="Hiragino Kaku Gothic Std W8" panose="020B0800000000000000" pitchFamily="34" charset="-128"/>
                <a:cs typeface="Calibri" panose="020F0502020204030204" pitchFamily="34" charset="0"/>
              </a:rPr>
              <a:t>JAK1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7EF9CA6-BC42-4507-BE35-FD650BDE883E}"/>
              </a:ext>
            </a:extLst>
          </p:cNvPr>
          <p:cNvCxnSpPr>
            <a:cxnSpLocks/>
          </p:cNvCxnSpPr>
          <p:nvPr/>
        </p:nvCxnSpPr>
        <p:spPr>
          <a:xfrm>
            <a:off x="3050732" y="3689717"/>
            <a:ext cx="0" cy="274320"/>
          </a:xfrm>
          <a:prstGeom prst="straightConnector1">
            <a:avLst/>
          </a:prstGeom>
          <a:noFill/>
          <a:ln w="38100" cap="rnd" cmpd="sng" algn="ctr">
            <a:solidFill>
              <a:srgbClr val="4A66AC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3" name="Rounded Rectangle 46">
            <a:extLst>
              <a:ext uri="{FF2B5EF4-FFF2-40B4-BE49-F238E27FC236}">
                <a16:creationId xmlns:a16="http://schemas.microsoft.com/office/drawing/2014/main" id="{EFC18C4F-D74E-41A2-BE79-CC161E21490D}"/>
              </a:ext>
            </a:extLst>
          </p:cNvPr>
          <p:cNvSpPr/>
          <p:nvPr/>
        </p:nvSpPr>
        <p:spPr>
          <a:xfrm>
            <a:off x="2707832" y="4047635"/>
            <a:ext cx="685800" cy="205740"/>
          </a:xfrm>
          <a:prstGeom prst="roundRect">
            <a:avLst>
              <a:gd name="adj" fmla="val 50000"/>
            </a:avLst>
          </a:prstGeom>
          <a:solidFill>
            <a:srgbClr val="2428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050" kern="0" dirty="0">
                <a:solidFill>
                  <a:srgbClr val="FFFFFF"/>
                </a:solidFill>
                <a:latin typeface="Arial" panose="020B0604020202020204"/>
                <a:ea typeface="Hiragino Kaku Gothic Std W8" panose="020B0800000000000000" pitchFamily="34" charset="-128"/>
                <a:cs typeface="Calibri" panose="020F0502020204030204" pitchFamily="34" charset="0"/>
              </a:rPr>
              <a:t>STAT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AB96A9C-005C-4557-9584-DCB25E5E3ABF}"/>
              </a:ext>
            </a:extLst>
          </p:cNvPr>
          <p:cNvSpPr txBox="1"/>
          <p:nvPr/>
        </p:nvSpPr>
        <p:spPr>
          <a:xfrm>
            <a:off x="2448666" y="4273895"/>
            <a:ext cx="120413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900" b="1" dirty="0">
                <a:solidFill>
                  <a:srgbClr val="003B5C"/>
                </a:solidFill>
                <a:latin typeface="Arial" panose="020B0604020202020204"/>
              </a:rPr>
              <a:t>Phosphorylation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3536B27-3C59-4423-919F-647B47DCCD48}"/>
              </a:ext>
            </a:extLst>
          </p:cNvPr>
          <p:cNvCxnSpPr>
            <a:cxnSpLocks/>
          </p:cNvCxnSpPr>
          <p:nvPr/>
        </p:nvCxnSpPr>
        <p:spPr>
          <a:xfrm>
            <a:off x="3050732" y="4488182"/>
            <a:ext cx="0" cy="274320"/>
          </a:xfrm>
          <a:prstGeom prst="straightConnector1">
            <a:avLst/>
          </a:prstGeom>
          <a:noFill/>
          <a:ln w="38100" cap="rnd" cmpd="sng" algn="ctr">
            <a:solidFill>
              <a:srgbClr val="4A66AC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A925303-472C-4EC4-A86D-C6AEC3AA8601}"/>
              </a:ext>
            </a:extLst>
          </p:cNvPr>
          <p:cNvCxnSpPr>
            <a:cxnSpLocks/>
          </p:cNvCxnSpPr>
          <p:nvPr/>
        </p:nvCxnSpPr>
        <p:spPr>
          <a:xfrm>
            <a:off x="4479900" y="4488182"/>
            <a:ext cx="0" cy="274320"/>
          </a:xfrm>
          <a:prstGeom prst="straightConnector1">
            <a:avLst/>
          </a:prstGeom>
          <a:noFill/>
          <a:ln w="38100" cap="rnd" cmpd="sng" algn="ctr">
            <a:solidFill>
              <a:srgbClr val="4A66AC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239D6FA-7778-441C-8B50-50338E5D659E}"/>
              </a:ext>
            </a:extLst>
          </p:cNvPr>
          <p:cNvSpPr txBox="1"/>
          <p:nvPr/>
        </p:nvSpPr>
        <p:spPr>
          <a:xfrm>
            <a:off x="2515329" y="4796689"/>
            <a:ext cx="1070807" cy="32316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685800">
              <a:defRPr/>
            </a:pPr>
            <a:r>
              <a:rPr lang="en-US" sz="1050" b="1" dirty="0">
                <a:solidFill>
                  <a:srgbClr val="000000"/>
                </a:solidFill>
                <a:latin typeface="Arial" panose="020B0604020202020204"/>
              </a:rPr>
              <a:t>Proinflammatory</a:t>
            </a:r>
          </a:p>
          <a:p>
            <a:pPr algn="ctr" defTabSz="685800">
              <a:defRPr/>
            </a:pPr>
            <a:r>
              <a:rPr lang="en-US" sz="1050" b="1" dirty="0">
                <a:solidFill>
                  <a:srgbClr val="000000"/>
                </a:solidFill>
                <a:latin typeface="Arial" panose="020B0604020202020204"/>
              </a:rPr>
              <a:t>Cytokines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4312316-5CCE-4EE6-8FF4-F5233218BF9A}"/>
              </a:ext>
            </a:extLst>
          </p:cNvPr>
          <p:cNvSpPr txBox="1"/>
          <p:nvPr/>
        </p:nvSpPr>
        <p:spPr>
          <a:xfrm>
            <a:off x="7126527" y="4833053"/>
            <a:ext cx="1209305" cy="48474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137160" indent="-137160" defTabSz="685800">
              <a:buFont typeface="Arial" panose="020B0604020202020204" pitchFamily="34" charset="0"/>
              <a:buChar char="•"/>
              <a:defRPr/>
            </a:pPr>
            <a:r>
              <a:rPr lang="en-US" sz="1050" b="1" dirty="0">
                <a:solidFill>
                  <a:srgbClr val="000000"/>
                </a:solidFill>
                <a:latin typeface="Arial" panose="020B0604020202020204"/>
              </a:rPr>
              <a:t>Proinflammatory</a:t>
            </a:r>
            <a:br>
              <a:rPr lang="en-US" sz="1050" b="1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1050" b="1" dirty="0">
                <a:solidFill>
                  <a:srgbClr val="000000"/>
                </a:solidFill>
                <a:latin typeface="Arial" panose="020B0604020202020204"/>
              </a:rPr>
              <a:t>Cytokines</a:t>
            </a:r>
          </a:p>
          <a:p>
            <a:pPr marL="137160" indent="-137160" defTabSz="685800">
              <a:buFont typeface="Arial" panose="020B0604020202020204" pitchFamily="34" charset="0"/>
              <a:buChar char="•"/>
              <a:defRPr/>
            </a:pPr>
            <a:r>
              <a:rPr lang="en-US" sz="1050" b="1" dirty="0">
                <a:solidFill>
                  <a:srgbClr val="000000"/>
                </a:solidFill>
                <a:latin typeface="Arial" panose="020B0604020202020204"/>
              </a:rPr>
              <a:t>Splenomegaly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E1B7A23-52E1-F543-A8C4-5642FB92399C}"/>
              </a:ext>
            </a:extLst>
          </p:cNvPr>
          <p:cNvCxnSpPr>
            <a:cxnSpLocks/>
          </p:cNvCxnSpPr>
          <p:nvPr/>
        </p:nvCxnSpPr>
        <p:spPr>
          <a:xfrm rot="16200000">
            <a:off x="8110331" y="3361510"/>
            <a:ext cx="0" cy="274320"/>
          </a:xfrm>
          <a:prstGeom prst="straightConnector1">
            <a:avLst/>
          </a:prstGeom>
          <a:noFill/>
          <a:ln w="38100" cap="rnd" cmpd="sng" algn="ctr">
            <a:solidFill>
              <a:srgbClr val="4A66AC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0" name="Rounded Rectangle 46">
            <a:extLst>
              <a:ext uri="{FF2B5EF4-FFF2-40B4-BE49-F238E27FC236}">
                <a16:creationId xmlns:a16="http://schemas.microsoft.com/office/drawing/2014/main" id="{551CE63A-0BEE-4548-AB17-1F6E3366F19F}"/>
              </a:ext>
            </a:extLst>
          </p:cNvPr>
          <p:cNvSpPr/>
          <p:nvPr/>
        </p:nvSpPr>
        <p:spPr>
          <a:xfrm>
            <a:off x="8380383" y="3388448"/>
            <a:ext cx="685800" cy="205740"/>
          </a:xfrm>
          <a:prstGeom prst="roundRect">
            <a:avLst>
              <a:gd name="adj" fmla="val 50000"/>
            </a:avLst>
          </a:prstGeom>
          <a:solidFill>
            <a:srgbClr val="2428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050" kern="0" dirty="0">
                <a:solidFill>
                  <a:srgbClr val="FFFFFF"/>
                </a:solidFill>
                <a:latin typeface="Arial" panose="020B0604020202020204"/>
                <a:ea typeface="Hiragino Kaku Gothic Std W8" panose="020B0800000000000000" pitchFamily="34" charset="-128"/>
                <a:cs typeface="Calibri" panose="020F0502020204030204" pitchFamily="34" charset="0"/>
              </a:rPr>
              <a:t>STAT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02C4BDE-75AE-CD46-8D6E-032F9BF0165E}"/>
              </a:ext>
            </a:extLst>
          </p:cNvPr>
          <p:cNvSpPr txBox="1"/>
          <p:nvPr/>
        </p:nvSpPr>
        <p:spPr>
          <a:xfrm>
            <a:off x="8121217" y="3614708"/>
            <a:ext cx="120413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900" b="1" dirty="0">
                <a:solidFill>
                  <a:srgbClr val="003B5C"/>
                </a:solidFill>
                <a:latin typeface="Arial" panose="020B0604020202020204"/>
              </a:rPr>
              <a:t>Phosphorylation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DEBE347-9E3A-6A4B-B665-16722C678E0D}"/>
              </a:ext>
            </a:extLst>
          </p:cNvPr>
          <p:cNvCxnSpPr>
            <a:cxnSpLocks/>
          </p:cNvCxnSpPr>
          <p:nvPr/>
        </p:nvCxnSpPr>
        <p:spPr>
          <a:xfrm>
            <a:off x="8711133" y="3782245"/>
            <a:ext cx="0" cy="274320"/>
          </a:xfrm>
          <a:prstGeom prst="straightConnector1">
            <a:avLst/>
          </a:prstGeom>
          <a:noFill/>
          <a:ln w="38100" cap="rnd" cmpd="sng" algn="ctr">
            <a:solidFill>
              <a:srgbClr val="4A66AC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7F38177-56DC-F44D-A727-577F4CD09F70}"/>
              </a:ext>
            </a:extLst>
          </p:cNvPr>
          <p:cNvSpPr txBox="1"/>
          <p:nvPr/>
        </p:nvSpPr>
        <p:spPr>
          <a:xfrm>
            <a:off x="8305801" y="4085194"/>
            <a:ext cx="875240" cy="32316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685800">
              <a:defRPr/>
            </a:pPr>
            <a:r>
              <a:rPr lang="en-US" sz="1050" b="1" dirty="0">
                <a:solidFill>
                  <a:srgbClr val="000000"/>
                </a:solidFill>
                <a:latin typeface="Arial" panose="020B0604020202020204"/>
              </a:rPr>
              <a:t>MPN</a:t>
            </a:r>
          </a:p>
          <a:p>
            <a:pPr algn="ctr" defTabSz="685800">
              <a:defRPr/>
            </a:pPr>
            <a:r>
              <a:rPr lang="en-US" sz="1050" b="1" dirty="0">
                <a:solidFill>
                  <a:srgbClr val="000000"/>
                </a:solidFill>
                <a:latin typeface="Arial" panose="020B0604020202020204"/>
              </a:rPr>
              <a:t>Pathogenesis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880AC6B-FC8E-44B0-921E-7759B25A8E1E}"/>
              </a:ext>
            </a:extLst>
          </p:cNvPr>
          <p:cNvCxnSpPr>
            <a:cxnSpLocks/>
          </p:cNvCxnSpPr>
          <p:nvPr/>
        </p:nvCxnSpPr>
        <p:spPr>
          <a:xfrm>
            <a:off x="8243135" y="4488182"/>
            <a:ext cx="0" cy="274320"/>
          </a:xfrm>
          <a:prstGeom prst="straightConnector1">
            <a:avLst/>
          </a:prstGeom>
          <a:noFill/>
          <a:ln w="38100" cap="rnd" cmpd="sng" algn="ctr">
            <a:solidFill>
              <a:srgbClr val="4A66AC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AAA93E8-8EC9-4987-AECE-41818204D707}"/>
              </a:ext>
            </a:extLst>
          </p:cNvPr>
          <p:cNvSpPr txBox="1"/>
          <p:nvPr/>
        </p:nvSpPr>
        <p:spPr>
          <a:xfrm>
            <a:off x="8421404" y="4833055"/>
            <a:ext cx="864660" cy="32316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137160" indent="-137160" defTabSz="685800">
              <a:buFont typeface="Arial" panose="020B0604020202020204" pitchFamily="34" charset="0"/>
              <a:buChar char="•"/>
              <a:defRPr/>
            </a:pPr>
            <a:r>
              <a:rPr lang="en-US" sz="1050" b="1" dirty="0">
                <a:solidFill>
                  <a:srgbClr val="000000"/>
                </a:solidFill>
                <a:latin typeface="Arial" panose="020B0604020202020204"/>
              </a:rPr>
              <a:t>Cytopenias</a:t>
            </a:r>
          </a:p>
          <a:p>
            <a:pPr marL="137160" indent="-137160" defTabSz="685800">
              <a:buFont typeface="Arial" panose="020B0604020202020204" pitchFamily="34" charset="0"/>
              <a:buChar char="•"/>
              <a:defRPr/>
            </a:pPr>
            <a:r>
              <a:rPr lang="en-US" sz="1050" b="1" dirty="0">
                <a:solidFill>
                  <a:srgbClr val="000000"/>
                </a:solidFill>
                <a:latin typeface="Arial" panose="020B0604020202020204"/>
              </a:rPr>
              <a:t>Fibrosis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3D11BC-B836-41DB-BC61-D60ACEB8E9F2}"/>
              </a:ext>
            </a:extLst>
          </p:cNvPr>
          <p:cNvSpPr txBox="1"/>
          <p:nvPr/>
        </p:nvSpPr>
        <p:spPr>
          <a:xfrm>
            <a:off x="3631636" y="1693902"/>
            <a:ext cx="547611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>
              <a:defRPr/>
            </a:pPr>
            <a:r>
              <a:rPr lang="en-US" sz="2000" b="1" dirty="0">
                <a:latin typeface="+mj-lt"/>
              </a:rPr>
              <a:t>JAK1-sparing, inhibitor of JAK2 and IRAK1</a:t>
            </a:r>
            <a:r>
              <a:rPr lang="en-US" sz="2000" b="1" baseline="30000" dirty="0">
                <a:latin typeface="+mj-lt"/>
              </a:rPr>
              <a:t>1-6</a:t>
            </a:r>
            <a:endParaRPr lang="en-US" sz="2000" b="1" dirty="0">
              <a:latin typeface="+mj-lt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5F3A2F4-D92F-E349-A5FA-FD296ED952C4}"/>
              </a:ext>
            </a:extLst>
          </p:cNvPr>
          <p:cNvSpPr/>
          <p:nvPr/>
        </p:nvSpPr>
        <p:spPr>
          <a:xfrm>
            <a:off x="1524000" y="6594085"/>
            <a:ext cx="9144000" cy="2639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BB9FE09-4D1C-7347-B592-456BC36C3CB8}"/>
              </a:ext>
            </a:extLst>
          </p:cNvPr>
          <p:cNvSpPr/>
          <p:nvPr/>
        </p:nvSpPr>
        <p:spPr>
          <a:xfrm>
            <a:off x="1524000" y="-8362"/>
            <a:ext cx="9144000" cy="2639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5133-9051-D144-B03B-F78D6CA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306" y="645461"/>
            <a:ext cx="8872695" cy="1045229"/>
          </a:xfrm>
        </p:spPr>
        <p:txBody>
          <a:bodyPr>
            <a:normAutofit/>
          </a:bodyPr>
          <a:lstStyle/>
          <a:p>
            <a:r>
              <a:rPr lang="en-US" sz="4000" dirty="0"/>
              <a:t>Quick 10</a:t>
            </a:r>
            <a:br>
              <a:rPr lang="en-US" dirty="0"/>
            </a:br>
            <a:r>
              <a:rPr lang="en-US" sz="2025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Ten things for MF patients to know about the approval of </a:t>
            </a:r>
            <a:r>
              <a:rPr lang="en-US" sz="2025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Pacritinib</a:t>
            </a:r>
            <a:endParaRPr lang="en-US" sz="2025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A1F3E-B390-0A40-BE56-3BB4B2052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828" y="1903807"/>
            <a:ext cx="7886700" cy="3263504"/>
          </a:xfrm>
        </p:spPr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does MF impact afflicted patients?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do we treat MF currently?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What are unmet needs in current treatment of MF?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What is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Pacritinib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b="1" dirty="0"/>
              <a:t>What trials were done with </a:t>
            </a:r>
            <a:r>
              <a:rPr lang="en-US" sz="2000" b="1" dirty="0" err="1"/>
              <a:t>Pacritinib</a:t>
            </a:r>
            <a:r>
              <a:rPr lang="en-US" sz="2000" b="1" dirty="0"/>
              <a:t> in MF? Side Effects?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F77C1E-A2DF-1546-8DF2-8E7DE67799AD}"/>
              </a:ext>
            </a:extLst>
          </p:cNvPr>
          <p:cNvCxnSpPr/>
          <p:nvPr/>
        </p:nvCxnSpPr>
        <p:spPr>
          <a:xfrm>
            <a:off x="1524000" y="1690689"/>
            <a:ext cx="9144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105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CEB9E4-E329-A140-B8D6-841FD67BA58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24000" y="1177926"/>
            <a:ext cx="9144000" cy="3940727"/>
          </a:xfrm>
          <a:solidFill>
            <a:srgbClr val="009193"/>
          </a:solidFill>
        </p:spPr>
        <p:txBody>
          <a:bodyPr>
            <a:normAutofit/>
          </a:bodyPr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4000" dirty="0" err="1">
                <a:solidFill>
                  <a:schemeClr val="bg1"/>
                </a:solidFill>
              </a:rPr>
              <a:t>Pacritinib</a:t>
            </a:r>
            <a:r>
              <a:rPr lang="en-US" sz="4000" dirty="0">
                <a:solidFill>
                  <a:schemeClr val="bg1"/>
                </a:solidFill>
              </a:rPr>
              <a:t> FDA Approved (MF)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February 28</a:t>
            </a:r>
            <a:r>
              <a:rPr lang="en-US" sz="4000" baseline="30000" dirty="0">
                <a:solidFill>
                  <a:schemeClr val="bg1"/>
                </a:solidFill>
              </a:rPr>
              <a:t>th</a:t>
            </a:r>
            <a:r>
              <a:rPr lang="en-US" sz="4000" dirty="0">
                <a:solidFill>
                  <a:schemeClr val="bg1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408622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51FA7504-27BC-E14B-BD9E-36F5771F9F87}"/>
              </a:ext>
            </a:extLst>
          </p:cNvPr>
          <p:cNvSpPr/>
          <p:nvPr/>
        </p:nvSpPr>
        <p:spPr>
          <a:xfrm>
            <a:off x="1524000" y="-21357"/>
            <a:ext cx="9144000" cy="2639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942804-FEEF-4EAA-8A8F-2E875A31E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051" y="882776"/>
            <a:ext cx="8312339" cy="274086"/>
          </a:xfrm>
        </p:spPr>
        <p:txBody>
          <a:bodyPr>
            <a:noAutofit/>
          </a:bodyPr>
          <a:lstStyle/>
          <a:p>
            <a:r>
              <a:rPr lang="en-US" sz="3200" dirty="0"/>
              <a:t>Phase 3 Myelofibrosis Studies in First- and Second-Line Therapy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12F565-D428-44EF-B43D-7E1B4F36DAF6}"/>
              </a:ext>
            </a:extLst>
          </p:cNvPr>
          <p:cNvGrpSpPr/>
          <p:nvPr/>
        </p:nvGrpSpPr>
        <p:grpSpPr>
          <a:xfrm>
            <a:off x="8044225" y="2269281"/>
            <a:ext cx="323587" cy="619165"/>
            <a:chOff x="8693632" y="1873318"/>
            <a:chExt cx="262567" cy="82555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2864024-B053-4456-B60D-D74A7E33A24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24916" y="2567587"/>
              <a:ext cx="0" cy="262567"/>
            </a:xfrm>
            <a:prstGeom prst="line">
              <a:avLst/>
            </a:prstGeom>
            <a:ln w="38100" cap="rnd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DFF56F5-B114-4141-96AC-4B778807A8C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24916" y="1742034"/>
              <a:ext cx="0" cy="262567"/>
            </a:xfrm>
            <a:prstGeom prst="line">
              <a:avLst/>
            </a:prstGeom>
            <a:ln w="38100" cap="rnd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F5D1CB1-686D-4919-AB2B-1BE2D4EC5274}"/>
              </a:ext>
            </a:extLst>
          </p:cNvPr>
          <p:cNvGrpSpPr/>
          <p:nvPr/>
        </p:nvGrpSpPr>
        <p:grpSpPr>
          <a:xfrm>
            <a:off x="5774413" y="2269140"/>
            <a:ext cx="420722" cy="619445"/>
            <a:chOff x="7622141" y="1557580"/>
            <a:chExt cx="560963" cy="145665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2A56622-FADF-40E7-992A-CB7F99D7E053}"/>
                </a:ext>
              </a:extLst>
            </p:cNvPr>
            <p:cNvCxnSpPr>
              <a:cxnSpLocks/>
            </p:cNvCxnSpPr>
            <p:nvPr/>
          </p:nvCxnSpPr>
          <p:spPr>
            <a:xfrm>
              <a:off x="7622141" y="2284855"/>
              <a:ext cx="305246" cy="0"/>
            </a:xfrm>
            <a:prstGeom prst="line">
              <a:avLst/>
            </a:prstGeom>
            <a:ln w="38100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CC8BB7E-D8D1-4513-B891-55BB089FD80C}"/>
                </a:ext>
              </a:extLst>
            </p:cNvPr>
            <p:cNvGrpSpPr/>
            <p:nvPr/>
          </p:nvGrpSpPr>
          <p:grpSpPr>
            <a:xfrm>
              <a:off x="7920537" y="1558239"/>
              <a:ext cx="262567" cy="1455993"/>
              <a:chOff x="7920538" y="1558239"/>
              <a:chExt cx="192100" cy="1455993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FF406940-03A6-45F0-93BC-02706CAA84C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8016588" y="2918182"/>
                <a:ext cx="0" cy="192100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4986FBC-C3C1-4170-B3DD-10F7A8311DF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8016588" y="1462189"/>
                <a:ext cx="0" cy="192100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83C8115-5BB9-440C-A829-4F0E49B34D58}"/>
                </a:ext>
              </a:extLst>
            </p:cNvPr>
            <p:cNvCxnSpPr/>
            <p:nvPr/>
          </p:nvCxnSpPr>
          <p:spPr>
            <a:xfrm rot="16200000">
              <a:off x="7192354" y="2285763"/>
              <a:ext cx="1456366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77E70F-9435-48EE-82DB-BC70C2BD7A1F}"/>
              </a:ext>
            </a:extLst>
          </p:cNvPr>
          <p:cNvCxnSpPr>
            <a:cxnSpLocks/>
          </p:cNvCxnSpPr>
          <p:nvPr/>
        </p:nvCxnSpPr>
        <p:spPr>
          <a:xfrm>
            <a:off x="3168359" y="2578862"/>
            <a:ext cx="814416" cy="0"/>
          </a:xfrm>
          <a:prstGeom prst="line">
            <a:avLst/>
          </a:prstGeom>
          <a:ln w="3810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04CA49E5-939E-4403-8324-700E21EDE4E3}"/>
              </a:ext>
            </a:extLst>
          </p:cNvPr>
          <p:cNvSpPr/>
          <p:nvPr/>
        </p:nvSpPr>
        <p:spPr>
          <a:xfrm>
            <a:off x="1924051" y="2189349"/>
            <a:ext cx="1765220" cy="77902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 defTabSz="685800">
              <a:defRPr/>
            </a:pPr>
            <a:r>
              <a:rPr lang="en-US" sz="900" b="1" dirty="0">
                <a:solidFill>
                  <a:srgbClr val="FFFFFF"/>
                </a:solidFill>
                <a:latin typeface="Arial" panose="020B0604020202020204"/>
              </a:rPr>
              <a:t>Patient Population:</a:t>
            </a:r>
          </a:p>
          <a:p>
            <a:pPr algn="ctr" defTabSz="685800">
              <a:defRPr/>
            </a:pPr>
            <a:r>
              <a:rPr lang="en-US" sz="900" dirty="0">
                <a:solidFill>
                  <a:srgbClr val="FFFFFF"/>
                </a:solidFill>
                <a:latin typeface="Arial" panose="020B0604020202020204"/>
              </a:rPr>
              <a:t>PMF, PET-MF, PPV-MF </a:t>
            </a:r>
          </a:p>
          <a:p>
            <a:pPr algn="ctr" defTabSz="685800">
              <a:defRPr/>
            </a:pPr>
            <a:r>
              <a:rPr lang="en-US" sz="900" dirty="0">
                <a:solidFill>
                  <a:srgbClr val="FFFFFF"/>
                </a:solidFill>
                <a:latin typeface="Arial" panose="020B0604020202020204"/>
              </a:rPr>
              <a:t>Any platelet count</a:t>
            </a:r>
          </a:p>
          <a:p>
            <a:pPr algn="ctr" defTabSz="685800">
              <a:defRPr/>
            </a:pPr>
            <a:r>
              <a:rPr lang="en-US" sz="900" dirty="0">
                <a:solidFill>
                  <a:srgbClr val="FFFFFF"/>
                </a:solidFill>
                <a:latin typeface="Arial" panose="020B0604020202020204"/>
              </a:rPr>
              <a:t>No prior </a:t>
            </a:r>
            <a:r>
              <a:rPr lang="en-US" sz="900" i="1" dirty="0">
                <a:solidFill>
                  <a:srgbClr val="FFFFFF"/>
                </a:solidFill>
                <a:latin typeface="Arial" panose="020B0604020202020204"/>
              </a:rPr>
              <a:t>JAK2</a:t>
            </a:r>
            <a:r>
              <a:rPr lang="en-US" sz="900" dirty="0">
                <a:solidFill>
                  <a:srgbClr val="FFFFFF"/>
                </a:solidFill>
                <a:latin typeface="Arial" panose="020B0604020202020204"/>
              </a:rPr>
              <a:t> inhibitors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8B35D3AF-2169-43FD-87EC-7753992D5952}"/>
              </a:ext>
            </a:extLst>
          </p:cNvPr>
          <p:cNvSpPr/>
          <p:nvPr/>
        </p:nvSpPr>
        <p:spPr>
          <a:xfrm>
            <a:off x="4107419" y="2286729"/>
            <a:ext cx="1765220" cy="58426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 defTabSz="685800">
              <a:defRPr/>
            </a:pPr>
            <a:r>
              <a:rPr lang="en-US" sz="900" b="1" dirty="0">
                <a:solidFill>
                  <a:srgbClr val="003B5C"/>
                </a:solidFill>
                <a:latin typeface="Arial" panose="020B0604020202020204"/>
              </a:rPr>
              <a:t>2:1 </a:t>
            </a:r>
          </a:p>
          <a:p>
            <a:pPr algn="ctr" defTabSz="685800">
              <a:defRPr/>
            </a:pPr>
            <a:r>
              <a:rPr lang="en-US" sz="900" b="1" dirty="0">
                <a:solidFill>
                  <a:srgbClr val="003B5C"/>
                </a:solidFill>
                <a:latin typeface="Arial" panose="020B0604020202020204"/>
              </a:rPr>
              <a:t>Randomization</a:t>
            </a:r>
          </a:p>
          <a:p>
            <a:pPr algn="ctr" defTabSz="685800">
              <a:defRPr/>
            </a:pPr>
            <a:r>
              <a:rPr lang="en-US" sz="900" b="1" dirty="0">
                <a:solidFill>
                  <a:srgbClr val="003B5C"/>
                </a:solidFill>
                <a:latin typeface="Arial" panose="020B0604020202020204"/>
              </a:rPr>
              <a:t>N=327</a:t>
            </a:r>
          </a:p>
        </p:txBody>
      </p:sp>
      <p:sp>
        <p:nvSpPr>
          <p:cNvPr id="18" name="Rounded Rectangle 24">
            <a:extLst>
              <a:ext uri="{FF2B5EF4-FFF2-40B4-BE49-F238E27FC236}">
                <a16:creationId xmlns:a16="http://schemas.microsoft.com/office/drawing/2014/main" id="{4E4BF559-17FE-4D28-87A4-4B8567816094}"/>
              </a:ext>
            </a:extLst>
          </p:cNvPr>
          <p:cNvSpPr/>
          <p:nvPr/>
        </p:nvSpPr>
        <p:spPr>
          <a:xfrm>
            <a:off x="8474155" y="2189349"/>
            <a:ext cx="1765220" cy="779026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tx2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 defTabSz="685800">
              <a:defRPr/>
            </a:pPr>
            <a:r>
              <a:rPr lang="en-US" sz="900" b="1" dirty="0">
                <a:solidFill>
                  <a:schemeClr val="tx1"/>
                </a:solidFill>
                <a:latin typeface="Arial" panose="020B0604020202020204"/>
              </a:rPr>
              <a:t>Primary endpoint</a:t>
            </a:r>
          </a:p>
          <a:p>
            <a:pPr algn="ctr" defTabSz="685800"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/>
              </a:rPr>
              <a:t>(Week 24)</a:t>
            </a:r>
            <a:br>
              <a:rPr lang="en-US" sz="900" b="1" dirty="0">
                <a:solidFill>
                  <a:schemeClr val="tx1"/>
                </a:solidFill>
                <a:latin typeface="Arial" panose="020B0604020202020204"/>
              </a:rPr>
            </a:br>
            <a:br>
              <a:rPr lang="en-US" sz="900" b="1" dirty="0">
                <a:solidFill>
                  <a:schemeClr val="tx1"/>
                </a:solidFill>
                <a:latin typeface="Arial" panose="020B0604020202020204"/>
              </a:rPr>
            </a:br>
            <a:r>
              <a:rPr lang="en-US" sz="900" b="1" dirty="0">
                <a:solidFill>
                  <a:schemeClr val="tx1"/>
                </a:solidFill>
                <a:latin typeface="Arial" panose="020B0604020202020204"/>
              </a:rPr>
              <a:t>≥35% SVR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11CB9D0-1A31-45CB-AA9D-C15944045758}"/>
              </a:ext>
            </a:extLst>
          </p:cNvPr>
          <p:cNvGrpSpPr/>
          <p:nvPr/>
        </p:nvGrpSpPr>
        <p:grpSpPr>
          <a:xfrm>
            <a:off x="6290788" y="2077633"/>
            <a:ext cx="1765220" cy="1002459"/>
            <a:chOff x="6355716" y="1627176"/>
            <a:chExt cx="2353627" cy="1336611"/>
          </a:xfrm>
        </p:grpSpPr>
        <p:sp>
          <p:nvSpPr>
            <p:cNvPr id="20" name="Rounded Rectangle 23">
              <a:extLst>
                <a:ext uri="{FF2B5EF4-FFF2-40B4-BE49-F238E27FC236}">
                  <a16:creationId xmlns:a16="http://schemas.microsoft.com/office/drawing/2014/main" id="{81BC6214-20B8-4B47-A426-0F1C25256D4A}"/>
                </a:ext>
              </a:extLst>
            </p:cNvPr>
            <p:cNvSpPr/>
            <p:nvPr/>
          </p:nvSpPr>
          <p:spPr>
            <a:xfrm>
              <a:off x="6355716" y="2444437"/>
              <a:ext cx="2353627" cy="51935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 defTabSz="685800">
                <a:defRPr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/>
                </a:rPr>
                <a:t>Best available therapy </a:t>
              </a:r>
              <a:br>
                <a:rPr lang="en-US" sz="900" b="1" dirty="0">
                  <a:solidFill>
                    <a:srgbClr val="FFFFFF"/>
                  </a:solidFill>
                  <a:latin typeface="Arial" panose="020B0604020202020204"/>
                </a:rPr>
              </a:br>
              <a:r>
                <a:rPr lang="en-US" sz="900" b="1" dirty="0">
                  <a:solidFill>
                    <a:srgbClr val="FFFFFF"/>
                  </a:solidFill>
                  <a:latin typeface="Arial" panose="020B0604020202020204"/>
                </a:rPr>
                <a:t>(BAT) excl </a:t>
              </a:r>
              <a:r>
                <a:rPr lang="en-US" sz="900" b="1" dirty="0" err="1">
                  <a:solidFill>
                    <a:srgbClr val="FFFFFF"/>
                  </a:solidFill>
                  <a:latin typeface="Arial" panose="020B0604020202020204"/>
                </a:rPr>
                <a:t>ruxolitinib</a:t>
              </a:r>
              <a:r>
                <a:rPr lang="en-US" sz="900" b="1" dirty="0">
                  <a:solidFill>
                    <a:srgbClr val="FFFFFF"/>
                  </a:solidFill>
                  <a:latin typeface="Arial" panose="020B0604020202020204"/>
                </a:rPr>
                <a:t> (RUX)</a:t>
              </a:r>
              <a:endParaRPr lang="en-US" sz="900" b="1" baseline="30000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1" name="Rounded Rectangle 25">
              <a:extLst>
                <a:ext uri="{FF2B5EF4-FFF2-40B4-BE49-F238E27FC236}">
                  <a16:creationId xmlns:a16="http://schemas.microsoft.com/office/drawing/2014/main" id="{44A9362B-91F6-4F56-823A-7D26847B5DE3}"/>
                </a:ext>
              </a:extLst>
            </p:cNvPr>
            <p:cNvSpPr/>
            <p:nvPr/>
          </p:nvSpPr>
          <p:spPr>
            <a:xfrm>
              <a:off x="6355716" y="1627176"/>
              <a:ext cx="2353627" cy="51935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 defTabSz="685800">
                <a:defRPr/>
              </a:pPr>
              <a:r>
                <a:rPr lang="en-US" sz="900" b="1" dirty="0" err="1">
                  <a:solidFill>
                    <a:srgbClr val="FFFFFF"/>
                  </a:solidFill>
                  <a:latin typeface="Arial" panose="020B0604020202020204"/>
                </a:rPr>
                <a:t>Pacritinib</a:t>
              </a:r>
              <a:endParaRPr lang="en-US" sz="900" b="1" dirty="0">
                <a:solidFill>
                  <a:srgbClr val="FFFFFF"/>
                </a:solidFill>
                <a:latin typeface="Arial" panose="020B0604020202020204"/>
              </a:endParaRPr>
            </a:p>
            <a:p>
              <a:pPr algn="ctr" defTabSz="685800">
                <a:defRPr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/>
                </a:rPr>
                <a:t>400 mg QD</a:t>
              </a:r>
            </a:p>
          </p:txBody>
        </p:sp>
      </p:grp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81AF50AC-1F50-49F9-B5FF-C4E71CFBACD9}"/>
              </a:ext>
            </a:extLst>
          </p:cNvPr>
          <p:cNvSpPr txBox="1">
            <a:spLocks/>
          </p:cNvSpPr>
          <p:nvPr/>
        </p:nvSpPr>
        <p:spPr>
          <a:xfrm>
            <a:off x="1924050" y="1725932"/>
            <a:ext cx="4032250" cy="2441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srgbClr val="EE5340"/>
              </a:buClr>
              <a:buNone/>
              <a:defRPr/>
            </a:pPr>
            <a:r>
              <a:rPr lang="en-US" sz="1350" b="1" dirty="0">
                <a:solidFill>
                  <a:srgbClr val="000000"/>
                </a:solidFill>
                <a:latin typeface="Arial" panose="020B0604020202020204"/>
              </a:rPr>
              <a:t>PERSIST-1¹ 1L Therapy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5592D68C-ACD4-4AE2-8F25-20E41AD65852}"/>
              </a:ext>
            </a:extLst>
          </p:cNvPr>
          <p:cNvSpPr txBox="1">
            <a:spLocks/>
          </p:cNvSpPr>
          <p:nvPr/>
        </p:nvSpPr>
        <p:spPr>
          <a:xfrm>
            <a:off x="1924050" y="3284221"/>
            <a:ext cx="4032250" cy="2441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srgbClr val="EE5340"/>
              </a:buClr>
              <a:buNone/>
              <a:defRPr/>
            </a:pPr>
            <a:r>
              <a:rPr lang="en-US" sz="1350" b="1" dirty="0">
                <a:solidFill>
                  <a:srgbClr val="000000"/>
                </a:solidFill>
                <a:latin typeface="Arial" panose="020B0604020202020204"/>
              </a:rPr>
              <a:t>PERSIST-2</a:t>
            </a:r>
            <a:r>
              <a:rPr lang="en-US" sz="1350" b="1" baseline="30000" dirty="0">
                <a:solidFill>
                  <a:srgbClr val="000000"/>
                </a:solidFill>
                <a:latin typeface="Arial" panose="020B0604020202020204"/>
              </a:rPr>
              <a:t>2</a:t>
            </a:r>
            <a:r>
              <a:rPr lang="en-US" sz="1350" b="1" dirty="0">
                <a:solidFill>
                  <a:srgbClr val="000000"/>
                </a:solidFill>
                <a:latin typeface="Arial" panose="020B0604020202020204"/>
              </a:rPr>
              <a:t> 1L &amp; 2L Therapy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DE5C46-1D3A-48D3-9E20-75CB1F2F20E0}"/>
              </a:ext>
            </a:extLst>
          </p:cNvPr>
          <p:cNvGrpSpPr/>
          <p:nvPr/>
        </p:nvGrpSpPr>
        <p:grpSpPr>
          <a:xfrm>
            <a:off x="5774413" y="3712204"/>
            <a:ext cx="420722" cy="880841"/>
            <a:chOff x="7622141" y="1557580"/>
            <a:chExt cx="560963" cy="145665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707669-B067-4AF9-97CD-D6DA435C622E}"/>
                </a:ext>
              </a:extLst>
            </p:cNvPr>
            <p:cNvCxnSpPr>
              <a:cxnSpLocks/>
            </p:cNvCxnSpPr>
            <p:nvPr/>
          </p:nvCxnSpPr>
          <p:spPr>
            <a:xfrm>
              <a:off x="7622141" y="2284855"/>
              <a:ext cx="305246" cy="0"/>
            </a:xfrm>
            <a:prstGeom prst="line">
              <a:avLst/>
            </a:prstGeom>
            <a:ln w="38100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645DFEC-4747-42BB-B1B7-C2D5E8D22D22}"/>
                </a:ext>
              </a:extLst>
            </p:cNvPr>
            <p:cNvGrpSpPr/>
            <p:nvPr/>
          </p:nvGrpSpPr>
          <p:grpSpPr>
            <a:xfrm>
              <a:off x="7920537" y="1558239"/>
              <a:ext cx="262567" cy="1455993"/>
              <a:chOff x="7920538" y="1558239"/>
              <a:chExt cx="192100" cy="1455993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5F9BF3B-10C6-4ACB-B241-66CF79E5767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8016588" y="2918182"/>
                <a:ext cx="0" cy="192100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DCEABB1-F5ED-4485-8749-6C8F2C6B0D1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8016588" y="1462189"/>
                <a:ext cx="0" cy="192100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0E4A6B9-29D0-4233-867C-D0DC79E89D64}"/>
                </a:ext>
              </a:extLst>
            </p:cNvPr>
            <p:cNvCxnSpPr/>
            <p:nvPr/>
          </p:nvCxnSpPr>
          <p:spPr>
            <a:xfrm rot="16200000">
              <a:off x="7192354" y="2285763"/>
              <a:ext cx="1456366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82EBE3B-49CD-45AE-9621-3C2D4E250294}"/>
              </a:ext>
            </a:extLst>
          </p:cNvPr>
          <p:cNvCxnSpPr>
            <a:cxnSpLocks/>
          </p:cNvCxnSpPr>
          <p:nvPr/>
        </p:nvCxnSpPr>
        <p:spPr>
          <a:xfrm>
            <a:off x="3168359" y="4152623"/>
            <a:ext cx="814416" cy="0"/>
          </a:xfrm>
          <a:prstGeom prst="line">
            <a:avLst/>
          </a:prstGeom>
          <a:ln w="3810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7">
            <a:extLst>
              <a:ext uri="{FF2B5EF4-FFF2-40B4-BE49-F238E27FC236}">
                <a16:creationId xmlns:a16="http://schemas.microsoft.com/office/drawing/2014/main" id="{4E3F1EDA-F4AF-4E10-95FA-39319C8FFC4D}"/>
              </a:ext>
            </a:extLst>
          </p:cNvPr>
          <p:cNvSpPr/>
          <p:nvPr/>
        </p:nvSpPr>
        <p:spPr>
          <a:xfrm>
            <a:off x="1924051" y="3665732"/>
            <a:ext cx="1765220" cy="973782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 defTabSz="685800">
              <a:defRPr/>
            </a:pPr>
            <a:r>
              <a:rPr lang="en-US" sz="900" b="1" dirty="0">
                <a:solidFill>
                  <a:srgbClr val="FFFFFF"/>
                </a:solidFill>
                <a:latin typeface="Arial" panose="020B0604020202020204"/>
              </a:rPr>
              <a:t>Patient Population:</a:t>
            </a:r>
          </a:p>
          <a:p>
            <a:pPr algn="ctr" defTabSz="685800">
              <a:defRPr/>
            </a:pPr>
            <a:r>
              <a:rPr lang="en-US" sz="900" dirty="0">
                <a:solidFill>
                  <a:srgbClr val="FFFFFF"/>
                </a:solidFill>
                <a:latin typeface="Arial" panose="020B0604020202020204"/>
              </a:rPr>
              <a:t>PMF, PET-MF, PPV-MF </a:t>
            </a:r>
          </a:p>
          <a:p>
            <a:pPr algn="ctr" defTabSz="685800">
              <a:defRPr/>
            </a:pPr>
            <a:r>
              <a:rPr lang="en-US" sz="900" dirty="0">
                <a:solidFill>
                  <a:srgbClr val="FFFFFF"/>
                </a:solidFill>
                <a:latin typeface="Arial" panose="020B0604020202020204"/>
              </a:rPr>
              <a:t>Platelets ≤100,000/µL</a:t>
            </a:r>
          </a:p>
          <a:p>
            <a:pPr algn="ctr" defTabSz="685800">
              <a:defRPr/>
            </a:pPr>
            <a:r>
              <a:rPr lang="en-US" sz="900" dirty="0">
                <a:solidFill>
                  <a:srgbClr val="FFFFFF"/>
                </a:solidFill>
                <a:latin typeface="Arial" panose="020B0604020202020204"/>
              </a:rPr>
              <a:t>Prior/current </a:t>
            </a:r>
            <a:r>
              <a:rPr lang="en-US" sz="900" i="1" dirty="0">
                <a:solidFill>
                  <a:srgbClr val="FFFFFF"/>
                </a:solidFill>
                <a:latin typeface="Arial" panose="020B0604020202020204"/>
              </a:rPr>
              <a:t>JAK2</a:t>
            </a:r>
            <a:r>
              <a:rPr lang="en-US" sz="900" dirty="0">
                <a:solidFill>
                  <a:srgbClr val="FFFFFF"/>
                </a:solidFill>
                <a:latin typeface="Arial" panose="020B0604020202020204"/>
              </a:rPr>
              <a:t> inhibitors allowed</a:t>
            </a:r>
          </a:p>
        </p:txBody>
      </p:sp>
      <p:sp>
        <p:nvSpPr>
          <p:cNvPr id="32" name="Rounded Rectangle 38">
            <a:extLst>
              <a:ext uri="{FF2B5EF4-FFF2-40B4-BE49-F238E27FC236}">
                <a16:creationId xmlns:a16="http://schemas.microsoft.com/office/drawing/2014/main" id="{F6833A3F-9BAD-4DE5-B3D3-512C99111230}"/>
              </a:ext>
            </a:extLst>
          </p:cNvPr>
          <p:cNvSpPr/>
          <p:nvPr/>
        </p:nvSpPr>
        <p:spPr>
          <a:xfrm>
            <a:off x="4107419" y="3860490"/>
            <a:ext cx="1765220" cy="58426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 defTabSz="685800">
              <a:defRPr/>
            </a:pPr>
            <a:r>
              <a:rPr lang="en-US" sz="900" b="1" dirty="0">
                <a:solidFill>
                  <a:srgbClr val="003B5C"/>
                </a:solidFill>
                <a:latin typeface="Arial" panose="020B0604020202020204"/>
              </a:rPr>
              <a:t>1:1:1 </a:t>
            </a:r>
            <a:br>
              <a:rPr lang="en-US" sz="900" b="1" dirty="0">
                <a:solidFill>
                  <a:srgbClr val="003B5C"/>
                </a:solidFill>
                <a:latin typeface="Arial" panose="020B0604020202020204"/>
              </a:rPr>
            </a:br>
            <a:r>
              <a:rPr lang="en-US" sz="900" b="1" dirty="0">
                <a:solidFill>
                  <a:srgbClr val="003B5C"/>
                </a:solidFill>
                <a:latin typeface="Arial" panose="020B0604020202020204"/>
              </a:rPr>
              <a:t>Randomization </a:t>
            </a:r>
          </a:p>
          <a:p>
            <a:pPr algn="ctr" defTabSz="685800">
              <a:defRPr/>
            </a:pPr>
            <a:r>
              <a:rPr lang="en-US" sz="900" b="1" dirty="0">
                <a:solidFill>
                  <a:srgbClr val="003B5C"/>
                </a:solidFill>
                <a:latin typeface="Arial" panose="020B0604020202020204"/>
              </a:rPr>
              <a:t>N=311</a:t>
            </a:r>
          </a:p>
        </p:txBody>
      </p:sp>
      <p:sp>
        <p:nvSpPr>
          <p:cNvPr id="33" name="Rounded Rectangle 40">
            <a:extLst>
              <a:ext uri="{FF2B5EF4-FFF2-40B4-BE49-F238E27FC236}">
                <a16:creationId xmlns:a16="http://schemas.microsoft.com/office/drawing/2014/main" id="{007FD059-22C5-4329-B522-7DA3A98D9915}"/>
              </a:ext>
            </a:extLst>
          </p:cNvPr>
          <p:cNvSpPr/>
          <p:nvPr/>
        </p:nvSpPr>
        <p:spPr>
          <a:xfrm>
            <a:off x="8474155" y="3665732"/>
            <a:ext cx="1765220" cy="97378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tx2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 defTabSz="685800">
              <a:defRPr/>
            </a:pPr>
            <a:r>
              <a:rPr lang="en-US" sz="900" b="1" dirty="0">
                <a:solidFill>
                  <a:schemeClr val="tx1"/>
                </a:solidFill>
                <a:latin typeface="Arial" panose="020B0604020202020204"/>
              </a:rPr>
              <a:t>Co-primary endpoints </a:t>
            </a:r>
          </a:p>
          <a:p>
            <a:pPr algn="ctr" defTabSz="685800"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/>
              </a:rPr>
              <a:t>(Week 24)</a:t>
            </a:r>
          </a:p>
          <a:p>
            <a:pPr algn="ctr" defTabSz="685800">
              <a:defRPr/>
            </a:pPr>
            <a:endParaRPr lang="en-US" sz="900" b="1" dirty="0">
              <a:solidFill>
                <a:schemeClr val="tx1"/>
              </a:solidFill>
              <a:latin typeface="Arial" panose="020B0604020202020204"/>
            </a:endParaRPr>
          </a:p>
          <a:p>
            <a:pPr algn="ctr" defTabSz="685800">
              <a:defRPr/>
            </a:pPr>
            <a:r>
              <a:rPr lang="en-US" sz="900" b="1" dirty="0">
                <a:solidFill>
                  <a:schemeClr val="tx1"/>
                </a:solidFill>
                <a:latin typeface="Arial" panose="020B0604020202020204"/>
              </a:rPr>
              <a:t>≥35% SVR </a:t>
            </a:r>
          </a:p>
          <a:p>
            <a:pPr algn="ctr" defTabSz="685800">
              <a:defRPr/>
            </a:pPr>
            <a:r>
              <a:rPr lang="en-US" sz="900" b="1" dirty="0">
                <a:solidFill>
                  <a:schemeClr val="tx1"/>
                </a:solidFill>
                <a:latin typeface="Arial" panose="020B0604020202020204"/>
              </a:rPr>
              <a:t>≥50% </a:t>
            </a:r>
            <a:r>
              <a:rPr lang="en-US" sz="900" b="1" dirty="0" err="1">
                <a:solidFill>
                  <a:schemeClr val="tx1"/>
                </a:solidFill>
                <a:latin typeface="Arial" panose="020B0604020202020204"/>
              </a:rPr>
              <a:t>TSS</a:t>
            </a:r>
            <a:r>
              <a:rPr lang="en-US" sz="900" b="1" baseline="30000" dirty="0" err="1">
                <a:solidFill>
                  <a:schemeClr val="tx1"/>
                </a:solidFill>
                <a:latin typeface="Arial" panose="020B0604020202020204"/>
              </a:rPr>
              <a:t>a</a:t>
            </a:r>
            <a:r>
              <a:rPr lang="en-US" sz="900" b="1" dirty="0">
                <a:solidFill>
                  <a:schemeClr val="tx1"/>
                </a:solidFill>
                <a:latin typeface="Arial" panose="020B0604020202020204"/>
              </a:rPr>
              <a:t> reduction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C0F8383-2D19-4749-B12B-44A71BC23DE2}"/>
              </a:ext>
            </a:extLst>
          </p:cNvPr>
          <p:cNvGrpSpPr/>
          <p:nvPr/>
        </p:nvGrpSpPr>
        <p:grpSpPr>
          <a:xfrm>
            <a:off x="6290788" y="3508224"/>
            <a:ext cx="1765220" cy="1288799"/>
            <a:chOff x="6355716" y="3534632"/>
            <a:chExt cx="2353627" cy="1718399"/>
          </a:xfrm>
        </p:grpSpPr>
        <p:sp>
          <p:nvSpPr>
            <p:cNvPr id="35" name="Rounded Rectangle 41">
              <a:extLst>
                <a:ext uri="{FF2B5EF4-FFF2-40B4-BE49-F238E27FC236}">
                  <a16:creationId xmlns:a16="http://schemas.microsoft.com/office/drawing/2014/main" id="{772C1D4A-ECEC-4030-95A6-8A584CD2927C}"/>
                </a:ext>
              </a:extLst>
            </p:cNvPr>
            <p:cNvSpPr/>
            <p:nvPr/>
          </p:nvSpPr>
          <p:spPr>
            <a:xfrm>
              <a:off x="6355716" y="3534632"/>
              <a:ext cx="2353627" cy="519351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 defTabSz="685800">
                <a:defRPr/>
              </a:pPr>
              <a:r>
                <a:rPr lang="en-US" sz="900" b="1" dirty="0" err="1">
                  <a:solidFill>
                    <a:srgbClr val="FFFFFF"/>
                  </a:solidFill>
                  <a:latin typeface="Arial" panose="020B0604020202020204"/>
                </a:rPr>
                <a:t>Pacritinib</a:t>
              </a:r>
              <a:br>
                <a:rPr lang="en-US" sz="900" b="1" dirty="0">
                  <a:solidFill>
                    <a:srgbClr val="FFFFFF"/>
                  </a:solidFill>
                  <a:latin typeface="Arial" panose="020B0604020202020204"/>
                </a:rPr>
              </a:br>
              <a:r>
                <a:rPr lang="en-US" sz="900" b="1" dirty="0">
                  <a:solidFill>
                    <a:srgbClr val="FFFFFF"/>
                  </a:solidFill>
                  <a:latin typeface="Arial" panose="020B0604020202020204"/>
                </a:rPr>
                <a:t>400 mg QD</a:t>
              </a:r>
            </a:p>
          </p:txBody>
        </p:sp>
        <p:sp>
          <p:nvSpPr>
            <p:cNvPr id="36" name="Rounded Rectangle 53">
              <a:extLst>
                <a:ext uri="{FF2B5EF4-FFF2-40B4-BE49-F238E27FC236}">
                  <a16:creationId xmlns:a16="http://schemas.microsoft.com/office/drawing/2014/main" id="{7DA69B1B-1274-4C9A-896B-4936941A36CF}"/>
                </a:ext>
              </a:extLst>
            </p:cNvPr>
            <p:cNvSpPr/>
            <p:nvPr/>
          </p:nvSpPr>
          <p:spPr>
            <a:xfrm>
              <a:off x="6355716" y="4733680"/>
              <a:ext cx="2353627" cy="519351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 defTabSz="685800">
                <a:defRPr/>
              </a:pPr>
              <a:r>
                <a:rPr lang="en-US" sz="900" b="1" dirty="0" err="1">
                  <a:solidFill>
                    <a:srgbClr val="FFFFFF"/>
                  </a:solidFill>
                  <a:latin typeface="Arial" panose="020B0604020202020204"/>
                </a:rPr>
                <a:t>BAT</a:t>
              </a:r>
              <a:r>
                <a:rPr lang="en-US" sz="900" b="1" baseline="30000" dirty="0" err="1">
                  <a:solidFill>
                    <a:srgbClr val="FFFFFF"/>
                  </a:solidFill>
                  <a:latin typeface="Arial" panose="020B0604020202020204"/>
                </a:rPr>
                <a:t>b</a:t>
              </a:r>
              <a:r>
                <a:rPr lang="en-US" sz="900" b="1" dirty="0">
                  <a:solidFill>
                    <a:srgbClr val="FFFFFF"/>
                  </a:solidFill>
                  <a:latin typeface="Arial" panose="020B0604020202020204"/>
                </a:rPr>
                <a:t> </a:t>
              </a:r>
            </a:p>
            <a:p>
              <a:pPr algn="ctr" defTabSz="685800">
                <a:defRPr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/>
                </a:rPr>
                <a:t>(incl RUX, 45%)</a:t>
              </a:r>
            </a:p>
          </p:txBody>
        </p:sp>
        <p:sp>
          <p:nvSpPr>
            <p:cNvPr id="37" name="Rounded Rectangle 57">
              <a:extLst>
                <a:ext uri="{FF2B5EF4-FFF2-40B4-BE49-F238E27FC236}">
                  <a16:creationId xmlns:a16="http://schemas.microsoft.com/office/drawing/2014/main" id="{33288D21-4636-4E77-A4D1-BE5DADD07A0F}"/>
                </a:ext>
              </a:extLst>
            </p:cNvPr>
            <p:cNvSpPr/>
            <p:nvPr/>
          </p:nvSpPr>
          <p:spPr>
            <a:xfrm>
              <a:off x="6355716" y="4134156"/>
              <a:ext cx="2353627" cy="519351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 defTabSz="685800">
                <a:defRPr/>
              </a:pPr>
              <a:r>
                <a:rPr lang="en-US" sz="900" b="1" dirty="0" err="1">
                  <a:solidFill>
                    <a:srgbClr val="FFFFFF"/>
                  </a:solidFill>
                  <a:latin typeface="Arial" panose="020B0604020202020204"/>
                </a:rPr>
                <a:t>Pacritinib</a:t>
              </a:r>
              <a:endParaRPr lang="en-US" sz="900" b="1" dirty="0">
                <a:solidFill>
                  <a:srgbClr val="FFFFFF"/>
                </a:solidFill>
                <a:latin typeface="Arial" panose="020B0604020202020204"/>
              </a:endParaRPr>
            </a:p>
            <a:p>
              <a:pPr algn="ctr" defTabSz="685800">
                <a:defRPr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/>
                </a:rPr>
                <a:t>200 mg </a:t>
              </a:r>
              <a:r>
                <a:rPr lang="en-US" sz="900" b="1" dirty="0" err="1">
                  <a:solidFill>
                    <a:srgbClr val="FFFFFF"/>
                  </a:solidFill>
                  <a:latin typeface="Arial" panose="020B0604020202020204"/>
                </a:rPr>
                <a:t>BiD</a:t>
              </a:r>
              <a:endParaRPr lang="en-US" sz="900" b="1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210F15F-F3FA-4A5A-81EF-B9D8A63AF5FC}"/>
              </a:ext>
            </a:extLst>
          </p:cNvPr>
          <p:cNvCxnSpPr>
            <a:cxnSpLocks/>
          </p:cNvCxnSpPr>
          <p:nvPr/>
        </p:nvCxnSpPr>
        <p:spPr>
          <a:xfrm rot="16200000">
            <a:off x="8206018" y="4447033"/>
            <a:ext cx="0" cy="323587"/>
          </a:xfrm>
          <a:prstGeom prst="line">
            <a:avLst/>
          </a:prstGeom>
          <a:ln w="38100" cap="rnd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F9088D4-3275-4429-91F6-6A228C69B0D2}"/>
              </a:ext>
            </a:extLst>
          </p:cNvPr>
          <p:cNvCxnSpPr>
            <a:cxnSpLocks/>
          </p:cNvCxnSpPr>
          <p:nvPr/>
        </p:nvCxnSpPr>
        <p:spPr>
          <a:xfrm rot="16200000">
            <a:off x="8206019" y="3534629"/>
            <a:ext cx="0" cy="323587"/>
          </a:xfrm>
          <a:prstGeom prst="line">
            <a:avLst/>
          </a:prstGeom>
          <a:ln w="38100" cap="rnd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599064C-A4C0-49A8-A5E1-2B71C38F0F51}"/>
              </a:ext>
            </a:extLst>
          </p:cNvPr>
          <p:cNvCxnSpPr>
            <a:cxnSpLocks/>
          </p:cNvCxnSpPr>
          <p:nvPr/>
        </p:nvCxnSpPr>
        <p:spPr>
          <a:xfrm rot="16200000">
            <a:off x="8206021" y="3990832"/>
            <a:ext cx="0" cy="323587"/>
          </a:xfrm>
          <a:prstGeom prst="line">
            <a:avLst/>
          </a:prstGeom>
          <a:ln w="38100" cap="rnd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3CE21AE-00B8-47E5-80F6-DCB8DEE61F6E}"/>
              </a:ext>
            </a:extLst>
          </p:cNvPr>
          <p:cNvSpPr txBox="1"/>
          <p:nvPr/>
        </p:nvSpPr>
        <p:spPr>
          <a:xfrm>
            <a:off x="1592567" y="5353651"/>
            <a:ext cx="62714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7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PET-MF, post-essential thrombocythemia MF; L, line; PMF, primary myelofibrosis; PPV-MF, post-polycythemia vera MF; QD, once daily; SVR, spleen volume reduction; TSS, Total Symptom Score </a:t>
            </a:r>
          </a:p>
          <a:p>
            <a:pPr defTabSz="685800">
              <a:defRPr/>
            </a:pPr>
            <a:r>
              <a:rPr lang="en-US" sz="750" baseline="30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75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TSS</a:t>
            </a:r>
            <a:r>
              <a:rPr lang="en-US" sz="7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total symptom score by MPN-SAF 2.0; </a:t>
            </a:r>
            <a:r>
              <a:rPr lang="en-US" sz="750" baseline="30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75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</a:t>
            </a:r>
            <a:r>
              <a:rPr lang="en-US" sz="7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includes RUX (45%)</a:t>
            </a:r>
          </a:p>
          <a:p>
            <a:pPr defTabSz="685800">
              <a:defRPr/>
            </a:pPr>
            <a:r>
              <a:rPr lang="en-US" sz="7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Mesa RA, et al. </a:t>
            </a:r>
            <a:r>
              <a:rPr lang="en-US" sz="75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Lancet </a:t>
            </a:r>
            <a:r>
              <a:rPr lang="en-US" sz="75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Haematol</a:t>
            </a:r>
            <a:r>
              <a:rPr lang="en-US" sz="7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2017;4:e225-36 2. </a:t>
            </a:r>
            <a:r>
              <a:rPr lang="fr-FR" sz="7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Mascarenhas</a:t>
            </a:r>
            <a:r>
              <a:rPr lang="fr-FR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J, et al. </a:t>
            </a:r>
            <a:r>
              <a:rPr lang="fr-FR" sz="75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JAMA </a:t>
            </a:r>
            <a:r>
              <a:rPr lang="fr-FR" sz="75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Oncology</a:t>
            </a:r>
            <a:r>
              <a:rPr lang="fr-FR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2018;4:652-659.</a:t>
            </a:r>
            <a:endParaRPr lang="en-US" sz="7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23AAD86-11A1-894A-997D-484D64F48FF2}"/>
              </a:ext>
            </a:extLst>
          </p:cNvPr>
          <p:cNvSpPr/>
          <p:nvPr/>
        </p:nvSpPr>
        <p:spPr>
          <a:xfrm>
            <a:off x="1524000" y="6594085"/>
            <a:ext cx="9144000" cy="2639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49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3750" y="412737"/>
            <a:ext cx="8064500" cy="828675"/>
          </a:xfrm>
        </p:spPr>
        <p:txBody>
          <a:bodyPr>
            <a:normAutofit fontScale="90000"/>
          </a:bodyPr>
          <a:lstStyle/>
          <a:p>
            <a:r>
              <a:rPr lang="en-US"/>
              <a:t>PERSIST-2</a:t>
            </a:r>
            <a:br>
              <a:rPr lang="en-US"/>
            </a:br>
            <a:r>
              <a:rPr lang="en-US" sz="2325" i="1"/>
              <a:t>≥ 35% SVR</a:t>
            </a:r>
            <a:endParaRPr lang="en-US" i="1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dirty="0"/>
              <a:t>BID, twice daily; QD, daily.</a:t>
            </a:r>
          </a:p>
          <a:p>
            <a:r>
              <a:rPr lang="en-US" dirty="0" err="1"/>
              <a:t>Mascarenhas</a:t>
            </a:r>
            <a:r>
              <a:rPr lang="en-US" dirty="0"/>
              <a:t> J, et al. JAMA Oncol. 2018;4:652-659.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204" b="60642"/>
          <a:stretch/>
        </p:blipFill>
        <p:spPr>
          <a:xfrm>
            <a:off x="1890973" y="1830446"/>
            <a:ext cx="8410055" cy="349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97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3750" y="448207"/>
            <a:ext cx="8064500" cy="828675"/>
          </a:xfrm>
        </p:spPr>
        <p:txBody>
          <a:bodyPr>
            <a:normAutofit fontScale="90000"/>
          </a:bodyPr>
          <a:lstStyle/>
          <a:p>
            <a:r>
              <a:rPr lang="en-US" dirty="0"/>
              <a:t>PERSIST-2</a:t>
            </a:r>
            <a:br>
              <a:rPr lang="en-US" dirty="0"/>
            </a:br>
            <a:r>
              <a:rPr lang="en-US" sz="2325" i="1" dirty="0"/>
              <a:t>≥ 50% Reduction in TSS 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Mascarenhas J, et al. JAMA Oncol. 2018;4:652-659.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7011602" y="3141573"/>
            <a:ext cx="581573" cy="47327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noFill/>
              <a:latin typeface="Arial" charset="0"/>
              <a:ea typeface="ＭＳ Ｐゴシック" charset="0"/>
              <a:sym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38" r="6497"/>
          <a:stretch/>
        </p:blipFill>
        <p:spPr>
          <a:xfrm>
            <a:off x="2313039" y="1651841"/>
            <a:ext cx="7565922" cy="407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61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3750" y="407306"/>
            <a:ext cx="8064500" cy="828675"/>
          </a:xfrm>
        </p:spPr>
        <p:txBody>
          <a:bodyPr>
            <a:normAutofit fontScale="90000"/>
          </a:bodyPr>
          <a:lstStyle/>
          <a:p>
            <a:r>
              <a:rPr lang="en-US" dirty="0"/>
              <a:t>PERSIST-2 Percent Change in PLT Count</a:t>
            </a:r>
            <a:br>
              <a:rPr lang="en-US" dirty="0"/>
            </a:br>
            <a:r>
              <a:rPr lang="en-US" sz="2325" i="1" dirty="0"/>
              <a:t>BL PLT Count &lt; 50,000/µL*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sz="788"/>
              <a:t>Mascarenhas J, et al. JAMA Oncol. 2018;4:652-659.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253" y="1581446"/>
            <a:ext cx="5308580" cy="40405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45168" y="3136613"/>
            <a:ext cx="2746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BC4800"/>
                </a:solidFill>
                <a:latin typeface="GoudyOldSty"/>
              </a:rPr>
              <a:t>*Based on central laboratory values.</a:t>
            </a:r>
          </a:p>
        </p:txBody>
      </p:sp>
    </p:spTree>
    <p:extLst>
      <p:ext uri="{BB962C8B-B14F-4D97-AF65-F5344CB8AC3E}">
        <p14:creationId xmlns:p14="http://schemas.microsoft.com/office/powerpoint/2010/main" val="993045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63353" y="342268"/>
            <a:ext cx="8065294" cy="950934"/>
          </a:xfrm>
        </p:spPr>
        <p:txBody>
          <a:bodyPr vert="horz" wrap="square" lIns="0" tIns="9049" rIns="0" bIns="0" rtlCol="0" anchor="ctr" anchorCtr="0">
            <a:spAutoFit/>
          </a:bodyPr>
          <a:lstStyle/>
          <a:p>
            <a:r>
              <a:rPr lang="en-US"/>
              <a:t>PERSIST-2</a:t>
            </a:r>
            <a:br>
              <a:rPr lang="en-US"/>
            </a:br>
            <a:r>
              <a:rPr lang="en-US" sz="2400" i="1"/>
              <a:t>Improvement in Transfusions</a:t>
            </a:r>
            <a:endParaRPr lang="en-US" i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4817B-BBA8-4D5B-B338-4CF9DEE765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4002" y="5662378"/>
            <a:ext cx="9143999" cy="236013"/>
          </a:xfrm>
        </p:spPr>
        <p:txBody>
          <a:bodyPr/>
          <a:lstStyle/>
          <a:p>
            <a:r>
              <a:rPr lang="en-US"/>
              <a:t>Mascarenhas J, et al. JAMA Oncol. 2018;4:652-659.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095203" y="2109787"/>
            <a:ext cx="2276475" cy="1486946"/>
          </a:xfrm>
          <a:prstGeom prst="rect">
            <a:avLst/>
          </a:prstGeom>
        </p:spPr>
        <p:txBody>
          <a:bodyPr vert="horz" wrap="square" lIns="0" tIns="32385" rIns="0" bIns="0" rtlCol="0" anchor="t">
            <a:spAutoFit/>
          </a:bodyPr>
          <a:lstStyle/>
          <a:p>
            <a:pPr marL="180975" marR="3810" indent="-171450" defTabSz="685800">
              <a:lnSpc>
                <a:spcPct val="90000"/>
              </a:lnSpc>
              <a:spcBef>
                <a:spcPts val="255"/>
              </a:spcBef>
              <a:buClr>
                <a:srgbClr val="BC4800"/>
              </a:buClr>
              <a:buFontTx/>
              <a:buChar char="•"/>
              <a:tabLst>
                <a:tab pos="180499" algn="l"/>
                <a:tab pos="180975" algn="l"/>
              </a:tabLst>
              <a:defRPr/>
            </a:pPr>
            <a:r>
              <a:rPr lang="en-US" sz="1500" b="1" spc="-4" dirty="0">
                <a:solidFill>
                  <a:srgbClr val="BC4800"/>
                </a:solidFill>
                <a:latin typeface="+mj-lt"/>
                <a:cs typeface="Arial"/>
              </a:rPr>
              <a:t>Transfusion </a:t>
            </a:r>
            <a:r>
              <a:rPr lang="en-US" sz="1500" b="1" dirty="0">
                <a:solidFill>
                  <a:srgbClr val="BC4800"/>
                </a:solidFill>
                <a:latin typeface="+mj-lt"/>
                <a:cs typeface="Arial"/>
              </a:rPr>
              <a:t>rate stable/decreasing </a:t>
            </a:r>
            <a:r>
              <a:rPr lang="en-US" sz="1500" b="1" spc="-4" dirty="0">
                <a:solidFill>
                  <a:srgbClr val="BC4800"/>
                </a:solidFill>
                <a:latin typeface="+mj-lt"/>
                <a:cs typeface="Arial"/>
              </a:rPr>
              <a:t>over time among </a:t>
            </a:r>
            <a:r>
              <a:rPr lang="en-US" sz="1500" b="1" dirty="0" err="1">
                <a:solidFill>
                  <a:srgbClr val="BC4800"/>
                </a:solidFill>
                <a:latin typeface="+mj-lt"/>
                <a:cs typeface="Arial"/>
              </a:rPr>
              <a:t>pacritinib</a:t>
            </a:r>
            <a:r>
              <a:rPr lang="en-US" sz="1500" b="1" dirty="0">
                <a:solidFill>
                  <a:srgbClr val="BC4800"/>
                </a:solidFill>
                <a:latin typeface="+mj-lt"/>
                <a:cs typeface="Arial"/>
              </a:rPr>
              <a:t> </a:t>
            </a:r>
            <a:r>
              <a:rPr lang="en-US" sz="1500" b="1" spc="-4" dirty="0">
                <a:solidFill>
                  <a:srgbClr val="BC4800"/>
                </a:solidFill>
                <a:latin typeface="+mj-lt"/>
                <a:cs typeface="Arial"/>
              </a:rPr>
              <a:t>200</a:t>
            </a:r>
            <a:r>
              <a:rPr lang="en-US" sz="1500" b="1" spc="-79" dirty="0">
                <a:solidFill>
                  <a:srgbClr val="BC4800"/>
                </a:solidFill>
                <a:latin typeface="+mj-lt"/>
                <a:cs typeface="Arial"/>
              </a:rPr>
              <a:t> </a:t>
            </a:r>
            <a:r>
              <a:rPr lang="en-US" sz="1500" b="1" dirty="0">
                <a:solidFill>
                  <a:srgbClr val="BC4800"/>
                </a:solidFill>
                <a:latin typeface="+mj-lt"/>
                <a:cs typeface="Arial"/>
              </a:rPr>
              <a:t>mg </a:t>
            </a:r>
            <a:r>
              <a:rPr lang="en-US" sz="1500" b="1" spc="-4" dirty="0">
                <a:solidFill>
                  <a:srgbClr val="BC4800"/>
                </a:solidFill>
                <a:latin typeface="+mj-lt"/>
                <a:cs typeface="Arial"/>
              </a:rPr>
              <a:t>twice daily patients </a:t>
            </a:r>
            <a:r>
              <a:rPr lang="en-US" sz="1500" b="1" dirty="0">
                <a:solidFill>
                  <a:srgbClr val="BC4800"/>
                </a:solidFill>
                <a:latin typeface="+mj-lt"/>
                <a:cs typeface="Arial"/>
              </a:rPr>
              <a:t>who received any </a:t>
            </a:r>
            <a:r>
              <a:rPr lang="en-US" sz="1500" b="1" spc="-4" dirty="0">
                <a:solidFill>
                  <a:srgbClr val="BC4800"/>
                </a:solidFill>
                <a:latin typeface="+mj-lt"/>
                <a:cs typeface="Arial"/>
              </a:rPr>
              <a:t>transfusion on</a:t>
            </a:r>
            <a:r>
              <a:rPr lang="en-US" sz="1500" b="1" spc="-15" dirty="0">
                <a:solidFill>
                  <a:srgbClr val="BC4800"/>
                </a:solidFill>
                <a:latin typeface="+mj-lt"/>
                <a:cs typeface="Arial"/>
              </a:rPr>
              <a:t> </a:t>
            </a:r>
            <a:r>
              <a:rPr lang="en-US" sz="1500" b="1" dirty="0">
                <a:solidFill>
                  <a:srgbClr val="BC4800"/>
                </a:solidFill>
                <a:latin typeface="+mj-lt"/>
                <a:cs typeface="Arial"/>
              </a:rPr>
              <a:t>study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095202" y="3667983"/>
            <a:ext cx="1846898" cy="66364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975" indent="-171450" defTabSz="685800">
              <a:lnSpc>
                <a:spcPts val="1710"/>
              </a:lnSpc>
              <a:spcBef>
                <a:spcPts val="75"/>
              </a:spcBef>
              <a:buClr>
                <a:srgbClr val="BC4800"/>
              </a:buClr>
              <a:buFontTx/>
              <a:buChar char="•"/>
              <a:tabLst>
                <a:tab pos="180499" algn="l"/>
                <a:tab pos="180975" algn="l"/>
              </a:tabLst>
              <a:defRPr/>
            </a:pPr>
            <a:r>
              <a:rPr sz="1500" b="1" spc="-38" dirty="0">
                <a:solidFill>
                  <a:prstClr val="black"/>
                </a:solidFill>
                <a:latin typeface="+mj-lt"/>
                <a:cs typeface="Arial"/>
              </a:rPr>
              <a:t>BAT </a:t>
            </a:r>
            <a:r>
              <a:rPr sz="1500" b="1" spc="-4" dirty="0">
                <a:solidFill>
                  <a:prstClr val="black"/>
                </a:solidFill>
                <a:latin typeface="+mj-lt"/>
                <a:cs typeface="Arial"/>
              </a:rPr>
              <a:t>group</a:t>
            </a:r>
            <a:r>
              <a:rPr sz="1500" b="1" spc="-49" dirty="0">
                <a:solidFill>
                  <a:prstClr val="black"/>
                </a:solidFill>
                <a:latin typeface="+mj-lt"/>
                <a:cs typeface="Arial"/>
              </a:rPr>
              <a:t> </a:t>
            </a:r>
            <a:r>
              <a:rPr sz="1500" b="1" spc="-4" dirty="0">
                <a:solidFill>
                  <a:prstClr val="black"/>
                </a:solidFill>
                <a:latin typeface="+mj-lt"/>
                <a:cs typeface="Arial"/>
              </a:rPr>
              <a:t>included</a:t>
            </a:r>
            <a:endParaRPr sz="1500" b="1" dirty="0">
              <a:solidFill>
                <a:prstClr val="black"/>
              </a:solidFill>
              <a:latin typeface="+mj-lt"/>
              <a:cs typeface="Arial"/>
            </a:endParaRPr>
          </a:p>
          <a:p>
            <a:pPr marL="180975" defTabSz="685800">
              <a:lnSpc>
                <a:spcPts val="1710"/>
              </a:lnSpc>
              <a:defRPr/>
            </a:pPr>
            <a:r>
              <a:rPr sz="1500" b="1" spc="-4" dirty="0" err="1">
                <a:solidFill>
                  <a:prstClr val="black"/>
                </a:solidFill>
                <a:latin typeface="+mj-lt"/>
                <a:cs typeface="Arial"/>
              </a:rPr>
              <a:t>ruxolitinib</a:t>
            </a:r>
            <a:r>
              <a:rPr sz="1500" b="1" spc="-11" dirty="0">
                <a:solidFill>
                  <a:prstClr val="black"/>
                </a:solidFill>
                <a:latin typeface="+mj-lt"/>
                <a:cs typeface="Arial"/>
              </a:rPr>
              <a:t> </a:t>
            </a:r>
            <a:r>
              <a:rPr sz="1500" b="1" dirty="0">
                <a:solidFill>
                  <a:prstClr val="black"/>
                </a:solidFill>
                <a:latin typeface="+mj-lt"/>
                <a:cs typeface="Arial"/>
              </a:rPr>
              <a:t>(45%)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2480235" y="1966880"/>
            <a:ext cx="5279707" cy="3121343"/>
            <a:chOff x="1000505" y="1261872"/>
            <a:chExt cx="7039609" cy="4161790"/>
          </a:xfrm>
        </p:grpSpPr>
        <p:sp>
          <p:nvSpPr>
            <p:cNvPr id="12" name="object 12"/>
            <p:cNvSpPr/>
            <p:nvPr/>
          </p:nvSpPr>
          <p:spPr>
            <a:xfrm>
              <a:off x="1633715" y="3666743"/>
              <a:ext cx="5172710" cy="1694814"/>
            </a:xfrm>
            <a:custGeom>
              <a:avLst/>
              <a:gdLst/>
              <a:ahLst/>
              <a:cxnLst/>
              <a:rect l="l" t="t" r="r" b="b"/>
              <a:pathLst>
                <a:path w="5172709" h="1694814">
                  <a:moveTo>
                    <a:pt x="521220" y="0"/>
                  </a:moveTo>
                  <a:lnTo>
                    <a:pt x="0" y="0"/>
                  </a:lnTo>
                  <a:lnTo>
                    <a:pt x="0" y="1694688"/>
                  </a:lnTo>
                  <a:lnTo>
                    <a:pt x="521220" y="1694688"/>
                  </a:lnTo>
                  <a:lnTo>
                    <a:pt x="521220" y="0"/>
                  </a:lnTo>
                  <a:close/>
                </a:path>
                <a:path w="5172709" h="1694814">
                  <a:moveTo>
                    <a:pt x="2846844" y="512064"/>
                  </a:moveTo>
                  <a:lnTo>
                    <a:pt x="2325636" y="512064"/>
                  </a:lnTo>
                  <a:lnTo>
                    <a:pt x="2325636" y="1694688"/>
                  </a:lnTo>
                  <a:lnTo>
                    <a:pt x="2846844" y="1694688"/>
                  </a:lnTo>
                  <a:lnTo>
                    <a:pt x="2846844" y="512064"/>
                  </a:lnTo>
                  <a:close/>
                </a:path>
                <a:path w="5172709" h="1694814">
                  <a:moveTo>
                    <a:pt x="5172468" y="623316"/>
                  </a:moveTo>
                  <a:lnTo>
                    <a:pt x="4651260" y="623316"/>
                  </a:lnTo>
                  <a:lnTo>
                    <a:pt x="4651260" y="1694688"/>
                  </a:lnTo>
                  <a:lnTo>
                    <a:pt x="5172468" y="1694688"/>
                  </a:lnTo>
                  <a:lnTo>
                    <a:pt x="5172468" y="623316"/>
                  </a:lnTo>
                  <a:close/>
                </a:path>
              </a:pathLst>
            </a:custGeom>
            <a:solidFill>
              <a:srgbClr val="4966AC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GoudyOldSty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2295144" y="1763267"/>
              <a:ext cx="5173980" cy="3598545"/>
            </a:xfrm>
            <a:custGeom>
              <a:avLst/>
              <a:gdLst/>
              <a:ahLst/>
              <a:cxnLst/>
              <a:rect l="l" t="t" r="r" b="b"/>
              <a:pathLst>
                <a:path w="5173980" h="3598545">
                  <a:moveTo>
                    <a:pt x="522732" y="864108"/>
                  </a:moveTo>
                  <a:lnTo>
                    <a:pt x="0" y="864108"/>
                  </a:lnTo>
                  <a:lnTo>
                    <a:pt x="0" y="3598164"/>
                  </a:lnTo>
                  <a:lnTo>
                    <a:pt x="522732" y="3598164"/>
                  </a:lnTo>
                  <a:lnTo>
                    <a:pt x="522732" y="864108"/>
                  </a:lnTo>
                  <a:close/>
                </a:path>
                <a:path w="5173980" h="3598545">
                  <a:moveTo>
                    <a:pt x="2848356" y="0"/>
                  </a:moveTo>
                  <a:lnTo>
                    <a:pt x="2327148" y="0"/>
                  </a:lnTo>
                  <a:lnTo>
                    <a:pt x="2327148" y="3598164"/>
                  </a:lnTo>
                  <a:lnTo>
                    <a:pt x="2848356" y="3598176"/>
                  </a:lnTo>
                  <a:lnTo>
                    <a:pt x="2848356" y="0"/>
                  </a:lnTo>
                  <a:close/>
                </a:path>
                <a:path w="5173980" h="3598545">
                  <a:moveTo>
                    <a:pt x="5173980" y="1472184"/>
                  </a:moveTo>
                  <a:lnTo>
                    <a:pt x="4652772" y="1472184"/>
                  </a:lnTo>
                  <a:lnTo>
                    <a:pt x="4652772" y="3598164"/>
                  </a:lnTo>
                  <a:lnTo>
                    <a:pt x="5173980" y="3598164"/>
                  </a:lnTo>
                  <a:lnTo>
                    <a:pt x="5173980" y="1472184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GoudyOldSty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000505" y="1364742"/>
              <a:ext cx="7039609" cy="4058920"/>
            </a:xfrm>
            <a:custGeom>
              <a:avLst/>
              <a:gdLst/>
              <a:ahLst/>
              <a:cxnLst/>
              <a:rect l="l" t="t" r="r" b="b"/>
              <a:pathLst>
                <a:path w="7039609" h="4058920">
                  <a:moveTo>
                    <a:pt x="60959" y="3995928"/>
                  </a:moveTo>
                  <a:lnTo>
                    <a:pt x="60959" y="0"/>
                  </a:lnTo>
                </a:path>
                <a:path w="7039609" h="4058920">
                  <a:moveTo>
                    <a:pt x="0" y="3995928"/>
                  </a:moveTo>
                  <a:lnTo>
                    <a:pt x="60959" y="3995928"/>
                  </a:lnTo>
                </a:path>
                <a:path w="7039609" h="4058920">
                  <a:moveTo>
                    <a:pt x="0" y="3197352"/>
                  </a:moveTo>
                  <a:lnTo>
                    <a:pt x="60959" y="3197352"/>
                  </a:lnTo>
                </a:path>
                <a:path w="7039609" h="4058920">
                  <a:moveTo>
                    <a:pt x="0" y="2397252"/>
                  </a:moveTo>
                  <a:lnTo>
                    <a:pt x="60959" y="2397252"/>
                  </a:lnTo>
                </a:path>
                <a:path w="7039609" h="4058920">
                  <a:moveTo>
                    <a:pt x="0" y="1598676"/>
                  </a:moveTo>
                  <a:lnTo>
                    <a:pt x="60959" y="1598676"/>
                  </a:lnTo>
                </a:path>
                <a:path w="7039609" h="4058920">
                  <a:moveTo>
                    <a:pt x="0" y="798576"/>
                  </a:moveTo>
                  <a:lnTo>
                    <a:pt x="60959" y="798576"/>
                  </a:lnTo>
                </a:path>
                <a:path w="7039609" h="4058920">
                  <a:moveTo>
                    <a:pt x="0" y="0"/>
                  </a:moveTo>
                  <a:lnTo>
                    <a:pt x="60959" y="0"/>
                  </a:lnTo>
                </a:path>
                <a:path w="7039609" h="4058920">
                  <a:moveTo>
                    <a:pt x="60959" y="3995928"/>
                  </a:moveTo>
                  <a:lnTo>
                    <a:pt x="7039356" y="3995928"/>
                  </a:lnTo>
                </a:path>
                <a:path w="7039609" h="4058920">
                  <a:moveTo>
                    <a:pt x="60959" y="3995928"/>
                  </a:moveTo>
                  <a:lnTo>
                    <a:pt x="60959" y="4058412"/>
                  </a:lnTo>
                </a:path>
                <a:path w="7039609" h="4058920">
                  <a:moveTo>
                    <a:pt x="2388108" y="3995928"/>
                  </a:moveTo>
                  <a:lnTo>
                    <a:pt x="2388108" y="4058412"/>
                  </a:lnTo>
                </a:path>
                <a:path w="7039609" h="4058920">
                  <a:moveTo>
                    <a:pt x="4713732" y="3995928"/>
                  </a:moveTo>
                  <a:lnTo>
                    <a:pt x="4713732" y="4058412"/>
                  </a:lnTo>
                </a:path>
                <a:path w="7039609" h="4058920">
                  <a:moveTo>
                    <a:pt x="7039356" y="3995928"/>
                  </a:moveTo>
                  <a:lnTo>
                    <a:pt x="7039356" y="4058412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GoudyOldSty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394959" y="1261872"/>
              <a:ext cx="88900" cy="90170"/>
            </a:xfrm>
            <a:custGeom>
              <a:avLst/>
              <a:gdLst/>
              <a:ahLst/>
              <a:cxnLst/>
              <a:rect l="l" t="t" r="r" b="b"/>
              <a:pathLst>
                <a:path w="88900" h="90169">
                  <a:moveTo>
                    <a:pt x="88391" y="0"/>
                  </a:moveTo>
                  <a:lnTo>
                    <a:pt x="0" y="0"/>
                  </a:lnTo>
                  <a:lnTo>
                    <a:pt x="0" y="89915"/>
                  </a:lnTo>
                  <a:lnTo>
                    <a:pt x="88391" y="89915"/>
                  </a:lnTo>
                  <a:lnTo>
                    <a:pt x="88391" y="0"/>
                  </a:lnTo>
                  <a:close/>
                </a:path>
              </a:pathLst>
            </a:custGeom>
            <a:solidFill>
              <a:srgbClr val="4966AC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GoudyOldSty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394959" y="1478280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1" y="0"/>
                  </a:moveTo>
                  <a:lnTo>
                    <a:pt x="0" y="0"/>
                  </a:lnTo>
                  <a:lnTo>
                    <a:pt x="0" y="88391"/>
                  </a:lnTo>
                  <a:lnTo>
                    <a:pt x="88391" y="88391"/>
                  </a:lnTo>
                  <a:lnTo>
                    <a:pt x="88391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GoudyOldSty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038685" y="3591177"/>
            <a:ext cx="223838" cy="1370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  <a:defRPr/>
            </a:pPr>
            <a:r>
              <a:rPr lang="en-US" sz="825" b="1" spc="-4">
                <a:solidFill>
                  <a:srgbClr val="404040"/>
                </a:solidFill>
                <a:latin typeface="GoudyOldSty"/>
                <a:cs typeface="Arial"/>
              </a:rPr>
              <a:t>1.06</a:t>
            </a:r>
            <a:endParaRPr lang="en-US" sz="825">
              <a:solidFill>
                <a:prstClr val="black"/>
              </a:solidFill>
              <a:latin typeface="GoudyOldSty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83570" y="3974938"/>
            <a:ext cx="223838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lang="en-US" sz="825" b="1" spc="-4">
                <a:solidFill>
                  <a:srgbClr val="404040"/>
                </a:solidFill>
                <a:latin typeface="GoudyOldSty"/>
                <a:cs typeface="Arial"/>
              </a:rPr>
              <a:t>0.74</a:t>
            </a:r>
            <a:endParaRPr lang="en-US" sz="825">
              <a:solidFill>
                <a:prstClr val="black"/>
              </a:solidFill>
              <a:latin typeface="GoudyOldSty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28263" y="4058854"/>
            <a:ext cx="223838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lang="en-US" sz="825" b="1" spc="-4">
                <a:solidFill>
                  <a:srgbClr val="404040"/>
                </a:solidFill>
                <a:latin typeface="GoudyOldSty"/>
                <a:cs typeface="Arial"/>
              </a:rPr>
              <a:t>0.67</a:t>
            </a:r>
            <a:endParaRPr lang="en-US" sz="825">
              <a:solidFill>
                <a:prstClr val="black"/>
              </a:solidFill>
              <a:latin typeface="GoudyOldSty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25319" y="2800184"/>
            <a:ext cx="24241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lang="en-US" sz="900" b="1" spc="-4">
                <a:solidFill>
                  <a:srgbClr val="404040"/>
                </a:solidFill>
                <a:latin typeface="GoudyOldSty"/>
                <a:cs typeface="Arial"/>
              </a:rPr>
              <a:t>1</a:t>
            </a:r>
            <a:r>
              <a:rPr lang="en-US" sz="900" b="1">
                <a:solidFill>
                  <a:srgbClr val="404040"/>
                </a:solidFill>
                <a:latin typeface="GoudyOldSty"/>
                <a:cs typeface="Arial"/>
              </a:rPr>
              <a:t>.</a:t>
            </a:r>
            <a:r>
              <a:rPr lang="en-US" sz="900" b="1" spc="-4">
                <a:solidFill>
                  <a:srgbClr val="404040"/>
                </a:solidFill>
                <a:latin typeface="GoudyOldSty"/>
                <a:cs typeface="Arial"/>
              </a:rPr>
              <a:t>71</a:t>
            </a:r>
            <a:endParaRPr lang="en-US" sz="900">
              <a:solidFill>
                <a:prstClr val="black"/>
              </a:solidFill>
              <a:latin typeface="GoudyOldSty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70011" y="2195861"/>
            <a:ext cx="29131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lang="en-US" sz="900" b="1">
                <a:solidFill>
                  <a:srgbClr val="404040"/>
                </a:solidFill>
                <a:latin typeface="GoudyOldSty"/>
                <a:cs typeface="Arial"/>
              </a:rPr>
              <a:t>2.</a:t>
            </a:r>
            <a:r>
              <a:rPr lang="en-US" sz="900" b="1" spc="4">
                <a:solidFill>
                  <a:srgbClr val="404040"/>
                </a:solidFill>
                <a:latin typeface="GoudyOldSty"/>
                <a:cs typeface="Arial"/>
              </a:rPr>
              <a:t>2</a:t>
            </a:r>
            <a:r>
              <a:rPr lang="en-US" sz="900" b="1">
                <a:solidFill>
                  <a:srgbClr val="404040"/>
                </a:solidFill>
                <a:latin typeface="GoudyOldSty"/>
                <a:cs typeface="Arial"/>
              </a:rPr>
              <a:t>5</a:t>
            </a:r>
            <a:endParaRPr lang="en-US" sz="900">
              <a:solidFill>
                <a:prstClr val="black"/>
              </a:solidFill>
              <a:latin typeface="GoudyOldSty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14706" y="3256280"/>
            <a:ext cx="24288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lang="en-US" sz="900" b="1">
                <a:solidFill>
                  <a:srgbClr val="404040"/>
                </a:solidFill>
                <a:latin typeface="GoudyOldSty"/>
                <a:cs typeface="Arial"/>
              </a:rPr>
              <a:t>1.</a:t>
            </a:r>
            <a:r>
              <a:rPr lang="en-US" sz="900" b="1" spc="4">
                <a:solidFill>
                  <a:srgbClr val="404040"/>
                </a:solidFill>
                <a:latin typeface="GoudyOldSty"/>
                <a:cs typeface="Arial"/>
              </a:rPr>
              <a:t>3</a:t>
            </a:r>
            <a:r>
              <a:rPr lang="en-US" sz="900" b="1">
                <a:solidFill>
                  <a:srgbClr val="404040"/>
                </a:solidFill>
                <a:latin typeface="GoudyOldSty"/>
                <a:cs typeface="Arial"/>
              </a:rPr>
              <a:t>3</a:t>
            </a:r>
            <a:endParaRPr lang="en-US" sz="900">
              <a:solidFill>
                <a:prstClr val="black"/>
              </a:solidFill>
              <a:latin typeface="GoudyOldSty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174102" y="4329746"/>
            <a:ext cx="230981" cy="81705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R="3810" algn="r" defTabSz="685800">
              <a:spcBef>
                <a:spcPts val="71"/>
              </a:spcBef>
              <a:defRPr/>
            </a:pPr>
            <a:r>
              <a:rPr lang="en-US" sz="1200" b="1" spc="-4">
                <a:solidFill>
                  <a:prstClr val="black"/>
                </a:solidFill>
                <a:latin typeface="GoudyOldSty"/>
                <a:cs typeface="Arial"/>
              </a:rPr>
              <a:t>0.5</a:t>
            </a:r>
            <a:endParaRPr lang="en-US" sz="1200">
              <a:solidFill>
                <a:prstClr val="black"/>
              </a:solidFill>
              <a:latin typeface="GoudyOldSty"/>
              <a:cs typeface="Arial"/>
            </a:endParaRPr>
          </a:p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GoudyOldSty"/>
              <a:cs typeface="Arial"/>
            </a:endParaRPr>
          </a:p>
          <a:p>
            <a:pPr defTabSz="685800">
              <a:spcBef>
                <a:spcPts val="4"/>
              </a:spcBef>
              <a:defRPr/>
            </a:pPr>
            <a:endParaRPr lang="en-US" sz="1500">
              <a:solidFill>
                <a:prstClr val="black"/>
              </a:solidFill>
              <a:latin typeface="GoudyOldSty"/>
              <a:cs typeface="Arial"/>
            </a:endParaRPr>
          </a:p>
          <a:p>
            <a:pPr marR="3810" algn="r" defTabSz="685800">
              <a:defRPr/>
            </a:pPr>
            <a:r>
              <a:rPr lang="en-US" sz="1200" b="1" spc="-4">
                <a:solidFill>
                  <a:prstClr val="black"/>
                </a:solidFill>
                <a:latin typeface="GoudyOldSty"/>
                <a:cs typeface="Arial"/>
              </a:rPr>
              <a:t>0</a:t>
            </a:r>
            <a:endParaRPr lang="en-US" sz="1200">
              <a:solidFill>
                <a:prstClr val="black"/>
              </a:solidFill>
              <a:latin typeface="GoudyOldSty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301203" y="3729729"/>
            <a:ext cx="103823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  <a:defRPr/>
            </a:pPr>
            <a:r>
              <a:rPr lang="en-US" sz="1200" b="1" spc="-4">
                <a:solidFill>
                  <a:prstClr val="black"/>
                </a:solidFill>
                <a:latin typeface="GoudyOldSty"/>
                <a:cs typeface="Arial"/>
              </a:rPr>
              <a:t>1</a:t>
            </a:r>
            <a:endParaRPr lang="en-US" sz="1200">
              <a:solidFill>
                <a:prstClr val="black"/>
              </a:solidFill>
              <a:latin typeface="GoudyOldSty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74101" y="3130263"/>
            <a:ext cx="230505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  <a:defRPr/>
            </a:pPr>
            <a:r>
              <a:rPr lang="en-US" sz="1200" b="1" spc="-4">
                <a:solidFill>
                  <a:prstClr val="black"/>
                </a:solidFill>
                <a:latin typeface="GoudyOldSty"/>
                <a:cs typeface="Arial"/>
              </a:rPr>
              <a:t>1.5</a:t>
            </a:r>
            <a:endParaRPr lang="en-US" sz="1200">
              <a:solidFill>
                <a:prstClr val="black"/>
              </a:solidFill>
              <a:latin typeface="GoudyOldSty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301203" y="2530665"/>
            <a:ext cx="103823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  <a:defRPr/>
            </a:pPr>
            <a:r>
              <a:rPr lang="en-US" sz="1200" b="1" spc="-4">
                <a:solidFill>
                  <a:prstClr val="black"/>
                </a:solidFill>
                <a:latin typeface="GoudyOldSty"/>
                <a:cs typeface="Arial"/>
              </a:rPr>
              <a:t>2</a:t>
            </a:r>
            <a:endParaRPr lang="en-US" sz="1200">
              <a:solidFill>
                <a:prstClr val="black"/>
              </a:solidFill>
              <a:latin typeface="GoudyOldSty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74100" y="1930647"/>
            <a:ext cx="291316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  <a:defRPr/>
            </a:pPr>
            <a:r>
              <a:rPr lang="en-US" sz="1200" b="1" spc="-8">
                <a:solidFill>
                  <a:prstClr val="black"/>
                </a:solidFill>
                <a:latin typeface="GoudyOldSty"/>
                <a:cs typeface="Arial"/>
              </a:rPr>
              <a:t>2.5</a:t>
            </a:r>
            <a:endParaRPr lang="en-US" sz="1200">
              <a:solidFill>
                <a:prstClr val="black"/>
              </a:solidFill>
              <a:latin typeface="GoudyOldSty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863705" y="1900680"/>
            <a:ext cx="1897856" cy="328616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defTabSz="685800">
              <a:lnSpc>
                <a:spcPct val="100800"/>
              </a:lnSpc>
              <a:spcBef>
                <a:spcPts val="68"/>
              </a:spcBef>
              <a:defRPr/>
            </a:pPr>
            <a:r>
              <a:rPr lang="pt-BR" sz="1050" b="1" spc="-4">
                <a:solidFill>
                  <a:srgbClr val="585858"/>
                </a:solidFill>
                <a:latin typeface="GoudyOldSty"/>
                <a:cs typeface="Arial"/>
              </a:rPr>
              <a:t>Pacritinib 200 </a:t>
            </a:r>
            <a:r>
              <a:rPr lang="pt-BR" sz="1050" b="1">
                <a:solidFill>
                  <a:srgbClr val="585858"/>
                </a:solidFill>
                <a:latin typeface="GoudyOldSty"/>
                <a:cs typeface="Arial"/>
              </a:rPr>
              <a:t>mg </a:t>
            </a:r>
            <a:r>
              <a:rPr lang="pt-BR" sz="1050" b="1" spc="-4">
                <a:solidFill>
                  <a:srgbClr val="585858"/>
                </a:solidFill>
                <a:latin typeface="GoudyOldSty"/>
                <a:cs typeface="Arial"/>
              </a:rPr>
              <a:t>BID (n = 107)  BAT</a:t>
            </a:r>
            <a:r>
              <a:rPr lang="pt-BR" sz="1050" b="1" spc="-11">
                <a:solidFill>
                  <a:srgbClr val="585858"/>
                </a:solidFill>
                <a:latin typeface="GoudyOldSty"/>
                <a:cs typeface="Arial"/>
              </a:rPr>
              <a:t> </a:t>
            </a:r>
            <a:r>
              <a:rPr lang="pt-BR" sz="1050" b="1" spc="-4">
                <a:solidFill>
                  <a:srgbClr val="585858"/>
                </a:solidFill>
                <a:latin typeface="GoudyOldSty"/>
                <a:cs typeface="Arial"/>
              </a:rPr>
              <a:t>(n = 100)</a:t>
            </a:r>
            <a:endParaRPr lang="pt-BR" sz="1050">
              <a:solidFill>
                <a:prstClr val="black"/>
              </a:solidFill>
              <a:latin typeface="GoudyOldSty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579181" y="5062884"/>
            <a:ext cx="2897505" cy="478336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R="21907" algn="r" defTabSz="685800">
              <a:spcBef>
                <a:spcPts val="450"/>
              </a:spcBef>
              <a:tabLst>
                <a:tab pos="1753076" algn="l"/>
              </a:tabLst>
              <a:defRPr/>
            </a:pPr>
            <a:r>
              <a:rPr lang="en-US" sz="1200" b="1" spc="-4">
                <a:solidFill>
                  <a:prstClr val="black"/>
                </a:solidFill>
                <a:latin typeface="GoudyOldSty"/>
                <a:cs typeface="Arial"/>
              </a:rPr>
              <a:t>Baseline	</a:t>
            </a:r>
            <a:r>
              <a:rPr lang="en-US" sz="1200" b="1" spc="-8">
                <a:solidFill>
                  <a:prstClr val="black"/>
                </a:solidFill>
                <a:latin typeface="GoudyOldSty"/>
                <a:cs typeface="Arial"/>
              </a:rPr>
              <a:t>Week</a:t>
            </a:r>
            <a:r>
              <a:rPr lang="en-US" sz="1200" b="1" spc="-60">
                <a:solidFill>
                  <a:prstClr val="black"/>
                </a:solidFill>
                <a:latin typeface="GoudyOldSty"/>
                <a:cs typeface="Arial"/>
              </a:rPr>
              <a:t> </a:t>
            </a:r>
            <a:r>
              <a:rPr lang="en-US" sz="1200" b="1">
                <a:solidFill>
                  <a:prstClr val="black"/>
                </a:solidFill>
                <a:latin typeface="GoudyOldSty"/>
                <a:cs typeface="Arial"/>
              </a:rPr>
              <a:t>12</a:t>
            </a:r>
            <a:endParaRPr lang="en-US" sz="1200">
              <a:solidFill>
                <a:prstClr val="black"/>
              </a:solidFill>
              <a:latin typeface="GoudyOldSty"/>
              <a:cs typeface="Arial"/>
            </a:endParaRPr>
          </a:p>
          <a:p>
            <a:pPr marR="3810" algn="r" defTabSz="685800">
              <a:spcBef>
                <a:spcPts val="375"/>
              </a:spcBef>
              <a:tabLst>
                <a:tab pos="444341" algn="l"/>
                <a:tab pos="998696" algn="l"/>
                <a:tab pos="2238851" algn="l"/>
                <a:tab pos="2708909" algn="l"/>
              </a:tabLst>
              <a:defRPr/>
            </a:pPr>
            <a:r>
              <a:rPr lang="en-US" sz="1200" b="1" spc="-4">
                <a:solidFill>
                  <a:prstClr val="black"/>
                </a:solidFill>
                <a:latin typeface="GoudyOldSty"/>
                <a:cs typeface="Arial"/>
              </a:rPr>
              <a:t>n:	</a:t>
            </a:r>
            <a:r>
              <a:rPr lang="en-US" sz="1200" b="1" spc="-4">
                <a:solidFill>
                  <a:srgbClr val="4966AC"/>
                </a:solidFill>
                <a:latin typeface="GoudyOldSty"/>
                <a:cs typeface="Arial"/>
              </a:rPr>
              <a:t>71	</a:t>
            </a:r>
            <a:r>
              <a:rPr lang="en-US" sz="1200" b="1" spc="-4">
                <a:solidFill>
                  <a:srgbClr val="7E7E7E"/>
                </a:solidFill>
                <a:latin typeface="GoudyOldSty"/>
                <a:cs typeface="Arial"/>
              </a:rPr>
              <a:t>55	</a:t>
            </a:r>
            <a:r>
              <a:rPr lang="en-US" sz="1200" b="1" spc="-8">
                <a:solidFill>
                  <a:srgbClr val="4966AC"/>
                </a:solidFill>
                <a:latin typeface="GoudyOldSty"/>
                <a:cs typeface="Arial"/>
              </a:rPr>
              <a:t>5</a:t>
            </a:r>
            <a:r>
              <a:rPr lang="en-US" sz="1200" b="1" spc="-4">
                <a:solidFill>
                  <a:srgbClr val="4966AC"/>
                </a:solidFill>
                <a:latin typeface="GoudyOldSty"/>
                <a:cs typeface="Arial"/>
              </a:rPr>
              <a:t>7</a:t>
            </a:r>
            <a:r>
              <a:rPr lang="en-US" sz="1200" b="1">
                <a:solidFill>
                  <a:srgbClr val="4966AC"/>
                </a:solidFill>
                <a:latin typeface="GoudyOldSty"/>
                <a:cs typeface="Arial"/>
              </a:rPr>
              <a:t>	</a:t>
            </a:r>
            <a:r>
              <a:rPr lang="en-US" sz="1200" b="1" spc="-4">
                <a:solidFill>
                  <a:srgbClr val="7E7E7E"/>
                </a:solidFill>
                <a:latin typeface="GoudyOldSty"/>
                <a:cs typeface="Arial"/>
              </a:rPr>
              <a:t>42</a:t>
            </a:r>
            <a:endParaRPr lang="en-US" sz="1200">
              <a:solidFill>
                <a:prstClr val="black"/>
              </a:solidFill>
              <a:latin typeface="GoudyOldSty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72175" y="5062884"/>
            <a:ext cx="700564" cy="478336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0953" defTabSz="685800">
              <a:spcBef>
                <a:spcPts val="450"/>
              </a:spcBef>
              <a:defRPr/>
            </a:pPr>
            <a:r>
              <a:rPr lang="en-US" sz="1200" b="1" spc="-8">
                <a:solidFill>
                  <a:prstClr val="black"/>
                </a:solidFill>
                <a:latin typeface="GoudyOldSty"/>
                <a:cs typeface="Arial"/>
              </a:rPr>
              <a:t>Week</a:t>
            </a:r>
            <a:r>
              <a:rPr lang="en-US" sz="1200" b="1" spc="-26">
                <a:solidFill>
                  <a:prstClr val="black"/>
                </a:solidFill>
                <a:latin typeface="GoudyOldSty"/>
                <a:cs typeface="Arial"/>
              </a:rPr>
              <a:t> </a:t>
            </a:r>
            <a:r>
              <a:rPr lang="en-US" sz="1200" b="1">
                <a:solidFill>
                  <a:prstClr val="black"/>
                </a:solidFill>
                <a:latin typeface="GoudyOldSty"/>
                <a:cs typeface="Arial"/>
              </a:rPr>
              <a:t>24</a:t>
            </a:r>
            <a:endParaRPr lang="en-US" sz="1200">
              <a:solidFill>
                <a:prstClr val="black"/>
              </a:solidFill>
              <a:latin typeface="GoudyOldSty"/>
              <a:cs typeface="Arial"/>
            </a:endParaRPr>
          </a:p>
          <a:p>
            <a:pPr marL="9525" defTabSz="685800">
              <a:spcBef>
                <a:spcPts val="375"/>
              </a:spcBef>
              <a:tabLst>
                <a:tab pos="521494" algn="l"/>
              </a:tabLst>
              <a:defRPr/>
            </a:pPr>
            <a:r>
              <a:rPr lang="en-US" sz="1200" b="1" spc="-4">
                <a:solidFill>
                  <a:srgbClr val="4966AC"/>
                </a:solidFill>
                <a:latin typeface="GoudyOldSty"/>
                <a:cs typeface="Arial"/>
              </a:rPr>
              <a:t>40	</a:t>
            </a:r>
            <a:r>
              <a:rPr lang="en-US" sz="1200" b="1" spc="-4">
                <a:solidFill>
                  <a:srgbClr val="7E7E7E"/>
                </a:solidFill>
                <a:latin typeface="GoudyOldSty"/>
                <a:cs typeface="Arial"/>
              </a:rPr>
              <a:t>27</a:t>
            </a:r>
            <a:endParaRPr lang="en-US" sz="1200">
              <a:solidFill>
                <a:prstClr val="black"/>
              </a:solidFill>
              <a:latin typeface="GoudyOldSty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914525" y="1900681"/>
            <a:ext cx="180370" cy="291629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 defTabSz="685800">
              <a:lnSpc>
                <a:spcPts val="1358"/>
              </a:lnSpc>
              <a:defRPr/>
            </a:pPr>
            <a:r>
              <a:rPr lang="en-US" sz="1350" b="1" spc="-4">
                <a:solidFill>
                  <a:prstClr val="black"/>
                </a:solidFill>
                <a:latin typeface="GoudyOldSty"/>
                <a:cs typeface="Calibri"/>
              </a:rPr>
              <a:t>RBC </a:t>
            </a:r>
            <a:r>
              <a:rPr lang="en-US" sz="1350" b="1" spc="-8">
                <a:solidFill>
                  <a:prstClr val="black"/>
                </a:solidFill>
                <a:latin typeface="GoudyOldSty"/>
                <a:cs typeface="Calibri"/>
              </a:rPr>
              <a:t>transfusion </a:t>
            </a:r>
            <a:r>
              <a:rPr lang="en-US" sz="1350" b="1" spc="-4">
                <a:solidFill>
                  <a:prstClr val="black"/>
                </a:solidFill>
                <a:latin typeface="GoudyOldSty"/>
                <a:cs typeface="Calibri"/>
              </a:rPr>
              <a:t>units/month,</a:t>
            </a:r>
            <a:r>
              <a:rPr lang="en-US" sz="1350" b="1" spc="-45">
                <a:solidFill>
                  <a:prstClr val="black"/>
                </a:solidFill>
                <a:latin typeface="GoudyOldSty"/>
                <a:cs typeface="Calibri"/>
              </a:rPr>
              <a:t> </a:t>
            </a:r>
            <a:r>
              <a:rPr lang="en-US" sz="1350" b="1" spc="-4">
                <a:solidFill>
                  <a:prstClr val="black"/>
                </a:solidFill>
                <a:latin typeface="GoudyOldSty"/>
                <a:cs typeface="Calibri"/>
              </a:rPr>
              <a:t>median</a:t>
            </a:r>
            <a:endParaRPr lang="en-US" sz="1350">
              <a:solidFill>
                <a:prstClr val="black"/>
              </a:solidFill>
              <a:latin typeface="GoudyOldSty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6937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309A1-098F-4168-9C5E-727711526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037" y="352697"/>
            <a:ext cx="8312339" cy="996780"/>
          </a:xfrm>
        </p:spPr>
        <p:txBody>
          <a:bodyPr>
            <a:noAutofit/>
          </a:bodyPr>
          <a:lstStyle/>
          <a:p>
            <a:r>
              <a:rPr lang="en-US" sz="3200" dirty="0"/>
              <a:t>Pacritinib Safety Profile: Predictable and Manageable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9AFBF-EA0E-4D81-9032-EF7024D07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6068" y="1793648"/>
            <a:ext cx="4105440" cy="3628709"/>
          </a:xfrm>
        </p:spPr>
        <p:txBody>
          <a:bodyPr>
            <a:normAutofit lnSpcReduction="10000"/>
          </a:bodyPr>
          <a:lstStyle/>
          <a:p>
            <a:pPr marR="557213">
              <a:spcBef>
                <a:spcPts val="900"/>
              </a:spcBef>
            </a:pPr>
            <a:r>
              <a:rPr lang="en-US" sz="1400" b="1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Median baseline platelet and Hgb levels in this population were:</a:t>
            </a:r>
          </a:p>
          <a:p>
            <a:pPr marR="557213" lvl="1">
              <a:spcBef>
                <a:spcPts val="0"/>
              </a:spcBef>
            </a:pPr>
            <a:r>
              <a:rPr lang="en-US" sz="1400" b="1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9.5g/dL Hb</a:t>
            </a:r>
          </a:p>
          <a:p>
            <a:pPr marR="557213" lvl="1">
              <a:spcBef>
                <a:spcPts val="0"/>
              </a:spcBef>
            </a:pPr>
            <a:r>
              <a:rPr lang="en-US" sz="1400" b="1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55x10</a:t>
            </a:r>
            <a:r>
              <a:rPr lang="en-US" sz="1400" b="1" baseline="30000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  <a:r>
              <a:rPr lang="en-US" sz="1400" b="1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/L platelets</a:t>
            </a:r>
          </a:p>
          <a:p>
            <a:pPr marR="557213">
              <a:spcBef>
                <a:spcPts val="900"/>
              </a:spcBef>
            </a:pPr>
            <a:r>
              <a:rPr lang="en-US" sz="1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Diarrhea was generally observed within the first few weeks and was manageable with loperamide (Gr 1: 29%; Gr 2: 15.1%)</a:t>
            </a:r>
          </a:p>
          <a:p>
            <a:pPr marR="557213">
              <a:spcBef>
                <a:spcPts val="900"/>
              </a:spcBef>
            </a:pPr>
            <a:r>
              <a:rPr lang="en-US" sz="1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3% experienced a dose interruption as a result of diarrhea</a:t>
            </a:r>
          </a:p>
          <a:p>
            <a:pPr marR="557213">
              <a:spcBef>
                <a:spcPts val="900"/>
              </a:spcBef>
            </a:pPr>
            <a:r>
              <a:rPr lang="en-US" sz="1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15% discontinued treatment due to an adverse reaction, which in part was due to anemia (3%) and thrombocytopenia (2%)</a:t>
            </a:r>
          </a:p>
          <a:p>
            <a:pPr marR="557213">
              <a:spcBef>
                <a:spcPts val="900"/>
              </a:spcBef>
            </a:pPr>
            <a:r>
              <a:rPr lang="en-US" sz="1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Pacritinib should not be initiated in patients with an active bleed and it should be discontinued 7 days prior to any surgery</a:t>
            </a:r>
            <a:endParaRPr lang="en-US" sz="1400" b="1" dirty="0">
              <a:solidFill>
                <a:prstClr val="black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1400" b="1" dirty="0">
              <a:latin typeface="+mj-lt"/>
            </a:endParaRPr>
          </a:p>
          <a:p>
            <a:endParaRPr lang="en-US" sz="1400" b="1" dirty="0">
              <a:latin typeface="+mj-lt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9CF647F-BC31-41BE-83D2-0356E5644200}"/>
              </a:ext>
            </a:extLst>
          </p:cNvPr>
          <p:cNvSpPr txBox="1">
            <a:spLocks/>
          </p:cNvSpPr>
          <p:nvPr/>
        </p:nvSpPr>
        <p:spPr>
          <a:xfrm>
            <a:off x="1651062" y="5528777"/>
            <a:ext cx="5121221" cy="302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Wingdings" pitchFamily="2" charset="2"/>
              <a:buNone/>
              <a:defRPr sz="800" b="0" i="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System Font Regular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System Font Regular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buClr>
                <a:srgbClr val="EE5340"/>
              </a:buClr>
              <a:defRPr/>
            </a:pPr>
            <a:r>
              <a:rPr lang="en-US" sz="750" dirty="0">
                <a:solidFill>
                  <a:srgbClr val="000000"/>
                </a:solidFill>
                <a:latin typeface="Arial" panose="020B0604020202020204"/>
              </a:rPr>
              <a:t>Data on file </a:t>
            </a: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88DD06F5-208B-4D85-A74F-10DD7D94F797}"/>
              </a:ext>
            </a:extLst>
          </p:cNvPr>
          <p:cNvGraphicFramePr>
            <a:graphicFrameLocks/>
          </p:cNvGraphicFramePr>
          <p:nvPr/>
        </p:nvGraphicFramePr>
        <p:xfrm>
          <a:off x="5727760" y="1793647"/>
          <a:ext cx="4378003" cy="3596056"/>
        </p:xfrm>
        <a:graphic>
          <a:graphicData uri="http://schemas.openxmlformats.org/drawingml/2006/table">
            <a:tbl>
              <a:tblPr firstRow="1" bandRow="1"/>
              <a:tblGrid>
                <a:gridCol w="1974273">
                  <a:extLst>
                    <a:ext uri="{9D8B030D-6E8A-4147-A177-3AD203B41FA5}">
                      <a16:colId xmlns:a16="http://schemas.microsoft.com/office/drawing/2014/main" val="2910915228"/>
                    </a:ext>
                  </a:extLst>
                </a:gridCol>
                <a:gridCol w="1232240">
                  <a:extLst>
                    <a:ext uri="{9D8B030D-6E8A-4147-A177-3AD203B41FA5}">
                      <a16:colId xmlns:a16="http://schemas.microsoft.com/office/drawing/2014/main" val="887502282"/>
                    </a:ext>
                  </a:extLst>
                </a:gridCol>
                <a:gridCol w="1171490">
                  <a:extLst>
                    <a:ext uri="{9D8B030D-6E8A-4147-A177-3AD203B41FA5}">
                      <a16:colId xmlns:a16="http://schemas.microsoft.com/office/drawing/2014/main" val="1907764437"/>
                    </a:ext>
                  </a:extLst>
                </a:gridCol>
              </a:tblGrid>
              <a:tr h="636623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/>
                          <a:ea typeface="+mn-ea"/>
                          <a:cs typeface="+mn-cs"/>
                        </a:rPr>
                        <a:t>PERSIST-2</a:t>
                      </a:r>
                    </a:p>
                    <a:p>
                      <a:pPr marL="0" marR="0" lvl="0" indent="0" algn="ct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/>
                          <a:ea typeface="+mn-ea"/>
                          <a:cs typeface="+mn-cs"/>
                        </a:rPr>
                        <a:t>Pacritinib </a:t>
                      </a:r>
                      <a:r>
                        <a:rPr lang="en-US" sz="1500" b="1" dirty="0">
                          <a:latin typeface="Arial" charset="0"/>
                          <a:ea typeface="Arial" charset="0"/>
                          <a:cs typeface="Arial" charset="0"/>
                        </a:rPr>
                        <a:t>200 mg BID, (N=106)</a:t>
                      </a:r>
                    </a:p>
                  </a:txBody>
                  <a:tcPr marL="96897" marR="96897" marT="68580" marB="68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8FA9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8FA9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1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PERSIST-2</a:t>
                      </a:r>
                      <a:r>
                        <a:rPr lang="en-US" sz="1100" b="1" kern="1200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en-US" sz="1100" b="1" dirty="0">
                        <a:effectLst/>
                        <a:latin typeface="+mn-lt"/>
                        <a:ea typeface="Arial"/>
                        <a:cs typeface="Arial"/>
                      </a:endParaRPr>
                    </a:p>
                  </a:txBody>
                  <a:tcPr marL="129196" marR="129196" marT="91440" marB="91440" anchor="ctr">
                    <a:lnL w="12700" cap="flat" cmpd="sng" algn="ctr">
                      <a:solidFill>
                        <a:srgbClr val="7F8FA9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8FA9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8FA9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8FA9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8FA9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03380"/>
                  </a:ext>
                </a:extLst>
              </a:tr>
              <a:tr h="323621">
                <a:tc>
                  <a:txBody>
                    <a:bodyPr/>
                    <a:lstStyle/>
                    <a:p>
                      <a:endParaRPr lang="en-US" sz="15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8FA9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All Grades, %</a:t>
                      </a:r>
                    </a:p>
                  </a:txBody>
                  <a:tcPr marL="38576" marR="38576" marT="19289" marB="1928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Grade </a:t>
                      </a:r>
                      <a:r>
                        <a:rPr lang="en-US" sz="1400" b="1" u="sng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&gt;</a:t>
                      </a:r>
                      <a:r>
                        <a:rPr lang="en-US" sz="1400" b="1" u="none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3, %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8576" marR="38576" marT="19289" marB="1928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609034"/>
                  </a:ext>
                </a:extLst>
              </a:tr>
              <a:tr h="29286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Diarrhea</a:t>
                      </a:r>
                    </a:p>
                  </a:txBody>
                  <a:tcPr marL="38576" marR="38576" marT="19289" marB="1928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48.1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932" marR="2893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3.8</a:t>
                      </a:r>
                    </a:p>
                  </a:txBody>
                  <a:tcPr marL="28932" marR="2893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108195"/>
                  </a:ext>
                </a:extLst>
              </a:tr>
              <a:tr h="29286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Thrombocytopenia</a:t>
                      </a:r>
                    </a:p>
                  </a:txBody>
                  <a:tcPr marL="38576" marR="38576" marT="19289" marB="1928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34.0</a:t>
                      </a:r>
                    </a:p>
                  </a:txBody>
                  <a:tcPr marL="28932" marR="2893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32.1</a:t>
                      </a:r>
                    </a:p>
                  </a:txBody>
                  <a:tcPr marL="28932" marR="2893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8747369"/>
                  </a:ext>
                </a:extLst>
              </a:tr>
              <a:tr h="29286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Nausea</a:t>
                      </a:r>
                    </a:p>
                  </a:txBody>
                  <a:tcPr marL="38576" marR="38576" marT="19289" marB="1928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32.1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932" marR="2893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0.9</a:t>
                      </a:r>
                    </a:p>
                  </a:txBody>
                  <a:tcPr marL="28932" marR="2893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5842954"/>
                  </a:ext>
                </a:extLst>
              </a:tr>
              <a:tr h="29286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Fatigue</a:t>
                      </a:r>
                    </a:p>
                  </a:txBody>
                  <a:tcPr marL="38576" marR="38576" marT="19289" marB="1928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17.0</a:t>
                      </a:r>
                    </a:p>
                  </a:txBody>
                  <a:tcPr marL="28932" marR="2893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2.8</a:t>
                      </a:r>
                    </a:p>
                  </a:txBody>
                  <a:tcPr marL="28932" marR="2893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2906691"/>
                  </a:ext>
                </a:extLst>
              </a:tr>
              <a:tr h="29286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Abdominal pain</a:t>
                      </a:r>
                    </a:p>
                  </a:txBody>
                  <a:tcPr marL="38576" marR="38576" marT="19289" marB="1928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9.4</a:t>
                      </a:r>
                    </a:p>
                  </a:txBody>
                  <a:tcPr marL="28932" marR="2893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0.9</a:t>
                      </a:r>
                    </a:p>
                  </a:txBody>
                  <a:tcPr marL="28932" marR="2893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2419920"/>
                  </a:ext>
                </a:extLst>
              </a:tr>
              <a:tr h="29286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Pyrexia</a:t>
                      </a:r>
                    </a:p>
                  </a:txBody>
                  <a:tcPr marL="38576" marR="38576" marT="19289" marB="1928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15.1</a:t>
                      </a:r>
                    </a:p>
                  </a:txBody>
                  <a:tcPr marL="28932" marR="2893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0.9</a:t>
                      </a:r>
                    </a:p>
                  </a:txBody>
                  <a:tcPr marL="28932" marR="2893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6720533"/>
                  </a:ext>
                </a:extLst>
              </a:tr>
              <a:tr h="29286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Anemia</a:t>
                      </a:r>
                    </a:p>
                  </a:txBody>
                  <a:tcPr marL="38576" marR="38576" marT="19289" marB="1928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23.6</a:t>
                      </a:r>
                    </a:p>
                  </a:txBody>
                  <a:tcPr marL="28932" marR="2893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21.7</a:t>
                      </a:r>
                    </a:p>
                  </a:txBody>
                  <a:tcPr marL="28932" marR="2893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237948"/>
                  </a:ext>
                </a:extLst>
              </a:tr>
              <a:tr h="29286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Peripheral edema</a:t>
                      </a:r>
                    </a:p>
                  </a:txBody>
                  <a:tcPr marL="38576" marR="38576" marT="19289" marB="1928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19.8</a:t>
                      </a:r>
                    </a:p>
                  </a:txBody>
                  <a:tcPr marL="28932" marR="2893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0.9</a:t>
                      </a:r>
                    </a:p>
                  </a:txBody>
                  <a:tcPr marL="28932" marR="2893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090565"/>
                  </a:ext>
                </a:extLst>
              </a:tr>
              <a:tr h="292868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Decreased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appetite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19289" marB="1928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12.3</a:t>
                      </a:r>
                    </a:p>
                  </a:txBody>
                  <a:tcPr marL="28932" marR="2893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28932" marR="2893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B5C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744198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806D723F-3181-C34A-B7D9-00AD784C1138}"/>
              </a:ext>
            </a:extLst>
          </p:cNvPr>
          <p:cNvSpPr/>
          <p:nvPr/>
        </p:nvSpPr>
        <p:spPr>
          <a:xfrm>
            <a:off x="1524000" y="6594085"/>
            <a:ext cx="9144000" cy="2639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D5BCFA-21D2-814D-AE9F-4F446BF17DFF}"/>
              </a:ext>
            </a:extLst>
          </p:cNvPr>
          <p:cNvSpPr/>
          <p:nvPr/>
        </p:nvSpPr>
        <p:spPr>
          <a:xfrm>
            <a:off x="1524000" y="-8276"/>
            <a:ext cx="9144000" cy="2639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73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3750" y="385652"/>
            <a:ext cx="8064500" cy="828675"/>
          </a:xfrm>
        </p:spPr>
        <p:txBody>
          <a:bodyPr>
            <a:normAutofit fontScale="90000"/>
          </a:bodyPr>
          <a:lstStyle/>
          <a:p>
            <a:r>
              <a:rPr lang="en-US" dirty="0"/>
              <a:t>PACIFICA</a:t>
            </a:r>
            <a:br>
              <a:rPr lang="en-US" dirty="0"/>
            </a:br>
            <a:r>
              <a:rPr lang="en-US" sz="2325" i="1" dirty="0"/>
              <a:t>PAC Phase 3 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sz="788"/>
              <a:t>HU, hydroxyurea.</a:t>
            </a:r>
          </a:p>
          <a:p>
            <a:r>
              <a:rPr lang="en-US" sz="788"/>
              <a:t>ClinicalTrials.gov. Accessed August 19, 2021. https://clinicaltrials.gov/ct2/show/NCT03165734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DDEDA3-B72A-0145-8D69-B001CA676D4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20178" y="2906146"/>
            <a:ext cx="212453" cy="0"/>
          </a:xfrm>
          <a:prstGeom prst="line">
            <a:avLst/>
          </a:prstGeom>
          <a:noFill/>
          <a:ln w="25400">
            <a:solidFill>
              <a:srgbClr val="116C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BE8CD1-C24E-E344-83E1-9261AF59A2A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13512" y="3816962"/>
            <a:ext cx="212453" cy="0"/>
          </a:xfrm>
          <a:prstGeom prst="line">
            <a:avLst/>
          </a:prstGeom>
          <a:noFill/>
          <a:ln w="25400">
            <a:solidFill>
              <a:srgbClr val="116C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84432BA-B5E7-064B-8F76-16BA146F1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5557" y="1968911"/>
            <a:ext cx="3149541" cy="256174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algn="ctr" defTabSz="342900">
              <a:lnSpc>
                <a:spcPts val="1050"/>
              </a:lnSpc>
              <a:defRPr/>
            </a:pPr>
            <a:r>
              <a:rPr lang="en-US" sz="1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  <a:cs typeface="Arial" panose="020B0604020202020204" pitchFamily="34" charset="0"/>
              </a:rPr>
              <a:t>Key Eligibility Criteria</a:t>
            </a:r>
          </a:p>
          <a:p>
            <a:pPr algn="ctr" defTabSz="342900">
              <a:defRPr/>
            </a:pPr>
            <a:endParaRPr lang="en-US" sz="1275" b="1" dirty="0">
              <a:solidFill>
                <a:srgbClr val="000000">
                  <a:lumMod val="75000"/>
                  <a:lumOff val="25000"/>
                </a:srgbClr>
              </a:solidFill>
              <a:latin typeface="+mj-lt"/>
              <a:cs typeface="Arial" pitchFamily="34" charset="0"/>
            </a:endParaRPr>
          </a:p>
          <a:p>
            <a:pPr marL="171450" indent="-171450" defTabSz="342900">
              <a:buFont typeface="Arial" charset="0"/>
              <a:buChar char="•"/>
              <a:defRPr/>
            </a:pPr>
            <a:r>
              <a:rPr lang="en-US" sz="1275" b="1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  <a:cs typeface="Arial" pitchFamily="34" charset="0"/>
              </a:rPr>
              <a:t>PMF or secondary MF</a:t>
            </a:r>
          </a:p>
          <a:p>
            <a:pPr marL="171450" indent="-171450" defTabSz="342900">
              <a:buFont typeface="Arial" charset="0"/>
              <a:buChar char="•"/>
              <a:defRPr/>
            </a:pPr>
            <a:r>
              <a:rPr lang="en-US" sz="1275" b="1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  <a:cs typeface="Arial" pitchFamily="34" charset="0"/>
              </a:rPr>
              <a:t>PLT count &lt; 50 </a:t>
            </a:r>
            <a:r>
              <a:rPr lang="en-US" sz="1275" b="1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  <a:cs typeface="Arial" panose="020B0604020202020204" pitchFamily="34" charset="0"/>
                <a:sym typeface="Symbol" charset="2"/>
              </a:rPr>
              <a:t> </a:t>
            </a:r>
            <a:r>
              <a:rPr lang="en-US" sz="1275" b="1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  <a:cs typeface="Arial" panose="020B0604020202020204" pitchFamily="34" charset="0"/>
              </a:rPr>
              <a:t>10</a:t>
            </a:r>
            <a:r>
              <a:rPr lang="en-US" sz="1275" b="1" baseline="30000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  <a:cs typeface="Arial" panose="020B0604020202020204" pitchFamily="34" charset="0"/>
              </a:rPr>
              <a:t>9</a:t>
            </a:r>
            <a:r>
              <a:rPr lang="en-US" sz="1275" b="1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  <a:cs typeface="Arial" pitchFamily="34" charset="0"/>
              </a:rPr>
              <a:t>/L</a:t>
            </a:r>
          </a:p>
          <a:p>
            <a:pPr marL="171450" indent="-171450" defTabSz="342900">
              <a:buFont typeface="Arial" charset="0"/>
              <a:buChar char="•"/>
              <a:defRPr/>
            </a:pPr>
            <a:r>
              <a:rPr lang="en-US" sz="1275" b="1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  <a:cs typeface="Arial" pitchFamily="34" charset="0"/>
              </a:rPr>
              <a:t>DIPSS Int-1, -2, or high-risk disease</a:t>
            </a:r>
          </a:p>
          <a:p>
            <a:pPr marL="171450" indent="-171450" defTabSz="342900">
              <a:buFont typeface="Arial" charset="0"/>
              <a:buChar char="•"/>
              <a:defRPr/>
            </a:pPr>
            <a:r>
              <a:rPr lang="en-US" sz="1275" b="1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  <a:cs typeface="Arial" pitchFamily="34" charset="0"/>
              </a:rPr>
              <a:t>Palpable splenomegaly ≥ 5 cm </a:t>
            </a:r>
          </a:p>
          <a:p>
            <a:pPr marL="171450" indent="-171450" defTabSz="342900">
              <a:buFont typeface="Arial" charset="0"/>
              <a:buChar char="•"/>
              <a:defRPr/>
            </a:pPr>
            <a:r>
              <a:rPr lang="en-US" sz="1275" b="1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  <a:cs typeface="Arial" pitchFamily="34" charset="0"/>
              </a:rPr>
              <a:t>TSS ≥ 10 on MPN-SAF TSS 2.0</a:t>
            </a:r>
          </a:p>
          <a:p>
            <a:pPr marL="171450" indent="-171450" defTabSz="342900">
              <a:buFont typeface="Arial" charset="0"/>
              <a:buChar char="•"/>
              <a:defRPr/>
            </a:pPr>
            <a:r>
              <a:rPr lang="en-US" sz="1275" b="1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  <a:cs typeface="Arial" pitchFamily="34" charset="0"/>
              </a:rPr>
              <a:t>ECOG PS 0-2</a:t>
            </a:r>
          </a:p>
          <a:p>
            <a:pPr marL="171450" indent="-171450" defTabSz="342900">
              <a:buFont typeface="Arial" charset="0"/>
              <a:buChar char="•"/>
              <a:defRPr/>
            </a:pPr>
            <a:r>
              <a:rPr lang="en-US" sz="1275" b="1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  <a:cs typeface="Arial" pitchFamily="34" charset="0"/>
              </a:rPr>
              <a:t>Prior </a:t>
            </a:r>
            <a:r>
              <a:rPr lang="en-US" sz="1275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  <a:cs typeface="Arial" pitchFamily="34" charset="0"/>
              </a:rPr>
              <a:t>JAKi</a:t>
            </a:r>
            <a:r>
              <a:rPr lang="en-US" sz="1275" b="1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  <a:cs typeface="Arial" pitchFamily="34" charset="0"/>
              </a:rPr>
              <a:t> for ≤ 90 d allowed (or low-dose RUX for ≤ 180 d)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735E1B-3FA2-CB4C-81FB-05184235F22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280838" y="3076831"/>
            <a:ext cx="2561747" cy="3459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 defTabSz="342900">
              <a:lnSpc>
                <a:spcPct val="120000"/>
              </a:lnSpc>
              <a:defRPr/>
            </a:pPr>
            <a:r>
              <a:rPr lang="en-US" sz="1400" b="1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2:1 Randomization</a:t>
            </a:r>
            <a:r>
              <a:rPr lang="en-US" sz="1400" b="1" baseline="30000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(N = 348)</a:t>
            </a: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5E4BC072-3C5B-0D4C-B4CA-F11900EC3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893" y="2386063"/>
            <a:ext cx="1708938" cy="909980"/>
          </a:xfrm>
          <a:prstGeom prst="homePlate">
            <a:avLst>
              <a:gd name="adj" fmla="val 31815"/>
            </a:avLst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 lIns="0" rIns="0" anchor="ctr">
            <a:noAutofit/>
          </a:bodyPr>
          <a:lstStyle/>
          <a:p>
            <a:pPr algn="ctr" defTabSz="342786">
              <a:defRPr/>
            </a:pPr>
            <a:r>
              <a:rPr lang="en-US" sz="1200" b="1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PAC</a:t>
            </a:r>
            <a:br>
              <a:rPr lang="en-US" sz="1200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</a:br>
            <a:r>
              <a:rPr lang="en-US" sz="1200" i="1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200 mg twice daily</a:t>
            </a:r>
            <a:endParaRPr lang="en-GB" sz="1200" i="1" dirty="0">
              <a:solidFill>
                <a:prstClr val="white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Pentagon 18">
            <a:extLst>
              <a:ext uri="{FF2B5EF4-FFF2-40B4-BE49-F238E27FC236}">
                <a16:creationId xmlns:a16="http://schemas.microsoft.com/office/drawing/2014/main" id="{C4F912B0-1331-45CE-A274-052243D72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893" y="3356665"/>
            <a:ext cx="1708938" cy="909980"/>
          </a:xfrm>
          <a:prstGeom prst="homePlate">
            <a:avLst>
              <a:gd name="adj" fmla="val 31815"/>
            </a:avLst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 lIns="0" rIns="0" anchor="ctr">
            <a:noAutofit/>
          </a:bodyPr>
          <a:lstStyle/>
          <a:p>
            <a:pPr algn="ctr" defTabSz="342786">
              <a:defRPr/>
            </a:pPr>
            <a:endParaRPr lang="en-US" sz="1200" b="1" dirty="0">
              <a:solidFill>
                <a:prstClr val="white"/>
              </a:solidFill>
              <a:latin typeface="+mj-lt"/>
              <a:cs typeface="Arial" panose="020B0604020202020204" pitchFamily="34" charset="0"/>
            </a:endParaRPr>
          </a:p>
          <a:p>
            <a:pPr algn="ctr" defTabSz="342786">
              <a:defRPr/>
            </a:pPr>
            <a:r>
              <a:rPr lang="en-US" sz="1200" b="1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Physician’s choice</a:t>
            </a:r>
            <a:r>
              <a:rPr lang="en-US" sz="1200" b="1" baseline="30000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*†</a:t>
            </a:r>
            <a:br>
              <a:rPr lang="en-US" sz="1200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</a:br>
            <a:endParaRPr lang="en-GB" sz="1200" i="1" dirty="0">
              <a:solidFill>
                <a:prstClr val="white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C7FF1D7D-482C-4244-8AF7-23A832589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6058" y="1968911"/>
            <a:ext cx="2118046" cy="25617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/>
          <a:p>
            <a:pPr algn="ctr" defTabSz="342900">
              <a:lnSpc>
                <a:spcPts val="1201"/>
              </a:lnSpc>
              <a:buClr>
                <a:srgbClr val="AA800E"/>
              </a:buClr>
              <a:defRPr/>
            </a:pPr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/>
              </a:rPr>
              <a:t>Primary Endpoint:</a:t>
            </a:r>
          </a:p>
          <a:p>
            <a:pPr algn="ctr" defTabSz="342900">
              <a:lnSpc>
                <a:spcPts val="1201"/>
              </a:lnSpc>
              <a:buClr>
                <a:srgbClr val="AA800E"/>
              </a:buClr>
              <a:defRPr/>
            </a:pPr>
            <a:endParaRPr lang="en-US" sz="1350" b="1" dirty="0">
              <a:solidFill>
                <a:prstClr val="black">
                  <a:lumMod val="75000"/>
                  <a:lumOff val="25000"/>
                </a:prstClr>
              </a:solidFill>
              <a:latin typeface="+mj-lt"/>
              <a:cs typeface="Arial"/>
            </a:endParaRPr>
          </a:p>
          <a:p>
            <a:pPr algn="ctr" defTabSz="342900">
              <a:lnSpc>
                <a:spcPts val="1201"/>
              </a:lnSpc>
              <a:buClr>
                <a:srgbClr val="AA800E"/>
              </a:buClr>
              <a:defRPr/>
            </a:pPr>
            <a:r>
              <a:rPr lang="en-US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/>
              </a:rPr>
              <a:t>SVR at 24 </a:t>
            </a:r>
            <a:r>
              <a:rPr lang="en-US" sz="135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/>
              </a:rPr>
              <a:t>wk</a:t>
            </a:r>
            <a:endParaRPr lang="en-US" sz="1350" b="1" dirty="0">
              <a:solidFill>
                <a:prstClr val="black">
                  <a:lumMod val="75000"/>
                  <a:lumOff val="25000"/>
                </a:prstClr>
              </a:solidFill>
              <a:latin typeface="+mj-lt"/>
              <a:cs typeface="Arial"/>
            </a:endParaRPr>
          </a:p>
          <a:p>
            <a:pPr algn="ctr" defTabSz="342900">
              <a:lnSpc>
                <a:spcPts val="1201"/>
              </a:lnSpc>
              <a:buClr>
                <a:srgbClr val="AA800E"/>
              </a:buClr>
              <a:defRPr/>
            </a:pPr>
            <a:endParaRPr lang="en-US" sz="1350" b="1" dirty="0">
              <a:solidFill>
                <a:prstClr val="black">
                  <a:lumMod val="75000"/>
                  <a:lumOff val="25000"/>
                </a:prstClr>
              </a:solidFill>
              <a:latin typeface="+mj-lt"/>
              <a:cs typeface="Arial"/>
            </a:endParaRPr>
          </a:p>
          <a:p>
            <a:pPr algn="ctr" defTabSz="342900">
              <a:lnSpc>
                <a:spcPts val="1201"/>
              </a:lnSpc>
              <a:buClr>
                <a:srgbClr val="AA800E"/>
              </a:buClr>
              <a:defRPr/>
            </a:pPr>
            <a:endParaRPr lang="en-US" sz="1350" b="1" dirty="0">
              <a:solidFill>
                <a:prstClr val="black">
                  <a:lumMod val="75000"/>
                  <a:lumOff val="25000"/>
                </a:prstClr>
              </a:solidFill>
              <a:latin typeface="+mj-lt"/>
              <a:cs typeface="Arial"/>
            </a:endParaRPr>
          </a:p>
          <a:p>
            <a:pPr algn="ctr" defTabSz="342900">
              <a:lnSpc>
                <a:spcPts val="1201"/>
              </a:lnSpc>
              <a:buClr>
                <a:srgbClr val="AA800E"/>
              </a:buClr>
              <a:defRPr/>
            </a:pPr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/>
              </a:rPr>
              <a:t>Secondary Endpoints:</a:t>
            </a:r>
          </a:p>
          <a:p>
            <a:pPr algn="ctr" defTabSz="342900">
              <a:lnSpc>
                <a:spcPts val="1201"/>
              </a:lnSpc>
              <a:buClr>
                <a:srgbClr val="AA800E"/>
              </a:buClr>
              <a:defRPr/>
            </a:pPr>
            <a:endParaRPr lang="en-US" sz="1350" b="1" dirty="0">
              <a:solidFill>
                <a:prstClr val="black">
                  <a:lumMod val="75000"/>
                  <a:lumOff val="25000"/>
                </a:prstClr>
              </a:solidFill>
              <a:latin typeface="+mj-lt"/>
              <a:cs typeface="Arial"/>
            </a:endParaRPr>
          </a:p>
          <a:p>
            <a:pPr algn="ctr" defTabSz="342900">
              <a:lnSpc>
                <a:spcPts val="1201"/>
              </a:lnSpc>
              <a:buClr>
                <a:srgbClr val="AA800E"/>
              </a:buClr>
              <a:defRPr/>
            </a:pPr>
            <a:r>
              <a:rPr lang="en-US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/>
              </a:rPr>
              <a:t>TSS at 24 </a:t>
            </a:r>
            <a:r>
              <a:rPr lang="en-US" sz="135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/>
              </a:rPr>
              <a:t>wk</a:t>
            </a:r>
            <a:endParaRPr lang="en-US" sz="1350" b="1" dirty="0">
              <a:solidFill>
                <a:prstClr val="black">
                  <a:lumMod val="75000"/>
                  <a:lumOff val="25000"/>
                </a:prstClr>
              </a:solidFill>
              <a:latin typeface="+mj-lt"/>
              <a:cs typeface="Arial"/>
            </a:endParaRPr>
          </a:p>
          <a:p>
            <a:pPr algn="ctr" defTabSz="342900">
              <a:lnSpc>
                <a:spcPts val="1201"/>
              </a:lnSpc>
              <a:buClr>
                <a:srgbClr val="AA800E"/>
              </a:buClr>
              <a:defRPr/>
            </a:pPr>
            <a:r>
              <a:rPr lang="en-US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/>
              </a:rPr>
              <a:t> </a:t>
            </a:r>
          </a:p>
          <a:p>
            <a:pPr algn="ctr" defTabSz="342900">
              <a:lnSpc>
                <a:spcPts val="1201"/>
              </a:lnSpc>
              <a:buClr>
                <a:srgbClr val="AA800E"/>
              </a:buClr>
              <a:defRPr/>
            </a:pPr>
            <a:r>
              <a:rPr lang="en-US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/>
              </a:rPr>
              <a:t>OS</a:t>
            </a:r>
          </a:p>
          <a:p>
            <a:pPr algn="ctr" defTabSz="342900">
              <a:lnSpc>
                <a:spcPts val="1201"/>
              </a:lnSpc>
              <a:buClr>
                <a:srgbClr val="AA800E"/>
              </a:buClr>
              <a:defRPr/>
            </a:pPr>
            <a:endParaRPr lang="en-US" sz="1350" b="1" dirty="0">
              <a:solidFill>
                <a:prstClr val="black">
                  <a:lumMod val="75000"/>
                  <a:lumOff val="25000"/>
                </a:prstClr>
              </a:solidFill>
              <a:latin typeface="+mj-lt"/>
              <a:cs typeface="Arial"/>
            </a:endParaRPr>
          </a:p>
          <a:p>
            <a:pPr algn="ctr" defTabSz="342900">
              <a:lnSpc>
                <a:spcPts val="1201"/>
              </a:lnSpc>
              <a:buClr>
                <a:srgbClr val="AA800E"/>
              </a:buClr>
              <a:defRPr/>
            </a:pPr>
            <a:r>
              <a:rPr lang="en-US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/>
              </a:rPr>
              <a:t>PGIC at 24 </a:t>
            </a:r>
            <a:r>
              <a:rPr lang="en-US" sz="135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/>
              </a:rPr>
              <a:t>wk</a:t>
            </a:r>
            <a:endParaRPr lang="en-US" sz="1350" b="1" dirty="0">
              <a:solidFill>
                <a:prstClr val="black">
                  <a:lumMod val="75000"/>
                  <a:lumOff val="25000"/>
                </a:prstClr>
              </a:solidFill>
              <a:latin typeface="+mj-lt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78EA7C-5E84-40FC-844C-E8E9CBAC6903}"/>
              </a:ext>
            </a:extLst>
          </p:cNvPr>
          <p:cNvSpPr txBox="1"/>
          <p:nvPr/>
        </p:nvSpPr>
        <p:spPr>
          <a:xfrm>
            <a:off x="5087133" y="4616050"/>
            <a:ext cx="3040902" cy="307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1400" dirty="0">
                <a:solidFill>
                  <a:srgbClr val="FFFFFF"/>
                </a:solidFill>
                <a:latin typeface="+mj-lt"/>
              </a:rPr>
              <a:t>Enrollment ongoing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51452" y="5109340"/>
            <a:ext cx="77490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BC4800"/>
                </a:solidFill>
                <a:latin typeface="+mj-lt"/>
              </a:rPr>
              <a:t>*Physician’s choice includes any 1 of the following: low-dose RUX, corticosteroids, HU, danazol. Investigators can select individual physician's choice agents but cannot combine agents or give them sequentially.</a:t>
            </a:r>
          </a:p>
          <a:p>
            <a:pPr>
              <a:defRPr/>
            </a:pPr>
            <a:r>
              <a:rPr lang="en-US" sz="1000" baseline="30000" dirty="0">
                <a:solidFill>
                  <a:srgbClr val="BC4800"/>
                </a:solidFill>
                <a:latin typeface="+mj-lt"/>
              </a:rPr>
              <a:t>†</a:t>
            </a:r>
            <a:r>
              <a:rPr lang="en-US" sz="1000" dirty="0">
                <a:solidFill>
                  <a:srgbClr val="BC4800"/>
                </a:solidFill>
                <a:latin typeface="+mj-lt"/>
              </a:rPr>
              <a:t>Crossover not permitted.</a:t>
            </a:r>
          </a:p>
        </p:txBody>
      </p:sp>
    </p:spTree>
    <p:extLst>
      <p:ext uri="{BB962C8B-B14F-4D97-AF65-F5344CB8AC3E}">
        <p14:creationId xmlns:p14="http://schemas.microsoft.com/office/powerpoint/2010/main" val="682423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5133-9051-D144-B03B-F78D6CA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306" y="645461"/>
            <a:ext cx="8872695" cy="1045229"/>
          </a:xfrm>
        </p:spPr>
        <p:txBody>
          <a:bodyPr>
            <a:normAutofit/>
          </a:bodyPr>
          <a:lstStyle/>
          <a:p>
            <a:r>
              <a:rPr lang="en-US" sz="4000" dirty="0"/>
              <a:t>Quick 10</a:t>
            </a:r>
            <a:br>
              <a:rPr lang="en-US" dirty="0"/>
            </a:br>
            <a:r>
              <a:rPr lang="en-US" sz="2025" dirty="0">
                <a:solidFill>
                  <a:srgbClr val="009193"/>
                </a:solidFill>
              </a:rPr>
              <a:t>Ten things for MF patients to know about the approval of </a:t>
            </a:r>
            <a:r>
              <a:rPr lang="en-US" sz="2025" dirty="0" err="1">
                <a:solidFill>
                  <a:srgbClr val="009193"/>
                </a:solidFill>
              </a:rPr>
              <a:t>Pacritinib</a:t>
            </a:r>
            <a:endParaRPr lang="en-US" sz="2025" dirty="0">
              <a:solidFill>
                <a:srgbClr val="009193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A1F3E-B390-0A40-BE56-3BB4B2052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828" y="1903807"/>
            <a:ext cx="7886700" cy="3263504"/>
          </a:xfrm>
        </p:spPr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b="1" dirty="0"/>
              <a:t>How does MF impact afflicted patients?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F77C1E-A2DF-1546-8DF2-8E7DE67799AD}"/>
              </a:ext>
            </a:extLst>
          </p:cNvPr>
          <p:cNvCxnSpPr/>
          <p:nvPr/>
        </p:nvCxnSpPr>
        <p:spPr>
          <a:xfrm>
            <a:off x="1524000" y="1690689"/>
            <a:ext cx="9144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141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2F0476-1966-4CD5-9E2F-6332FDA7F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4679" y="3342802"/>
            <a:ext cx="8188778" cy="1400648"/>
          </a:xfrm>
        </p:spPr>
        <p:txBody>
          <a:bodyPr>
            <a:normAutofit/>
          </a:bodyPr>
          <a:lstStyle/>
          <a:p>
            <a:r>
              <a:rPr lang="en-US" sz="2800" dirty="0" err="1"/>
              <a:t>Pacritinib</a:t>
            </a:r>
            <a:r>
              <a:rPr lang="en-US" sz="2800" dirty="0"/>
              <a:t> Is a Potent ACVR1 Inhibitor with Significant Anemia Benefit in Patients with Myelofibrosis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4E2E2D-F8D7-4ABC-B7EA-A49ECC66B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7683" y="4793829"/>
            <a:ext cx="7633606" cy="805327"/>
          </a:xfrm>
        </p:spPr>
        <p:txBody>
          <a:bodyPr>
            <a:normAutofit fontScale="92500"/>
          </a:bodyPr>
          <a:lstStyle/>
          <a:p>
            <a:r>
              <a:rPr lang="en-US" sz="1400" b="1"/>
              <a:t>Session</a:t>
            </a:r>
            <a:r>
              <a:rPr lang="en-US" sz="1400"/>
              <a:t> 634. Myeloproliferative Syndromes: Clinical and Epidemiological: Towards Personalized Medicine in Myeloproliferative Neoplasms and </a:t>
            </a:r>
            <a:r>
              <a:rPr lang="en-US" sz="1400" err="1"/>
              <a:t>Mastocytosis</a:t>
            </a:r>
            <a:r>
              <a:rPr lang="en-US" sz="1400"/>
              <a:t>: New and Repurposed Drugs for Unmet Clinical Needs</a:t>
            </a:r>
          </a:p>
          <a:p>
            <a:r>
              <a:rPr lang="en-GB" sz="1400"/>
              <a:t>Dec 11, 2022, #628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73491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44D1B8C-53C7-3D3F-072F-774651992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noFill/>
          </a:ln>
        </p:spPr>
        <p:txBody>
          <a:bodyPr/>
          <a:lstStyle/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500">
                <a:latin typeface="Arial"/>
                <a:cs typeface="Arial"/>
              </a:rPr>
              <a:t>Approved in patients with MF who have a platelet count &lt;50x10</a:t>
            </a:r>
            <a:r>
              <a:rPr lang="en-US" sz="1500" baseline="30000">
                <a:latin typeface="Arial"/>
                <a:cs typeface="Arial"/>
              </a:rPr>
              <a:t>9</a:t>
            </a:r>
            <a:r>
              <a:rPr lang="en-US" sz="1500">
                <a:latin typeface="Arial"/>
                <a:cs typeface="Arial"/>
              </a:rPr>
              <a:t>/L</a:t>
            </a: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500">
                <a:latin typeface="Arial"/>
                <a:cs typeface="Arial"/>
              </a:rPr>
              <a:t>Able to be administered at the full approved dose (200 mg BID) regardless of cytopenias</a:t>
            </a:r>
            <a:r>
              <a:rPr lang="en-US" sz="1500" baseline="30000">
                <a:latin typeface="Arial"/>
                <a:cs typeface="Arial"/>
              </a:rPr>
              <a:t>1-3</a:t>
            </a:r>
            <a:r>
              <a:rPr lang="en-US" sz="1500">
                <a:latin typeface="Arial"/>
                <a:cs typeface="Arial"/>
              </a:rPr>
              <a:t> </a:t>
            </a:r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500">
                <a:latin typeface="Arial"/>
                <a:cs typeface="Arial"/>
              </a:rPr>
              <a:t>Demonstrated hemoglobin improvement in randomized PERSIST-2 study</a:t>
            </a:r>
            <a:r>
              <a:rPr lang="en-US" sz="1500" baseline="30000">
                <a:latin typeface="Arial"/>
                <a:cs typeface="Arial"/>
              </a:rPr>
              <a:t>2</a:t>
            </a:r>
            <a:endParaRPr lang="en-US" sz="1500">
              <a:latin typeface="Arial"/>
              <a:cs typeface="Arial"/>
            </a:endParaRP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500">
                <a:latin typeface="Arial"/>
                <a:cs typeface="Arial"/>
              </a:rPr>
              <a:t>The mechanism behind / extent of anemia benefit has not been fully described</a:t>
            </a:r>
            <a:endParaRPr lang="en-US" sz="1500" baseline="30000">
              <a:latin typeface="Arial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99BDD1-7B51-F549-B955-EFB2DEC86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 err="1"/>
              <a:t>Pacritinib</a:t>
            </a:r>
            <a:r>
              <a:rPr lang="en-US" sz="2700" dirty="0"/>
              <a:t> in Cytopenic Myelofibrosis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E4ECDF-86EA-9544-AE07-75D70AD8F680}"/>
              </a:ext>
            </a:extLst>
          </p:cNvPr>
          <p:cNvSpPr txBox="1"/>
          <p:nvPr/>
        </p:nvSpPr>
        <p:spPr>
          <a:xfrm>
            <a:off x="1981201" y="5208586"/>
            <a:ext cx="4114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BAT=best available therapy; BID=twice daily; IWG= ; MF=myelofibrosis; RBC=red blood cell. </a:t>
            </a:r>
            <a:br>
              <a:rPr lang="en-US" sz="70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</a:br>
            <a:r>
              <a:rPr lang="en-US" sz="70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[1] Mesa R, et al. </a:t>
            </a:r>
            <a:r>
              <a:rPr lang="en-US" sz="700" i="1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Lancet Oncology</a:t>
            </a:r>
            <a:r>
              <a:rPr lang="en-US" sz="70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; 2017. [2] Mascarenhas J, et al. </a:t>
            </a:r>
            <a:r>
              <a:rPr lang="en-US" sz="700" i="1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JAMA Oncol</a:t>
            </a:r>
            <a:r>
              <a:rPr lang="en-US" sz="70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. 2018;4(5):652-659. [3] Gerds A, et al. </a:t>
            </a:r>
            <a:r>
              <a:rPr lang="en-US" sz="700" i="1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Blood Advances. </a:t>
            </a:r>
            <a:r>
              <a:rPr lang="en-US" sz="70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2020;4(22):5825-35.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F57A87-437E-B665-6E1E-9FCB7CDE2F66}"/>
              </a:ext>
            </a:extLst>
          </p:cNvPr>
          <p:cNvSpPr/>
          <p:nvPr/>
        </p:nvSpPr>
        <p:spPr>
          <a:xfrm>
            <a:off x="6301275" y="4801755"/>
            <a:ext cx="39164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IWG criteria</a:t>
            </a:r>
            <a:r>
              <a:rPr lang="en-US" sz="120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: among patients with baseline hemoglobin &lt;10 g/dL, increase of ≥2.0 g/dL or RBC transfusion independence for ≥8 weeks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338D88D-9A84-C848-8258-33608635F72A}"/>
              </a:ext>
            </a:extLst>
          </p:cNvPr>
          <p:cNvGraphicFramePr/>
          <p:nvPr/>
        </p:nvGraphicFramePr>
        <p:xfrm>
          <a:off x="6175322" y="2387674"/>
          <a:ext cx="4042405" cy="2593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E4A3D22-D0ED-6187-FEFD-C05E280454F9}"/>
              </a:ext>
            </a:extLst>
          </p:cNvPr>
          <p:cNvSpPr txBox="1"/>
          <p:nvPr/>
        </p:nvSpPr>
        <p:spPr>
          <a:xfrm>
            <a:off x="6172204" y="1882244"/>
            <a:ext cx="404552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Clinical Improvement in Hemoglobin</a:t>
            </a:r>
            <a:r>
              <a:rPr lang="en-US" sz="1600" b="1" baseline="3000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2</a:t>
            </a:r>
            <a:r>
              <a:rPr lang="en-US" sz="1600" b="1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PERSIST-2, Week 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35ABD8-2784-F65E-F52F-76A420747E76}"/>
              </a:ext>
            </a:extLst>
          </p:cNvPr>
          <p:cNvSpPr txBox="1"/>
          <p:nvPr/>
        </p:nvSpPr>
        <p:spPr>
          <a:xfrm rot="16200000">
            <a:off x="5103977" y="3456214"/>
            <a:ext cx="2414081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Percentage of Patients </a:t>
            </a:r>
          </a:p>
        </p:txBody>
      </p:sp>
      <p:sp>
        <p:nvSpPr>
          <p:cNvPr id="6" name="Slide Number Placeholder 25">
            <a:extLst>
              <a:ext uri="{FF2B5EF4-FFF2-40B4-BE49-F238E27FC236}">
                <a16:creationId xmlns:a16="http://schemas.microsoft.com/office/drawing/2014/main" id="{19F2225B-4FD0-EEBD-B3DE-1C72AE7DAC01}"/>
              </a:ext>
            </a:extLst>
          </p:cNvPr>
          <p:cNvSpPr txBox="1">
            <a:spLocks/>
          </p:cNvSpPr>
          <p:nvPr/>
        </p:nvSpPr>
        <p:spPr>
          <a:xfrm>
            <a:off x="8069634" y="5708955"/>
            <a:ext cx="2193597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6A48A3A-68FD-824C-AFA9-170EBFA03C9C}" type="slidenum">
              <a:rPr lang="en-US"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z="9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B5489A-D7AF-E222-0E36-FEA1FF91A726}"/>
              </a:ext>
            </a:extLst>
          </p:cNvPr>
          <p:cNvSpPr/>
          <p:nvPr/>
        </p:nvSpPr>
        <p:spPr>
          <a:xfrm>
            <a:off x="5922380" y="5655644"/>
            <a:ext cx="2777925" cy="5256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Abstract 628 ASH 2022</a:t>
            </a:r>
          </a:p>
        </p:txBody>
      </p:sp>
    </p:spTree>
    <p:extLst>
      <p:ext uri="{BB962C8B-B14F-4D97-AF65-F5344CB8AC3E}">
        <p14:creationId xmlns:p14="http://schemas.microsoft.com/office/powerpoint/2010/main" val="1232081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9BDD1-7B51-F549-B955-EFB2DEC86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 err="1"/>
              <a:t>Pacritinib</a:t>
            </a:r>
            <a:r>
              <a:rPr lang="en-US" sz="2700" dirty="0"/>
              <a:t> is a Potent ACVR1 Inhibitor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E8728A-4BFA-AD51-92C6-0983041700B5}"/>
              </a:ext>
            </a:extLst>
          </p:cNvPr>
          <p:cNvSpPr txBox="1"/>
          <p:nvPr/>
        </p:nvSpPr>
        <p:spPr>
          <a:xfrm>
            <a:off x="2049663" y="4465175"/>
            <a:ext cx="7925891" cy="407804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aseline="30000" err="1">
                <a:solidFill>
                  <a:prstClr val="black"/>
                </a:solidFill>
                <a:latin typeface="Arial"/>
                <a:ea typeface="Geneva" charset="0"/>
                <a:cs typeface="Arial"/>
              </a:rPr>
              <a:t>a</a:t>
            </a:r>
            <a:r>
              <a:rPr lang="en-US" sz="1100" err="1">
                <a:solidFill>
                  <a:prstClr val="black"/>
                </a:solidFill>
                <a:latin typeface="Arial"/>
                <a:ea typeface="Geneva" charset="0"/>
                <a:cs typeface="Arial"/>
              </a:rPr>
              <a:t>LDN</a:t>
            </a:r>
            <a:r>
              <a:rPr lang="en-US" sz="1100">
                <a:solidFill>
                  <a:prstClr val="black"/>
                </a:solidFill>
                <a:latin typeface="Arial"/>
                <a:ea typeface="Geneva" charset="0"/>
                <a:cs typeface="Arial"/>
              </a:rPr>
              <a:t> 193189 is an ACVR1 inhibitor.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aseline="30000" err="1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b</a:t>
            </a:r>
            <a:r>
              <a:rPr lang="en-US" sz="1100" err="1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C</a:t>
            </a:r>
            <a:r>
              <a:rPr lang="en-US" sz="1100" baseline="-25000" err="1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max</a:t>
            </a:r>
            <a:r>
              <a:rPr lang="en-US" sz="110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 is the maximum unbound plasma concentration at the clinical recommended dose in humans.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819FDFC-6008-F756-A097-C45A6B7B635F}"/>
              </a:ext>
            </a:extLst>
          </p:cNvPr>
          <p:cNvGraphicFramePr>
            <a:graphicFrameLocks noGrp="1"/>
          </p:cNvGraphicFramePr>
          <p:nvPr/>
        </p:nvGraphicFramePr>
        <p:xfrm>
          <a:off x="2049661" y="2287524"/>
          <a:ext cx="6995228" cy="216418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53947">
                  <a:extLst>
                    <a:ext uri="{9D8B030D-6E8A-4147-A177-3AD203B41FA5}">
                      <a16:colId xmlns:a16="http://schemas.microsoft.com/office/drawing/2014/main" val="1134112391"/>
                    </a:ext>
                  </a:extLst>
                </a:gridCol>
                <a:gridCol w="1163256">
                  <a:extLst>
                    <a:ext uri="{9D8B030D-6E8A-4147-A177-3AD203B41FA5}">
                      <a16:colId xmlns:a16="http://schemas.microsoft.com/office/drawing/2014/main" val="232980470"/>
                    </a:ext>
                  </a:extLst>
                </a:gridCol>
                <a:gridCol w="1197980">
                  <a:extLst>
                    <a:ext uri="{9D8B030D-6E8A-4147-A177-3AD203B41FA5}">
                      <a16:colId xmlns:a16="http://schemas.microsoft.com/office/drawing/2014/main" val="1556669586"/>
                    </a:ext>
                  </a:extLst>
                </a:gridCol>
                <a:gridCol w="1137213">
                  <a:extLst>
                    <a:ext uri="{9D8B030D-6E8A-4147-A177-3AD203B41FA5}">
                      <a16:colId xmlns:a16="http://schemas.microsoft.com/office/drawing/2014/main" val="3057732327"/>
                    </a:ext>
                  </a:extLst>
                </a:gridCol>
                <a:gridCol w="1168792">
                  <a:extLst>
                    <a:ext uri="{9D8B030D-6E8A-4147-A177-3AD203B41FA5}">
                      <a16:colId xmlns:a16="http://schemas.microsoft.com/office/drawing/2014/main" val="3717997001"/>
                    </a:ext>
                  </a:extLst>
                </a:gridCol>
                <a:gridCol w="1074040">
                  <a:extLst>
                    <a:ext uri="{9D8B030D-6E8A-4147-A177-3AD203B41FA5}">
                      <a16:colId xmlns:a16="http://schemas.microsoft.com/office/drawing/2014/main" val="1516163208"/>
                    </a:ext>
                  </a:extLst>
                </a:gridCol>
              </a:tblGrid>
              <a:tr h="5088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+ Control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baseline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LDN 193189</a:t>
                      </a:r>
                      <a:r>
                        <a:rPr lang="en-US" sz="1100" b="0" baseline="30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PAC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lang="en-US" sz="1100" b="0" baseline="-25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max</a:t>
                      </a:r>
                      <a:r>
                        <a:rPr lang="en-US" sz="1100" b="0" baseline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100" b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213 nM </a:t>
                      </a:r>
                      <a:endParaRPr lang="en-US" sz="1100" b="0" baseline="-25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MMB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lang="en-US" sz="1100" b="0" baseline="-25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max</a:t>
                      </a:r>
                      <a:r>
                        <a:rPr lang="en-US" sz="1100" b="0" baseline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168 </a:t>
                      </a:r>
                      <a:r>
                        <a:rPr lang="en-US" sz="1100" b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nM </a:t>
                      </a:r>
                      <a:endParaRPr lang="en-US" sz="1100" b="0" baseline="-25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FED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lang="en-US" sz="1100" b="0" baseline="-25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max</a:t>
                      </a:r>
                      <a:r>
                        <a:rPr lang="en-US" sz="1100" b="0" baseline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100" b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275 nM </a:t>
                      </a:r>
                      <a:endParaRPr lang="en-US" sz="1100" b="0" baseline="-25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RUX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lang="en-US" sz="1100" b="0" baseline="-25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max</a:t>
                      </a:r>
                      <a:r>
                        <a:rPr lang="en-US" sz="1100" b="0" baseline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47</a:t>
                      </a:r>
                      <a:r>
                        <a:rPr lang="en-US" sz="1100" b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nM </a:t>
                      </a:r>
                      <a:endParaRPr lang="en-US" sz="1100" b="0" baseline="-25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849374"/>
                  </a:ext>
                </a:extLst>
              </a:tr>
              <a:tr h="4138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Replicate 1</a:t>
                      </a:r>
                      <a:endParaRPr lang="en-US" sz="11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9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ACVR1 IC</a:t>
                      </a:r>
                      <a:r>
                        <a:rPr lang="en-US" sz="900" baseline="-250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50 </a:t>
                      </a:r>
                      <a:r>
                        <a:rPr lang="en-US" sz="900" baseline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(nM)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20.4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1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22.6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3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70.2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B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latin typeface="Arial"/>
                          <a:cs typeface="Arial"/>
                        </a:rPr>
                        <a:t>312.0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latin typeface="Arial"/>
                          <a:cs typeface="Arial"/>
                        </a:rPr>
                        <a:t>&gt;1000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301822"/>
                  </a:ext>
                </a:extLst>
              </a:tr>
              <a:tr h="413828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Replicate 2</a:t>
                      </a:r>
                    </a:p>
                    <a:p>
                      <a:r>
                        <a:rPr lang="en-US" sz="9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ACVR1 IC</a:t>
                      </a:r>
                      <a:r>
                        <a:rPr lang="en-US" sz="900" baseline="-250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50</a:t>
                      </a:r>
                      <a:r>
                        <a:rPr lang="en-US" sz="900" baseline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(nM)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32.4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5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10.8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9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34.9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5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latin typeface="Arial"/>
                          <a:cs typeface="Arial"/>
                        </a:rPr>
                        <a:t>235.0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latin typeface="Arial"/>
                          <a:cs typeface="Arial"/>
                        </a:rPr>
                        <a:t>&gt;1000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993031"/>
                  </a:ext>
                </a:extLst>
              </a:tr>
              <a:tr h="413828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Mean</a:t>
                      </a:r>
                      <a:endParaRPr lang="en-US" sz="11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9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ACVR1 IC</a:t>
                      </a:r>
                      <a:r>
                        <a:rPr lang="en-US" sz="900" baseline="-250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50</a:t>
                      </a:r>
                      <a:r>
                        <a:rPr lang="en-US" sz="900" baseline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(nM)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26.4</a:t>
                      </a:r>
                      <a:endParaRPr lang="en-US" sz="11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4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16.7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28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52.6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84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latin typeface="Arial"/>
                          <a:cs typeface="Arial"/>
                        </a:rPr>
                        <a:t>273.5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latin typeface="Arial"/>
                          <a:cs typeface="Arial"/>
                        </a:rPr>
                        <a:t>&gt;1000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349675"/>
                  </a:ext>
                </a:extLst>
              </a:tr>
              <a:tr h="413828">
                <a:tc>
                  <a:txBody>
                    <a:bodyPr/>
                    <a:lstStyle/>
                    <a:p>
                      <a:r>
                        <a:rPr lang="en-US" sz="1100" b="1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Potency</a:t>
                      </a:r>
                      <a:r>
                        <a:rPr lang="en-US" sz="1100" b="1" baseline="3000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lang="en-US" sz="1100" b="1" baseline="30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9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(C</a:t>
                      </a:r>
                      <a:r>
                        <a:rPr lang="en-US" sz="900" baseline="-25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max</a:t>
                      </a:r>
                      <a:r>
                        <a:rPr lang="en-US" sz="9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:IC</a:t>
                      </a:r>
                      <a:r>
                        <a:rPr lang="en-US" sz="900" baseline="-250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50</a:t>
                      </a:r>
                      <a:r>
                        <a:rPr lang="en-US" sz="900" baseline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en-US" sz="9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N/A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12.7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3.2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1.0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&lt;0.01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19764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A60AF689-9520-4885-A42B-7E36C6DDA14F}"/>
              </a:ext>
            </a:extLst>
          </p:cNvPr>
          <p:cNvSpPr/>
          <p:nvPr/>
        </p:nvSpPr>
        <p:spPr>
          <a:xfrm rot="10800000">
            <a:off x="9169113" y="2798156"/>
            <a:ext cx="327365" cy="1410343"/>
          </a:xfrm>
          <a:prstGeom prst="rect">
            <a:avLst/>
          </a:prstGeom>
          <a:gradFill>
            <a:gsLst>
              <a:gs pos="100000">
                <a:srgbClr val="2118F5"/>
              </a:gs>
              <a:gs pos="77000">
                <a:srgbClr val="3530F3"/>
              </a:gs>
              <a:gs pos="61000">
                <a:srgbClr val="5C60EE"/>
              </a:gs>
              <a:gs pos="100000">
                <a:srgbClr val="0D00F7"/>
              </a:gs>
              <a:gs pos="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7000">
                <a:schemeClr val="bg1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F3A72F-BB2E-AAA6-71DF-A928EB0AA62B}"/>
              </a:ext>
            </a:extLst>
          </p:cNvPr>
          <p:cNvSpPr txBox="1"/>
          <p:nvPr/>
        </p:nvSpPr>
        <p:spPr>
          <a:xfrm>
            <a:off x="9117565" y="2509955"/>
            <a:ext cx="801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Legend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7CD323-0CC4-EC61-1B26-DE2C8A022801}"/>
              </a:ext>
            </a:extLst>
          </p:cNvPr>
          <p:cNvSpPr txBox="1"/>
          <p:nvPr/>
        </p:nvSpPr>
        <p:spPr>
          <a:xfrm>
            <a:off x="9496476" y="2772608"/>
            <a:ext cx="10716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Higher</a:t>
            </a:r>
            <a:r>
              <a:rPr lang="en-US" sz="1050">
                <a:solidFill>
                  <a:prstClr val="black"/>
                </a:solidFill>
                <a:latin typeface="Arial Narrow" panose="020B0604020202020204" pitchFamily="34" charset="0"/>
                <a:ea typeface="Geneva" charset="0"/>
                <a:cs typeface="Arial Narrow" panose="020B0604020202020204" pitchFamily="34" charset="0"/>
              </a:rPr>
              <a:t> </a:t>
            </a:r>
            <a:r>
              <a:rPr lang="en-US" sz="105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potency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9AC4AB-C7D8-F93E-F531-88818A9B269D}"/>
              </a:ext>
            </a:extLst>
          </p:cNvPr>
          <p:cNvSpPr txBox="1"/>
          <p:nvPr/>
        </p:nvSpPr>
        <p:spPr>
          <a:xfrm>
            <a:off x="9514576" y="4003210"/>
            <a:ext cx="10716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Lower potency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2C842-A152-2A02-C8C7-B4D23651E581}"/>
              </a:ext>
            </a:extLst>
          </p:cNvPr>
          <p:cNvSpPr txBox="1"/>
          <p:nvPr/>
        </p:nvSpPr>
        <p:spPr>
          <a:xfrm>
            <a:off x="1990892" y="1890743"/>
            <a:ext cx="80830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457200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b="1">
                <a:solidFill>
                  <a:srgbClr val="0060B1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Pacritinib is ~4x more potent </a:t>
            </a:r>
            <a:r>
              <a:rPr lang="en-US" sz="150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than momelotinib against ACVR1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1B102-624A-6036-C3D4-9F47AB78BF89}"/>
              </a:ext>
            </a:extLst>
          </p:cNvPr>
          <p:cNvSpPr txBox="1"/>
          <p:nvPr/>
        </p:nvSpPr>
        <p:spPr>
          <a:xfrm>
            <a:off x="1990892" y="5407628"/>
            <a:ext cx="867710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ACVR1= Activin A receptor type 1; FED=fedratinib; IC</a:t>
            </a:r>
            <a:r>
              <a:rPr lang="en-US" sz="700" baseline="-2500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50</a:t>
            </a:r>
            <a:r>
              <a:rPr lang="en-US" sz="70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=half maximal inhibitory concentration; MOM=momelotinib; PAC=pacritinib; RUX=ruxolitinib.</a:t>
            </a:r>
          </a:p>
        </p:txBody>
      </p:sp>
      <p:sp>
        <p:nvSpPr>
          <p:cNvPr id="13" name="Slide Number Placeholder 25">
            <a:extLst>
              <a:ext uri="{FF2B5EF4-FFF2-40B4-BE49-F238E27FC236}">
                <a16:creationId xmlns:a16="http://schemas.microsoft.com/office/drawing/2014/main" id="{58B6E46D-0674-9315-5AC3-E63411FCCE0F}"/>
              </a:ext>
            </a:extLst>
          </p:cNvPr>
          <p:cNvSpPr txBox="1">
            <a:spLocks/>
          </p:cNvSpPr>
          <p:nvPr/>
        </p:nvSpPr>
        <p:spPr>
          <a:xfrm>
            <a:off x="8069634" y="5708955"/>
            <a:ext cx="2193597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6A48A3A-68FD-824C-AFA9-170EBFA03C9C}" type="slidenum">
              <a:rPr lang="en-US"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z="9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F204DE-D504-BA19-10B5-96A84539C445}"/>
              </a:ext>
            </a:extLst>
          </p:cNvPr>
          <p:cNvSpPr/>
          <p:nvPr/>
        </p:nvSpPr>
        <p:spPr>
          <a:xfrm>
            <a:off x="5922380" y="5655644"/>
            <a:ext cx="2777925" cy="5256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Abstract 628 ASH 2022</a:t>
            </a:r>
          </a:p>
        </p:txBody>
      </p:sp>
    </p:spTree>
    <p:extLst>
      <p:ext uri="{BB962C8B-B14F-4D97-AF65-F5344CB8AC3E}">
        <p14:creationId xmlns:p14="http://schemas.microsoft.com/office/powerpoint/2010/main" val="1401818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898E33B-D886-AE65-C85E-9030B9FAD78A}"/>
              </a:ext>
            </a:extLst>
          </p:cNvPr>
          <p:cNvGrpSpPr/>
          <p:nvPr/>
        </p:nvGrpSpPr>
        <p:grpSpPr>
          <a:xfrm>
            <a:off x="5512493" y="1762912"/>
            <a:ext cx="4862236" cy="3535388"/>
            <a:chOff x="5222129" y="1093722"/>
            <a:chExt cx="6482980" cy="471384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2B8397-D447-670F-2D3A-9C0B8C3EED98}"/>
                </a:ext>
              </a:extLst>
            </p:cNvPr>
            <p:cNvSpPr txBox="1"/>
            <p:nvPr/>
          </p:nvSpPr>
          <p:spPr>
            <a:xfrm>
              <a:off x="5364848" y="1093722"/>
              <a:ext cx="6340261" cy="4514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>
                  <a:solidFill>
                    <a:prstClr val="black"/>
                  </a:solidFill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Rate of TI (Gale criteria) through Week 24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49B06FE-8914-51F3-3DF3-0F7E3406B174}"/>
                </a:ext>
              </a:extLst>
            </p:cNvPr>
            <p:cNvGrpSpPr/>
            <p:nvPr/>
          </p:nvGrpSpPr>
          <p:grpSpPr>
            <a:xfrm>
              <a:off x="6158557" y="5022614"/>
              <a:ext cx="5480181" cy="784955"/>
              <a:chOff x="1960567" y="5029693"/>
              <a:chExt cx="5480181" cy="784955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19C5A8F-3BAB-D6B5-9344-BA0851C1BE7C}"/>
                  </a:ext>
                </a:extLst>
              </p:cNvPr>
              <p:cNvSpPr txBox="1"/>
              <p:nvPr/>
            </p:nvSpPr>
            <p:spPr>
              <a:xfrm>
                <a:off x="1960567" y="5033036"/>
                <a:ext cx="1115568" cy="779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b="1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Overall</a:t>
                </a:r>
              </a:p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41 PAC, </a:t>
                </a:r>
              </a:p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43 BAT, </a:t>
                </a:r>
              </a:p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11 BAT=ES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52EB1DF-11B3-6FFC-BA7F-8112D71CA965}"/>
                  </a:ext>
                </a:extLst>
              </p:cNvPr>
              <p:cNvSpPr txBox="1"/>
              <p:nvPr/>
            </p:nvSpPr>
            <p:spPr>
              <a:xfrm>
                <a:off x="3654115" y="5031363"/>
                <a:ext cx="1108871" cy="779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b="1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Excluding </a:t>
                </a:r>
              </a:p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b="1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recent RUX</a:t>
                </a:r>
              </a:p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23 PAC</a:t>
                </a:r>
              </a:p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33 BAT </a:t>
                </a:r>
                <a:endParaRPr lang="en-US" sz="900">
                  <a:solidFill>
                    <a:prstClr val="black"/>
                  </a:solidFill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E92D98-F19E-618E-235F-32C6B822996B}"/>
                  </a:ext>
                </a:extLst>
              </p:cNvPr>
              <p:cNvSpPr txBox="1"/>
              <p:nvPr/>
            </p:nvSpPr>
            <p:spPr>
              <a:xfrm>
                <a:off x="4734151" y="5034948"/>
                <a:ext cx="770228" cy="779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b="1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PLT &lt;50</a:t>
                </a:r>
              </a:p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br>
                  <a:rPr lang="en-US" sz="800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</a:br>
                <a:r>
                  <a:rPr lang="en-US" sz="800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25 PAC</a:t>
                </a:r>
              </a:p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26 BAT 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B54618-73EA-6A01-7699-F77EEE4ACBA9}"/>
                  </a:ext>
                </a:extLst>
              </p:cNvPr>
              <p:cNvSpPr txBox="1"/>
              <p:nvPr/>
            </p:nvSpPr>
            <p:spPr>
              <a:xfrm>
                <a:off x="5620101" y="5031898"/>
                <a:ext cx="851161" cy="779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b="1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JAK2 </a:t>
                </a:r>
                <a:br>
                  <a:rPr lang="en-US" sz="800" b="1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</a:br>
                <a:r>
                  <a:rPr lang="en-US" sz="800" b="1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AB &lt;50%</a:t>
                </a:r>
              </a:p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26 PAC</a:t>
                </a:r>
              </a:p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25 BAT 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C878B30-0BBF-1B78-7D45-0E0350CAD324}"/>
                  </a:ext>
                </a:extLst>
              </p:cNvPr>
              <p:cNvSpPr txBox="1"/>
              <p:nvPr/>
            </p:nvSpPr>
            <p:spPr>
              <a:xfrm>
                <a:off x="6498864" y="5029693"/>
                <a:ext cx="941884" cy="779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b="1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JAK2 </a:t>
                </a:r>
                <a:br>
                  <a:rPr lang="en-US" sz="800" b="1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</a:br>
                <a:r>
                  <a:rPr lang="en-US" sz="800" b="1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AB ≥50%</a:t>
                </a:r>
              </a:p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9 PAC</a:t>
                </a:r>
              </a:p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9 BAT 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C520154-0377-6CA6-5FF2-628B24CC7F42}"/>
                </a:ext>
              </a:extLst>
            </p:cNvPr>
            <p:cNvGrpSpPr/>
            <p:nvPr/>
          </p:nvGrpSpPr>
          <p:grpSpPr>
            <a:xfrm>
              <a:off x="5740400" y="1521542"/>
              <a:ext cx="5815538" cy="3559827"/>
              <a:chOff x="485841" y="1393631"/>
              <a:chExt cx="5815538" cy="355982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C92C7D3-286E-0945-D4C1-99E997145C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296" r="3211" b="8657"/>
              <a:stretch/>
            </p:blipFill>
            <p:spPr bwMode="auto">
              <a:xfrm>
                <a:off x="485841" y="1393631"/>
                <a:ext cx="5815538" cy="355982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6B9C7F-7D74-F80C-ACCB-93EFA9489B0E}"/>
                  </a:ext>
                </a:extLst>
              </p:cNvPr>
              <p:cNvSpPr txBox="1"/>
              <p:nvPr/>
            </p:nvSpPr>
            <p:spPr>
              <a:xfrm>
                <a:off x="911550" y="2337394"/>
                <a:ext cx="823304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i="1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P</a:t>
                </a:r>
                <a:r>
                  <a:rPr lang="en-US" sz="900" b="1">
                    <a:solidFill>
                      <a:prstClr val="black"/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rPr>
                  <a:t>=0.001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8979DAA-5458-6370-55D0-61D32DFCFB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9605" y="2621714"/>
                <a:ext cx="36253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DA983EA-D73A-96E5-3290-B29CB265D2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6160" y="2621714"/>
                <a:ext cx="0" cy="13233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DC8C326-1061-9A3F-ECE1-93DC432544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2304" y="2621714"/>
                <a:ext cx="0" cy="13233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E1B7169-B185-940A-E129-AEE21EBEE1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4994" y="2203201"/>
              <a:ext cx="0" cy="2800942"/>
            </a:xfrm>
            <a:prstGeom prst="line">
              <a:avLst/>
            </a:prstGeom>
            <a:ln w="19050">
              <a:solidFill>
                <a:schemeClr val="accent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E207DCD-09FF-5B1A-ABF6-95F45F9B5094}"/>
                </a:ext>
              </a:extLst>
            </p:cNvPr>
            <p:cNvSpPr txBox="1"/>
            <p:nvPr/>
          </p:nvSpPr>
          <p:spPr>
            <a:xfrm rot="16200000">
              <a:off x="4412993" y="3055234"/>
              <a:ext cx="211071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>
                  <a:solidFill>
                    <a:prstClr val="black"/>
                  </a:solidFill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Percentage of Patients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>
                  <a:solidFill>
                    <a:prstClr val="black"/>
                  </a:solidFill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95% CI upper bound</a:t>
              </a:r>
            </a:p>
          </p:txBody>
        </p:sp>
      </p:grp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0A8F48C1-CCAE-679D-92A1-C79DFD6C74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201" y="1904217"/>
            <a:ext cx="3158998" cy="2653199"/>
          </a:xfrm>
          <a:ln>
            <a:noFill/>
          </a:ln>
        </p:spPr>
        <p:txBody>
          <a:bodyPr/>
          <a:lstStyle/>
          <a:p>
            <a:pPr marL="0" indent="0">
              <a:buClr>
                <a:schemeClr val="tx1"/>
              </a:buClr>
              <a:buSzPct val="100000"/>
              <a:buNone/>
            </a:pPr>
            <a:b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tx1"/>
              </a:buClr>
              <a:buSzPct val="100000"/>
              <a:buNone/>
            </a:pP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tx1"/>
              </a:buClr>
              <a:buSzPct val="100000"/>
              <a:buNone/>
            </a:pP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SzPct val="100000"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TI conversion better on pacritinib than BAT, including patients receiving erythroid support agents as BAT</a:t>
            </a:r>
          </a:p>
          <a:p>
            <a:pPr marL="347663" lvl="1" indent="-173831"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Erythroid support agents were prohibited on the pacritinib arm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58E4D9E-E63E-E04C-0123-54F93430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More </a:t>
            </a:r>
            <a:r>
              <a:rPr lang="en-US" sz="2700" dirty="0" err="1"/>
              <a:t>Pacritinib</a:t>
            </a:r>
            <a:r>
              <a:rPr lang="en-US" sz="2700" dirty="0"/>
              <a:t> Patients Achieved TI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C27C567-8FD8-BA94-7B57-3D01DF1CC456}"/>
              </a:ext>
            </a:extLst>
          </p:cNvPr>
          <p:cNvGraphicFramePr>
            <a:graphicFrameLocks noGrp="1"/>
          </p:cNvGraphicFramePr>
          <p:nvPr/>
        </p:nvGraphicFramePr>
        <p:xfrm>
          <a:off x="1975140" y="2131744"/>
          <a:ext cx="3158443" cy="86026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67517">
                  <a:extLst>
                    <a:ext uri="{9D8B030D-6E8A-4147-A177-3AD203B41FA5}">
                      <a16:colId xmlns:a16="http://schemas.microsoft.com/office/drawing/2014/main" val="1556669586"/>
                    </a:ext>
                  </a:extLst>
                </a:gridCol>
                <a:gridCol w="1010506">
                  <a:extLst>
                    <a:ext uri="{9D8B030D-6E8A-4147-A177-3AD203B41FA5}">
                      <a16:colId xmlns:a16="http://schemas.microsoft.com/office/drawing/2014/main" val="288103656"/>
                    </a:ext>
                  </a:extLst>
                </a:gridCol>
                <a:gridCol w="980420">
                  <a:extLst>
                    <a:ext uri="{9D8B030D-6E8A-4147-A177-3AD203B41FA5}">
                      <a16:colId xmlns:a16="http://schemas.microsoft.com/office/drawing/2014/main" val="3829976107"/>
                    </a:ext>
                  </a:extLst>
                </a:gridCol>
              </a:tblGrid>
              <a:tr h="508370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Pacritinib</a:t>
                      </a:r>
                    </a:p>
                    <a:p>
                      <a:pPr algn="ctr"/>
                      <a:r>
                        <a:rPr lang="en-US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N=41</a:t>
                      </a:r>
                    </a:p>
                  </a:txBody>
                  <a:tcPr marL="137160" marR="137160" marT="34290" marB="34290"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</a:t>
                      </a:r>
                    </a:p>
                    <a:p>
                      <a:pPr algn="ctr"/>
                      <a:r>
                        <a:rPr lang="en-US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N=43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</a:t>
                      </a:r>
                      <a:r>
                        <a:rPr lang="en-US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9849374"/>
                  </a:ext>
                </a:extLst>
              </a:tr>
              <a:tr h="3518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rgbClr val="0060B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37%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530182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B27E6C10-6EC7-91E5-4824-5515C77253D6}"/>
              </a:ext>
            </a:extLst>
          </p:cNvPr>
          <p:cNvSpPr txBox="1"/>
          <p:nvPr/>
        </p:nvSpPr>
        <p:spPr>
          <a:xfrm>
            <a:off x="1976841" y="1764250"/>
            <a:ext cx="315844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TI Conversion Rate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20C10B-0A57-BB8C-9D2C-54933827A5C4}"/>
              </a:ext>
            </a:extLst>
          </p:cNvPr>
          <p:cNvSpPr txBox="1"/>
          <p:nvPr/>
        </p:nvSpPr>
        <p:spPr>
          <a:xfrm>
            <a:off x="1975138" y="5424954"/>
            <a:ext cx="8692862" cy="2000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>
                <a:solidFill>
                  <a:prstClr val="black"/>
                </a:solidFill>
                <a:latin typeface="Arial"/>
                <a:ea typeface="Geneva"/>
                <a:cs typeface="Arial"/>
              </a:rPr>
              <a:t>AB=allele burden; BAT=best available therapy; ES=erythroid support; JAK=Janus associated kinase; PAC=pacritinib; PLT=platelets; recent RUX=no ruxolitinib in prior 30 days; TI=transfusion independence.</a:t>
            </a:r>
          </a:p>
        </p:txBody>
      </p:sp>
      <p:sp>
        <p:nvSpPr>
          <p:cNvPr id="29" name="Slide Number Placeholder 25">
            <a:extLst>
              <a:ext uri="{FF2B5EF4-FFF2-40B4-BE49-F238E27FC236}">
                <a16:creationId xmlns:a16="http://schemas.microsoft.com/office/drawing/2014/main" id="{872CFACC-72D9-F04F-3F4D-DC81CC7C4E61}"/>
              </a:ext>
            </a:extLst>
          </p:cNvPr>
          <p:cNvSpPr txBox="1">
            <a:spLocks/>
          </p:cNvSpPr>
          <p:nvPr/>
        </p:nvSpPr>
        <p:spPr>
          <a:xfrm>
            <a:off x="8069634" y="5708955"/>
            <a:ext cx="2193597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6A48A3A-68FD-824C-AFA9-170EBFA03C9C}" type="slidenum">
              <a:rPr lang="en-US"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z="9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904F31-9AA3-C1B3-2B22-085AFA4079BB}"/>
              </a:ext>
            </a:extLst>
          </p:cNvPr>
          <p:cNvSpPr/>
          <p:nvPr/>
        </p:nvSpPr>
        <p:spPr>
          <a:xfrm>
            <a:off x="5922380" y="5655644"/>
            <a:ext cx="2777925" cy="5256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Abstract 628 ASH 2022</a:t>
            </a:r>
          </a:p>
        </p:txBody>
      </p:sp>
    </p:spTree>
    <p:extLst>
      <p:ext uri="{BB962C8B-B14F-4D97-AF65-F5344CB8AC3E}">
        <p14:creationId xmlns:p14="http://schemas.microsoft.com/office/powerpoint/2010/main" val="3475948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C2B8397-D447-670F-2D3A-9C0B8C3EED98}"/>
              </a:ext>
            </a:extLst>
          </p:cNvPr>
          <p:cNvSpPr txBox="1"/>
          <p:nvPr/>
        </p:nvSpPr>
        <p:spPr>
          <a:xfrm>
            <a:off x="5619504" y="1756892"/>
            <a:ext cx="482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Cumulative Incidence of TI (Gale criteria)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D0D0678-B577-30CA-337E-013B4939C7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200" y="1772663"/>
            <a:ext cx="2943224" cy="535154"/>
          </a:xfrm>
        </p:spPr>
        <p:txBody>
          <a:bodyPr/>
          <a:lstStyle/>
          <a:p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Many responses occurred early during treatment</a:t>
            </a:r>
          </a:p>
          <a:p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Some responses occurred after several months on treatment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C9D6A281-E9F4-79CB-FB16-0CE64CD9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TI Conversion Can Occur Late in Treatment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00F32F-4CC4-7644-5426-A34ECA650077}"/>
              </a:ext>
            </a:extLst>
          </p:cNvPr>
          <p:cNvSpPr txBox="1"/>
          <p:nvPr/>
        </p:nvSpPr>
        <p:spPr>
          <a:xfrm>
            <a:off x="1981200" y="5418108"/>
            <a:ext cx="86505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BAT=best available therapy; BID=twice daily; TI=transfusion independence.</a:t>
            </a:r>
          </a:p>
        </p:txBody>
      </p:sp>
      <p:sp>
        <p:nvSpPr>
          <p:cNvPr id="6" name="Slide Number Placeholder 25">
            <a:extLst>
              <a:ext uri="{FF2B5EF4-FFF2-40B4-BE49-F238E27FC236}">
                <a16:creationId xmlns:a16="http://schemas.microsoft.com/office/drawing/2014/main" id="{4B543462-3D4A-F0BA-45DA-E71BF548A31D}"/>
              </a:ext>
            </a:extLst>
          </p:cNvPr>
          <p:cNvSpPr txBox="1">
            <a:spLocks/>
          </p:cNvSpPr>
          <p:nvPr/>
        </p:nvSpPr>
        <p:spPr>
          <a:xfrm>
            <a:off x="8069634" y="5708955"/>
            <a:ext cx="2193597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6A48A3A-68FD-824C-AFA9-170EBFA03C9C}" type="slidenum">
              <a:rPr lang="en-US"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z="9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940863-C838-D1F0-4E58-D1F7E6D962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212"/>
          <a:stretch/>
        </p:blipFill>
        <p:spPr bwMode="auto">
          <a:xfrm>
            <a:off x="4924426" y="2095447"/>
            <a:ext cx="4627537" cy="325741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430B07-B80E-D391-23C7-770B398F8AF2}"/>
              </a:ext>
            </a:extLst>
          </p:cNvPr>
          <p:cNvSpPr/>
          <p:nvPr/>
        </p:nvSpPr>
        <p:spPr>
          <a:xfrm>
            <a:off x="5922380" y="5655644"/>
            <a:ext cx="2777925" cy="5256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Abstract 628 ASH 2022</a:t>
            </a:r>
          </a:p>
        </p:txBody>
      </p:sp>
    </p:spTree>
    <p:extLst>
      <p:ext uri="{BB962C8B-B14F-4D97-AF65-F5344CB8AC3E}">
        <p14:creationId xmlns:p14="http://schemas.microsoft.com/office/powerpoint/2010/main" val="351172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9E02AE05-BF9E-6935-1CBD-F84D6CD9DB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" t="17358" r="5045" b="9025"/>
          <a:stretch/>
        </p:blipFill>
        <p:spPr>
          <a:xfrm>
            <a:off x="6172201" y="1786916"/>
            <a:ext cx="4014688" cy="3286208"/>
          </a:xfrm>
          <a:prstGeom prst="rect">
            <a:avLst/>
          </a:prstGeom>
          <a:ln w="28575">
            <a:solidFill>
              <a:srgbClr val="CD113B"/>
            </a:solidFill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AFC90E-99D0-6FF7-ECF1-0CDBC5581E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500" b="1">
                <a:solidFill>
                  <a:srgbClr val="0060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Potent, 24-hour inhibition of ACVR1 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may function in conjunction with IRAK1 and JAK2 inhibition to reduce levels of hepcidin </a:t>
            </a: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Hepcidin reduction ameliorates anemia of inflammation that occurs in myelofibrosis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99BDD1-7B51-F549-B955-EFB2DEC86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Hypothesized Mechanism of Anemia Benefit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E4ECDF-86EA-9544-AE07-75D70AD8F680}"/>
              </a:ext>
            </a:extLst>
          </p:cNvPr>
          <p:cNvSpPr txBox="1"/>
          <p:nvPr/>
        </p:nvSpPr>
        <p:spPr>
          <a:xfrm>
            <a:off x="1956256" y="5618160"/>
            <a:ext cx="7410158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75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" name="Slide Number Placeholder 25">
            <a:extLst>
              <a:ext uri="{FF2B5EF4-FFF2-40B4-BE49-F238E27FC236}">
                <a16:creationId xmlns:a16="http://schemas.microsoft.com/office/drawing/2014/main" id="{19374AD1-27A3-7D1B-DE4D-6EE281103FB3}"/>
              </a:ext>
            </a:extLst>
          </p:cNvPr>
          <p:cNvSpPr txBox="1">
            <a:spLocks/>
          </p:cNvSpPr>
          <p:nvPr/>
        </p:nvSpPr>
        <p:spPr>
          <a:xfrm>
            <a:off x="8069634" y="5708955"/>
            <a:ext cx="2193597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6A48A3A-68FD-824C-AFA9-170EBFA03C9C}" type="slidenum">
              <a:rPr lang="en-US"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9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2CE4E8F-7A1B-AD04-A6B9-ABEAE59B3944}"/>
              </a:ext>
            </a:extLst>
          </p:cNvPr>
          <p:cNvSpPr txBox="1"/>
          <p:nvPr/>
        </p:nvSpPr>
        <p:spPr>
          <a:xfrm>
            <a:off x="1981200" y="5430681"/>
            <a:ext cx="8686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>
                <a:solidFill>
                  <a:prstClr val="black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ACVR1= Activin A receptor type 1; JAK2=Janus associated kinase 2; IL6=interleukin-6; IRAK=interleukin receptor-associated kinase.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1B4ED3-C015-9A1A-D052-29B4BC96A741}"/>
              </a:ext>
            </a:extLst>
          </p:cNvPr>
          <p:cNvSpPr/>
          <p:nvPr/>
        </p:nvSpPr>
        <p:spPr>
          <a:xfrm>
            <a:off x="5922380" y="5655644"/>
            <a:ext cx="2777925" cy="5256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Abstract 628 ASH 2022</a:t>
            </a:r>
          </a:p>
        </p:txBody>
      </p:sp>
    </p:spTree>
    <p:extLst>
      <p:ext uri="{BB962C8B-B14F-4D97-AF65-F5344CB8AC3E}">
        <p14:creationId xmlns:p14="http://schemas.microsoft.com/office/powerpoint/2010/main" val="895524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89" name="Group 7"/>
          <p:cNvGrpSpPr>
            <a:grpSpLocks/>
          </p:cNvGrpSpPr>
          <p:nvPr/>
        </p:nvGrpSpPr>
        <p:grpSpPr bwMode="auto">
          <a:xfrm>
            <a:off x="3361368" y="2025985"/>
            <a:ext cx="5427614" cy="3402225"/>
            <a:chOff x="924673" y="955039"/>
            <a:chExt cx="7239171" cy="4538621"/>
          </a:xfrm>
        </p:grpSpPr>
        <p:pic>
          <p:nvPicPr>
            <p:cNvPr id="140299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673" y="955039"/>
              <a:ext cx="7239171" cy="4538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216433" y="3687101"/>
              <a:ext cx="1435048" cy="6156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defTabSz="685434">
                <a:defRPr/>
              </a:pPr>
              <a:r>
                <a:rPr lang="en-US" sz="2399" dirty="0">
                  <a:solidFill>
                    <a:srgbClr val="BC4800"/>
                  </a:solidFill>
                  <a:latin typeface="Goudy Old Style"/>
                  <a:ea typeface="ＭＳ Ｐゴシック" pitchFamily="34" charset="-128"/>
                </a:rPr>
                <a:t>NCCN</a:t>
              </a:r>
            </a:p>
          </p:txBody>
        </p:sp>
      </p:grpSp>
      <p:sp>
        <p:nvSpPr>
          <p:cNvPr id="2222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What Is a Treatment Guideline?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1368" y="2025986"/>
            <a:ext cx="5427614" cy="339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538285" y="2833998"/>
            <a:ext cx="3073783" cy="1345896"/>
            <a:chOff x="2494563" y="2034283"/>
            <a:chExt cx="4099389" cy="1794529"/>
          </a:xfrm>
        </p:grpSpPr>
        <p:sp>
          <p:nvSpPr>
            <p:cNvPr id="9" name="Rectangle 8"/>
            <p:cNvSpPr/>
            <p:nvPr/>
          </p:nvSpPr>
          <p:spPr>
            <a:xfrm>
              <a:off x="2494563" y="2034283"/>
              <a:ext cx="4099389" cy="709244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434">
                <a:defRPr/>
              </a:pPr>
              <a:r>
                <a:rPr lang="en-US" sz="134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Guideline – Guardrails</a:t>
              </a:r>
            </a:p>
            <a:p>
              <a:pPr algn="ctr" defTabSz="685434">
                <a:defRPr/>
              </a:pPr>
              <a:r>
                <a:rPr lang="en-US" sz="1499" b="1" i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science of medicine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6236863" y="2743527"/>
              <a:ext cx="0" cy="107893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781821" y="2749874"/>
              <a:ext cx="0" cy="107893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4286004" y="4429795"/>
            <a:ext cx="3451015" cy="639032"/>
            <a:chOff x="2157573" y="4162343"/>
            <a:chExt cx="4602823" cy="851844"/>
          </a:xfrm>
        </p:grpSpPr>
        <p:sp>
          <p:nvSpPr>
            <p:cNvPr id="15" name="Rectangle 14"/>
            <p:cNvSpPr/>
            <p:nvPr/>
          </p:nvSpPr>
          <p:spPr>
            <a:xfrm>
              <a:off x="2409934" y="4305110"/>
              <a:ext cx="4098100" cy="709077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434">
                <a:defRPr/>
              </a:pPr>
              <a:r>
                <a:rPr lang="en-US" sz="134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applied to an individual</a:t>
              </a:r>
            </a:p>
            <a:p>
              <a:pPr algn="ctr" defTabSz="685434">
                <a:defRPr/>
              </a:pPr>
              <a:r>
                <a:rPr lang="en-US" sz="1499" b="1" i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art of medicine</a:t>
              </a:r>
            </a:p>
          </p:txBody>
        </p:sp>
        <p:cxnSp>
          <p:nvCxnSpPr>
            <p:cNvPr id="19" name="Straight Arrow Connector 18"/>
            <p:cNvCxnSpPr>
              <a:cxnSpLocks/>
            </p:cNvCxnSpPr>
            <p:nvPr/>
          </p:nvCxnSpPr>
          <p:spPr>
            <a:xfrm>
              <a:off x="2157573" y="4162343"/>
              <a:ext cx="4602823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stealth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8087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399" dirty="0"/>
              <a:t>NCCN Guidelines</a:t>
            </a:r>
            <a:r>
              <a:rPr lang="en-US" sz="2399" baseline="30000" dirty="0"/>
              <a:t>®</a:t>
            </a:r>
            <a:r>
              <a:rPr lang="en-US" sz="2399" dirty="0"/>
              <a:t> Summary:</a:t>
            </a:r>
            <a:br>
              <a:rPr lang="en-US" sz="2399" dirty="0"/>
            </a:br>
            <a:r>
              <a:rPr lang="en-US" sz="2399" dirty="0"/>
              <a:t>Treatment For Myelofibrosis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383185" y="2183455"/>
          <a:ext cx="7425633" cy="3236909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1142405">
                  <a:extLst>
                    <a:ext uri="{9D8B030D-6E8A-4147-A177-3AD203B41FA5}">
                      <a16:colId xmlns:a16="http://schemas.microsoft.com/office/drawing/2014/main" val="3887934724"/>
                    </a:ext>
                  </a:extLst>
                </a:gridCol>
                <a:gridCol w="2056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2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846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46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 Stratification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 Options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3786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Lower-Risk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MIPSS-70 ≤3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MIPSS-70+ Version 2.0: ≤3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DIPSS-Plus: ≤1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DIPSS: ≤2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MYSEC-PM: &lt;14 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 trial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Useful in certain circumstances: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Ruxolitinib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Peginterferon alfa-2a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Hydroxyurea, if cytoreduction would be symptomatically beneficial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7698726"/>
                  </a:ext>
                </a:extLst>
              </a:tr>
              <a:tr h="228465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Higher-Risk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MIPSS-70 ≥4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MIPSS-70+ Version 2.0: ≥4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DIPSS-Plus: &gt;1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DIPSS: &gt;2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MYSEC-PM: ≥14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Transplant candidate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Allogeneic HCT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120529"/>
                  </a:ext>
                </a:extLst>
              </a:tr>
              <a:tr h="228465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Platelets &lt;50 x 10</a:t>
                      </a:r>
                      <a:r>
                        <a:rPr lang="en-US" sz="10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/L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Pacritinib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Trial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845366"/>
                  </a:ext>
                </a:extLst>
              </a:tr>
              <a:tr h="1188085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Platelets ≥50 x 10</a:t>
                      </a:r>
                      <a:r>
                        <a:rPr lang="en-US" sz="10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/L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Ruxolitinib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Fedratinib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 trial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response or loss of response: 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Fedratinib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(for patients previously treated with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ruxolitinib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Pacritinib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PLT &lt;50 x 10(9)/L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10749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0" y="5599570"/>
            <a:ext cx="828481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7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50" dirty="0">
                <a:solidFill>
                  <a:srgbClr val="00469D"/>
                </a:solidFill>
                <a:latin typeface="Arial" pitchFamily="34" charset="0"/>
                <a:ea typeface="ＭＳ Ｐゴシック" pitchFamily="34" charset="-128"/>
              </a:rPr>
              <a:t>DIPSS, dynamic international prognostic scoring system; EPO, erythropoietin; ESAs, erythropoiesis-stimulating agents; HCT, hematopoietic stem cell transplantation; MIPSS, </a:t>
            </a:r>
            <a:r>
              <a:rPr lang="en-US" sz="750" dirty="0">
                <a:solidFill>
                  <a:srgbClr val="00469D"/>
                </a:solidFill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mutation-enhanced international prognostic scoring system; </a:t>
            </a:r>
            <a:r>
              <a:rPr lang="en-US" sz="750" dirty="0">
                <a:solidFill>
                  <a:srgbClr val="00469D"/>
                </a:solidFill>
                <a:latin typeface="Arial" pitchFamily="34" charset="0"/>
                <a:ea typeface="ＭＳ Ｐゴシック" pitchFamily="34" charset="-128"/>
              </a:rPr>
              <a:t>NCCN, National Comprehensive Cancer Network; MYSEC-PM, Myelofibrosis secondary to PV and ET-prognostic model; RBC, red blood cell. </a:t>
            </a:r>
          </a:p>
          <a:p>
            <a:pPr defTabSz="3427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50" dirty="0" err="1">
                <a:solidFill>
                  <a:srgbClr val="00469D"/>
                </a:solidFill>
                <a:latin typeface="Arial" pitchFamily="34" charset="0"/>
                <a:ea typeface="ＭＳ Ｐゴシック" pitchFamily="34" charset="-128"/>
              </a:rPr>
              <a:t>Gerds</a:t>
            </a:r>
            <a:r>
              <a:rPr lang="en-US" sz="750" dirty="0">
                <a:solidFill>
                  <a:srgbClr val="00469D"/>
                </a:solidFill>
                <a:latin typeface="Arial" pitchFamily="34" charset="0"/>
                <a:ea typeface="ＭＳ Ｐゴシック" pitchFamily="34" charset="-128"/>
              </a:rPr>
              <a:t> et al. NCCN Guidelines. Myeloproliferative Neoplasms. Version 1.2020.</a:t>
            </a:r>
          </a:p>
        </p:txBody>
      </p:sp>
    </p:spTree>
    <p:extLst>
      <p:ext uri="{BB962C8B-B14F-4D97-AF65-F5344CB8AC3E}">
        <p14:creationId xmlns:p14="http://schemas.microsoft.com/office/powerpoint/2010/main" val="1240775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5133-9051-D144-B03B-F78D6CA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306" y="645461"/>
            <a:ext cx="8872695" cy="1045229"/>
          </a:xfrm>
        </p:spPr>
        <p:txBody>
          <a:bodyPr>
            <a:normAutofit/>
          </a:bodyPr>
          <a:lstStyle/>
          <a:p>
            <a:r>
              <a:rPr lang="en-US" sz="4000" dirty="0"/>
              <a:t>Quick 10</a:t>
            </a:r>
            <a:br>
              <a:rPr lang="en-US" dirty="0"/>
            </a:br>
            <a:r>
              <a:rPr lang="en-US" sz="2025" dirty="0">
                <a:solidFill>
                  <a:srgbClr val="009193"/>
                </a:solidFill>
              </a:rPr>
              <a:t>Ten things for MF patients to know about the approval of </a:t>
            </a:r>
            <a:r>
              <a:rPr lang="en-US" sz="2025" dirty="0" err="1">
                <a:solidFill>
                  <a:srgbClr val="009193"/>
                </a:solidFill>
              </a:rPr>
              <a:t>Pacritinib</a:t>
            </a:r>
            <a:endParaRPr lang="en-US" sz="2025" dirty="0">
              <a:solidFill>
                <a:srgbClr val="009193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A1F3E-B390-0A40-BE56-3BB4B2052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828" y="1903807"/>
            <a:ext cx="7886700" cy="3263504"/>
          </a:xfrm>
        </p:spPr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does MF impact afflicted patients?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do we treat MF currently?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What are unmet needs in current treatment of MF?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What is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Pacritinib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What trials were done with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Pacritinib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in MF? Side Effects?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b="1" dirty="0"/>
              <a:t>What does it mean to be FDA approved?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F77C1E-A2DF-1546-8DF2-8E7DE67799AD}"/>
              </a:ext>
            </a:extLst>
          </p:cNvPr>
          <p:cNvCxnSpPr/>
          <p:nvPr/>
        </p:nvCxnSpPr>
        <p:spPr>
          <a:xfrm>
            <a:off x="1524000" y="1690689"/>
            <a:ext cx="9144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740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5133-9051-D144-B03B-F78D6CA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306" y="645461"/>
            <a:ext cx="8872695" cy="1045229"/>
          </a:xfrm>
        </p:spPr>
        <p:txBody>
          <a:bodyPr>
            <a:normAutofit/>
          </a:bodyPr>
          <a:lstStyle/>
          <a:p>
            <a:r>
              <a:rPr lang="en-US" sz="4000" dirty="0"/>
              <a:t>Quick 10</a:t>
            </a:r>
            <a:br>
              <a:rPr lang="en-US" dirty="0"/>
            </a:br>
            <a:r>
              <a:rPr lang="en-US" sz="2025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Ten things for MF patients to know about the approval of </a:t>
            </a:r>
            <a:r>
              <a:rPr lang="en-US" sz="2025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Pacritinib</a:t>
            </a:r>
            <a:endParaRPr lang="en-US" sz="2025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A1F3E-B390-0A40-BE56-3BB4B2052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828" y="1903807"/>
            <a:ext cx="7886700" cy="3263504"/>
          </a:xfrm>
        </p:spPr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does MF impact afflicted patients?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do we treat MF currently?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What are unmet needs in current treatment of MF?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What is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Pacritinib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What trials were done with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Pacritinib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in MF? Side Effects?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What does it mean to be FDA approved?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b="1" dirty="0"/>
              <a:t>How does </a:t>
            </a:r>
            <a:r>
              <a:rPr lang="en-US" sz="2000" b="1" dirty="0" err="1"/>
              <a:t>Pacritinib</a:t>
            </a:r>
            <a:r>
              <a:rPr lang="en-US" sz="2000" b="1" dirty="0"/>
              <a:t> fit into treatment options for MF?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F77C1E-A2DF-1546-8DF2-8E7DE67799AD}"/>
              </a:ext>
            </a:extLst>
          </p:cNvPr>
          <p:cNvCxnSpPr/>
          <p:nvPr/>
        </p:nvCxnSpPr>
        <p:spPr>
          <a:xfrm>
            <a:off x="1524000" y="1690689"/>
            <a:ext cx="9144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783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524000" y="320675"/>
            <a:ext cx="7886700" cy="450850"/>
          </a:xfrm>
        </p:spPr>
        <p:txBody>
          <a:bodyPr>
            <a:normAutofit fontScale="90000"/>
          </a:bodyPr>
          <a:lstStyle/>
          <a:p>
            <a:r>
              <a:rPr lang="en-US" dirty="0"/>
              <a:t>Assessing MPN Burden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5C2650-33A3-4CA4-BEEB-D721677007B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38338" y="917576"/>
            <a:ext cx="8729662" cy="823913"/>
          </a:xfrm>
        </p:spPr>
        <p:txBody>
          <a:bodyPr>
            <a:noAutofit/>
          </a:bodyPr>
          <a:lstStyle/>
          <a:p>
            <a:r>
              <a:rPr lang="en-US" sz="2000" dirty="0"/>
              <a:t>WHO Diagnosis Does Not Tell Whole Story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A211B82-EBF8-43E9-B406-D5CFB0DA3484}"/>
              </a:ext>
            </a:extLst>
          </p:cNvPr>
          <p:cNvGrpSpPr/>
          <p:nvPr/>
        </p:nvGrpSpPr>
        <p:grpSpPr>
          <a:xfrm>
            <a:off x="2918737" y="1892272"/>
            <a:ext cx="6636309" cy="3810819"/>
            <a:chOff x="-920102" y="981183"/>
            <a:chExt cx="10383164" cy="5962408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FCD5F3C-C24C-4024-A4AA-2E59B70037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60447" y="4701279"/>
              <a:ext cx="252628" cy="429201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miter lim="800000"/>
              <a:tailEnd type="arrow"/>
            </a:ln>
            <a:effectLst/>
          </p:spPr>
        </p:cxnSp>
        <p:pic>
          <p:nvPicPr>
            <p:cNvPr id="47" name="Picture 46" descr="rbsb2_02.png">
              <a:extLst>
                <a:ext uri="{FF2B5EF4-FFF2-40B4-BE49-F238E27FC236}">
                  <a16:creationId xmlns:a16="http://schemas.microsoft.com/office/drawing/2014/main" id="{A9AEA5A4-B621-47D4-8523-DBE7CB0F9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4661" y="981183"/>
              <a:ext cx="1714135" cy="3986358"/>
            </a:xfrm>
            <a:prstGeom prst="rect">
              <a:avLst/>
            </a:prstGeom>
          </p:spPr>
        </p:pic>
        <p:sp>
          <p:nvSpPr>
            <p:cNvPr id="48" name="Rounded Rectangle 9">
              <a:extLst>
                <a:ext uri="{FF2B5EF4-FFF2-40B4-BE49-F238E27FC236}">
                  <a16:creationId xmlns:a16="http://schemas.microsoft.com/office/drawing/2014/main" id="{7FDCCB52-2F42-4307-838E-82EEB2ADA64C}"/>
                </a:ext>
              </a:extLst>
            </p:cNvPr>
            <p:cNvSpPr/>
            <p:nvPr/>
          </p:nvSpPr>
          <p:spPr>
            <a:xfrm>
              <a:off x="3001168" y="5113864"/>
              <a:ext cx="3371188" cy="1829727"/>
            </a:xfrm>
            <a:prstGeom prst="roundRect">
              <a:avLst/>
            </a:prstGeom>
            <a:solidFill>
              <a:schemeClr val="accent3"/>
            </a:solidFill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spcAft>
                  <a:spcPts val="225"/>
                </a:spcAft>
                <a:defRPr/>
              </a:pPr>
              <a:r>
                <a:rPr lang="en-US" sz="1200" b="1" kern="0" dirty="0">
                  <a:solidFill>
                    <a:srgbClr val="FFFF00"/>
                  </a:solidFill>
                  <a:latin typeface="Goudy Old Style"/>
                  <a:ea typeface="Arial"/>
                  <a:cs typeface="Arial"/>
                </a:rPr>
                <a:t>MPN Symptoms</a:t>
              </a:r>
            </a:p>
            <a:p>
              <a:pPr marL="90413" indent="-90413" defTabSz="685800">
                <a:spcAft>
                  <a:spcPts val="225"/>
                </a:spcAft>
                <a:buFont typeface="Arial"/>
                <a:buChar char="•"/>
                <a:defRPr/>
              </a:pPr>
              <a:r>
                <a:rPr lang="en-US" sz="1050" b="1" kern="0" dirty="0">
                  <a:solidFill>
                    <a:srgbClr val="FFFFFF"/>
                  </a:solidFill>
                  <a:latin typeface="Goudy Old Style"/>
                  <a:ea typeface="Arial"/>
                  <a:cs typeface="Arial"/>
                </a:rPr>
                <a:t>MF &gt; PV &gt; ET</a:t>
              </a:r>
            </a:p>
            <a:p>
              <a:pPr marL="90413" indent="-90413" defTabSz="685800">
                <a:spcAft>
                  <a:spcPts val="225"/>
                </a:spcAft>
                <a:buFont typeface="Arial"/>
                <a:buChar char="•"/>
                <a:defRPr/>
              </a:pPr>
              <a:r>
                <a:rPr lang="en-US" sz="1050" b="1" kern="0" dirty="0">
                  <a:solidFill>
                    <a:srgbClr val="FFFFFF"/>
                  </a:solidFill>
                  <a:latin typeface="Goudy Old Style"/>
                  <a:ea typeface="Arial"/>
                  <a:cs typeface="Arial"/>
                </a:rPr>
                <a:t>Multifactorial</a:t>
              </a:r>
            </a:p>
            <a:p>
              <a:pPr marL="90413" indent="-90413" defTabSz="685800">
                <a:spcAft>
                  <a:spcPts val="225"/>
                </a:spcAft>
                <a:buFont typeface="Arial"/>
                <a:buChar char="•"/>
                <a:defRPr/>
              </a:pPr>
              <a:r>
                <a:rPr lang="en-US" sz="1050" b="1" kern="0" dirty="0">
                  <a:solidFill>
                    <a:srgbClr val="FFFFFF"/>
                  </a:solidFill>
                  <a:latin typeface="Goudy Old Style"/>
                  <a:ea typeface="Arial"/>
                  <a:cs typeface="Arial"/>
                </a:rPr>
                <a:t>Some ET/PV &gt; MF</a:t>
              </a:r>
            </a:p>
            <a:p>
              <a:pPr marL="90413" indent="-90413" defTabSz="685800">
                <a:spcAft>
                  <a:spcPts val="225"/>
                </a:spcAft>
                <a:buFont typeface="Arial"/>
                <a:buChar char="•"/>
                <a:defRPr/>
              </a:pPr>
              <a:r>
                <a:rPr lang="en-US" sz="1050" b="1" kern="0" dirty="0">
                  <a:solidFill>
                    <a:srgbClr val="FFFFFF"/>
                  </a:solidFill>
                  <a:latin typeface="Goudy Old Style"/>
                  <a:ea typeface="Arial"/>
                  <a:cs typeface="Arial"/>
                </a:rPr>
                <a:t>Cytoreductive Rx frequently not effective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BD8BF44-67E9-4447-A907-FA764386F4C3}"/>
                </a:ext>
              </a:extLst>
            </p:cNvPr>
            <p:cNvGrpSpPr/>
            <p:nvPr/>
          </p:nvGrpSpPr>
          <p:grpSpPr>
            <a:xfrm>
              <a:off x="-920102" y="1312951"/>
              <a:ext cx="4313762" cy="1931405"/>
              <a:chOff x="-2996361" y="25305"/>
              <a:chExt cx="5123041" cy="3004565"/>
            </a:xfrm>
            <a:solidFill>
              <a:srgbClr val="008080"/>
            </a:solidFill>
          </p:grpSpPr>
          <p:sp>
            <p:nvSpPr>
              <p:cNvPr id="61" name="Rounded Rectangle 7">
                <a:extLst>
                  <a:ext uri="{FF2B5EF4-FFF2-40B4-BE49-F238E27FC236}">
                    <a16:creationId xmlns:a16="http://schemas.microsoft.com/office/drawing/2014/main" id="{D74712A6-44D1-4E04-A269-082637479B64}"/>
                  </a:ext>
                </a:extLst>
              </p:cNvPr>
              <p:cNvSpPr/>
              <p:nvPr/>
            </p:nvSpPr>
            <p:spPr>
              <a:xfrm>
                <a:off x="-2996361" y="25305"/>
                <a:ext cx="3351413" cy="3004565"/>
              </a:xfrm>
              <a:prstGeom prst="roundRect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spcAft>
                    <a:spcPts val="225"/>
                  </a:spcAft>
                  <a:defRPr/>
                </a:pPr>
                <a:r>
                  <a:rPr lang="en-US" sz="1200" b="1" kern="0" dirty="0">
                    <a:solidFill>
                      <a:srgbClr val="FFFF00"/>
                    </a:solidFill>
                    <a:latin typeface="Goudy Old Style"/>
                    <a:ea typeface="Arial"/>
                    <a:cs typeface="Arial"/>
                  </a:rPr>
                  <a:t>Vascular Events</a:t>
                </a:r>
              </a:p>
              <a:p>
                <a:pPr marL="90413" indent="-90413" defTabSz="685800">
                  <a:spcAft>
                    <a:spcPts val="225"/>
                  </a:spcAft>
                  <a:buFont typeface="Arial"/>
                  <a:buChar char="•"/>
                  <a:defRPr/>
                </a:pPr>
                <a:r>
                  <a:rPr lang="en-US" sz="1050" b="1" kern="0" dirty="0">
                    <a:solidFill>
                      <a:srgbClr val="FFFFFF"/>
                    </a:solidFill>
                    <a:latin typeface="Goudy Old Style"/>
                    <a:ea typeface="Arial"/>
                    <a:cs typeface="Arial"/>
                  </a:rPr>
                  <a:t>PV/ET &gt; MF</a:t>
                </a:r>
              </a:p>
              <a:p>
                <a:pPr marL="90413" indent="-90413" defTabSz="685800">
                  <a:spcAft>
                    <a:spcPts val="225"/>
                  </a:spcAft>
                  <a:buFont typeface="Arial"/>
                  <a:buChar char="•"/>
                  <a:defRPr/>
                </a:pPr>
                <a:r>
                  <a:rPr lang="en-US" sz="1050" b="1" kern="0" dirty="0">
                    <a:solidFill>
                      <a:srgbClr val="FFFFFF"/>
                    </a:solidFill>
                    <a:latin typeface="Goudy Old Style"/>
                    <a:ea typeface="Arial"/>
                    <a:cs typeface="Arial"/>
                  </a:rPr>
                  <a:t>Counts matter</a:t>
                </a:r>
              </a:p>
              <a:p>
                <a:pPr marL="90413" indent="-90413" defTabSz="685800">
                  <a:spcAft>
                    <a:spcPts val="225"/>
                  </a:spcAft>
                  <a:buFont typeface="Arial"/>
                  <a:buChar char="•"/>
                  <a:defRPr/>
                </a:pPr>
                <a:r>
                  <a:rPr lang="en-US" sz="1050" b="1" kern="0" dirty="0">
                    <a:solidFill>
                      <a:srgbClr val="FFFFFF"/>
                    </a:solidFill>
                    <a:latin typeface="Goudy Old Style"/>
                    <a:ea typeface="Arial"/>
                    <a:cs typeface="Arial"/>
                  </a:rPr>
                  <a:t>Can be unrecognized</a:t>
                </a:r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3FEC044D-5C86-4C4D-B948-2BA7420EF1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052" y="1527588"/>
                <a:ext cx="1771628" cy="0"/>
              </a:xfrm>
              <a:prstGeom prst="straightConnector1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miter lim="800000"/>
                <a:tailEnd type="arrow"/>
              </a:ln>
              <a:effectLst/>
            </p:spPr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1A09086-7BB5-4CDA-8473-A7C5C0721D21}"/>
                </a:ext>
              </a:extLst>
            </p:cNvPr>
            <p:cNvGrpSpPr/>
            <p:nvPr/>
          </p:nvGrpSpPr>
          <p:grpSpPr>
            <a:xfrm>
              <a:off x="-920102" y="3620515"/>
              <a:ext cx="4313762" cy="1837631"/>
              <a:chOff x="-1134128" y="3871460"/>
              <a:chExt cx="4841795" cy="2171070"/>
            </a:xfrm>
            <a:solidFill>
              <a:srgbClr val="000080"/>
            </a:solidFill>
          </p:grpSpPr>
          <p:sp>
            <p:nvSpPr>
              <p:cNvPr id="59" name="Rounded Rectangle 8">
                <a:extLst>
                  <a:ext uri="{FF2B5EF4-FFF2-40B4-BE49-F238E27FC236}">
                    <a16:creationId xmlns:a16="http://schemas.microsoft.com/office/drawing/2014/main" id="{1E606968-B144-4C15-9EB8-73A3CD7CC26E}"/>
                  </a:ext>
                </a:extLst>
              </p:cNvPr>
              <p:cNvSpPr/>
              <p:nvPr/>
            </p:nvSpPr>
            <p:spPr>
              <a:xfrm>
                <a:off x="-1134128" y="3871460"/>
                <a:ext cx="3167427" cy="2171070"/>
              </a:xfrm>
              <a:prstGeom prst="roundRect">
                <a:avLst/>
              </a:prstGeom>
              <a:solidFill>
                <a:schemeClr val="accent2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spcAft>
                    <a:spcPts val="450"/>
                  </a:spcAft>
                  <a:defRPr/>
                </a:pPr>
                <a:r>
                  <a:rPr lang="en-US" sz="1200" b="1" kern="0" dirty="0">
                    <a:solidFill>
                      <a:srgbClr val="FFFF00"/>
                    </a:solidFill>
                    <a:latin typeface="Goudy Old Style"/>
                    <a:ea typeface="Arial"/>
                    <a:cs typeface="Arial"/>
                  </a:rPr>
                  <a:t>Progression</a:t>
                </a:r>
              </a:p>
              <a:p>
                <a:pPr marL="90413" indent="-90413" defTabSz="685800">
                  <a:spcAft>
                    <a:spcPts val="450"/>
                  </a:spcAft>
                  <a:buFont typeface="Arial"/>
                  <a:buChar char="•"/>
                  <a:defRPr/>
                </a:pPr>
                <a:r>
                  <a:rPr lang="en-US" sz="1050" b="1" kern="0" dirty="0">
                    <a:solidFill>
                      <a:srgbClr val="FFFFFF"/>
                    </a:solidFill>
                    <a:latin typeface="Goudy Old Style"/>
                    <a:ea typeface="Arial"/>
                    <a:cs typeface="Arial"/>
                  </a:rPr>
                  <a:t>PV/ET to MF</a:t>
                </a:r>
              </a:p>
              <a:p>
                <a:pPr marL="90413" indent="-90413" defTabSz="685800">
                  <a:spcAft>
                    <a:spcPts val="450"/>
                  </a:spcAft>
                  <a:buFont typeface="Arial"/>
                  <a:buChar char="•"/>
                  <a:defRPr/>
                </a:pPr>
                <a:r>
                  <a:rPr lang="en-US" sz="1050" b="1" kern="0" dirty="0">
                    <a:solidFill>
                      <a:srgbClr val="FFFFFF"/>
                    </a:solidFill>
                    <a:latin typeface="Goudy Old Style"/>
                    <a:ea typeface="Arial"/>
                    <a:cs typeface="Arial"/>
                  </a:rPr>
                  <a:t>PV/ET to AML</a:t>
                </a:r>
              </a:p>
              <a:p>
                <a:pPr marL="90413" indent="-90413" defTabSz="685800">
                  <a:spcAft>
                    <a:spcPts val="450"/>
                  </a:spcAft>
                  <a:buFont typeface="Arial"/>
                  <a:buChar char="•"/>
                  <a:defRPr/>
                </a:pPr>
                <a:r>
                  <a:rPr lang="en-US" sz="1050" b="1" kern="0" dirty="0">
                    <a:solidFill>
                      <a:srgbClr val="FFFFFF"/>
                    </a:solidFill>
                    <a:latin typeface="Goudy Old Style"/>
                    <a:ea typeface="Arial"/>
                    <a:cs typeface="Arial"/>
                  </a:rPr>
                  <a:t>MF to AML</a:t>
                </a:r>
              </a:p>
              <a:p>
                <a:pPr marL="90413" indent="-90413" defTabSz="685800">
                  <a:spcAft>
                    <a:spcPts val="450"/>
                  </a:spcAft>
                  <a:buFont typeface="Arial"/>
                  <a:buChar char="•"/>
                  <a:defRPr/>
                </a:pPr>
                <a:r>
                  <a:rPr lang="en-US" sz="1050" b="1" kern="0" dirty="0">
                    <a:solidFill>
                      <a:srgbClr val="FFFFFF"/>
                    </a:solidFill>
                    <a:latin typeface="Goudy Old Style"/>
                    <a:ea typeface="Arial"/>
                    <a:cs typeface="Arial"/>
                  </a:rPr>
                  <a:t>? 2</a:t>
                </a:r>
                <a:r>
                  <a:rPr lang="en-US" sz="1050" b="1" kern="0" baseline="30000" dirty="0">
                    <a:solidFill>
                      <a:srgbClr val="FFFFFF"/>
                    </a:solidFill>
                    <a:latin typeface="Goudy Old Style"/>
                    <a:ea typeface="Arial"/>
                    <a:cs typeface="Arial"/>
                  </a:rPr>
                  <a:t>nd</a:t>
                </a:r>
                <a:r>
                  <a:rPr lang="en-US" sz="1050" b="1" kern="0" dirty="0">
                    <a:solidFill>
                      <a:srgbClr val="FFFFFF"/>
                    </a:solidFill>
                    <a:latin typeface="Goudy Old Style"/>
                    <a:ea typeface="Arial"/>
                    <a:cs typeface="Arial"/>
                  </a:rPr>
                  <a:t> MDS</a:t>
                </a:r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CE705A45-A419-4595-9D97-68E803CEB9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56739" y="4185454"/>
                <a:ext cx="1650928" cy="962873"/>
              </a:xfrm>
              <a:prstGeom prst="straightConnector1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miter lim="800000"/>
                <a:tailEnd type="arrow"/>
              </a:ln>
              <a:effectLst/>
            </p:spPr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A47BBC6-A7AA-45A2-AFE8-82C3282D9EB5}"/>
                </a:ext>
              </a:extLst>
            </p:cNvPr>
            <p:cNvGrpSpPr/>
            <p:nvPr/>
          </p:nvGrpSpPr>
          <p:grpSpPr>
            <a:xfrm>
              <a:off x="5255853" y="1312951"/>
              <a:ext cx="4207209" cy="1931405"/>
              <a:chOff x="5362124" y="1147097"/>
              <a:chExt cx="4750388" cy="2218460"/>
            </a:xfrm>
          </p:grpSpPr>
          <p:sp>
            <p:nvSpPr>
              <p:cNvPr id="57" name="Rounded Rectangle 10">
                <a:extLst>
                  <a:ext uri="{FF2B5EF4-FFF2-40B4-BE49-F238E27FC236}">
                    <a16:creationId xmlns:a16="http://schemas.microsoft.com/office/drawing/2014/main" id="{36BC3A6A-5385-41D4-BD32-D8840B13ACA7}"/>
                  </a:ext>
                </a:extLst>
              </p:cNvPr>
              <p:cNvSpPr/>
              <p:nvPr/>
            </p:nvSpPr>
            <p:spPr>
              <a:xfrm>
                <a:off x="6800312" y="1147097"/>
                <a:ext cx="3312200" cy="2218460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spcAft>
                    <a:spcPts val="450"/>
                  </a:spcAft>
                  <a:defRPr/>
                </a:pPr>
                <a:r>
                  <a:rPr lang="en-US" sz="1200" b="1" kern="0" dirty="0">
                    <a:solidFill>
                      <a:srgbClr val="FFFF00"/>
                    </a:solidFill>
                    <a:latin typeface="Goudy Old Style"/>
                    <a:ea typeface="Arial"/>
                    <a:cs typeface="Arial"/>
                  </a:rPr>
                  <a:t>Cytopenias</a:t>
                </a:r>
              </a:p>
              <a:p>
                <a:pPr marL="90413" indent="-90413" defTabSz="685800">
                  <a:spcAft>
                    <a:spcPts val="225"/>
                  </a:spcAft>
                  <a:buFont typeface="Arial"/>
                  <a:buChar char="•"/>
                  <a:defRPr/>
                </a:pPr>
                <a:r>
                  <a:rPr lang="en-US" sz="1050" b="1" kern="0" dirty="0">
                    <a:solidFill>
                      <a:srgbClr val="FFFFFF"/>
                    </a:solidFill>
                    <a:latin typeface="Goudy Old Style"/>
                    <a:ea typeface="Arial"/>
                    <a:cs typeface="Arial"/>
                  </a:rPr>
                  <a:t>MF &gt; ET/PV</a:t>
                </a:r>
              </a:p>
              <a:p>
                <a:pPr marL="90413" indent="-90413" defTabSz="685800">
                  <a:spcAft>
                    <a:spcPts val="225"/>
                  </a:spcAft>
                  <a:buFont typeface="Arial"/>
                  <a:buChar char="•"/>
                  <a:defRPr/>
                </a:pPr>
                <a:r>
                  <a:rPr lang="en-US" sz="1050" b="1" kern="0" dirty="0">
                    <a:solidFill>
                      <a:srgbClr val="FFFFFF"/>
                    </a:solidFill>
                    <a:latin typeface="Goudy Old Style"/>
                    <a:ea typeface="Arial"/>
                    <a:cs typeface="Arial"/>
                  </a:rPr>
                  <a:t>Anemia</a:t>
                </a:r>
              </a:p>
              <a:p>
                <a:pPr marL="358974" lvl="1" indent="-214313" defTabSz="685800">
                  <a:spcAft>
                    <a:spcPts val="225"/>
                  </a:spcAft>
                  <a:buFont typeface="Arial" panose="020B0604020202020204" pitchFamily="34" charset="0"/>
                  <a:buChar char="–"/>
                  <a:defRPr/>
                </a:pPr>
                <a:r>
                  <a:rPr lang="en-US" sz="1050" b="1" kern="0" dirty="0">
                    <a:solidFill>
                      <a:srgbClr val="FFFFFF"/>
                    </a:solidFill>
                    <a:latin typeface="Goudy Old Style"/>
                    <a:ea typeface="Arial"/>
                    <a:cs typeface="Arial"/>
                  </a:rPr>
                  <a:t>MF 75%</a:t>
                </a:r>
              </a:p>
              <a:p>
                <a:pPr marL="358974" lvl="1" indent="-214313" defTabSz="685800">
                  <a:spcAft>
                    <a:spcPts val="225"/>
                  </a:spcAft>
                  <a:buFont typeface="Arial" panose="020B0604020202020204" pitchFamily="34" charset="0"/>
                  <a:buChar char="–"/>
                  <a:defRPr/>
                </a:pPr>
                <a:r>
                  <a:rPr lang="en-US" sz="1050" b="1" kern="0" dirty="0">
                    <a:solidFill>
                      <a:srgbClr val="FFFFFF"/>
                    </a:solidFill>
                    <a:latin typeface="Goudy Old Style"/>
                    <a:ea typeface="Arial"/>
                    <a:cs typeface="Arial"/>
                  </a:rPr>
                  <a:t>TX Dep 25%</a:t>
                </a:r>
              </a:p>
              <a:p>
                <a:pPr marL="90413" indent="-90413" defTabSz="685800">
                  <a:spcAft>
                    <a:spcPts val="225"/>
                  </a:spcAft>
                  <a:buFont typeface="Arial"/>
                  <a:buChar char="•"/>
                  <a:defRPr/>
                </a:pPr>
                <a:r>
                  <a:rPr lang="en-US" sz="1050" b="1" kern="0" dirty="0">
                    <a:solidFill>
                      <a:srgbClr val="FFFFFF"/>
                    </a:solidFill>
                    <a:latin typeface="Goudy Old Style"/>
                    <a:ea typeface="Arial"/>
                    <a:cs typeface="Arial"/>
                  </a:rPr>
                  <a:t>TPN 30%</a:t>
                </a: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70003B67-2410-4B4E-B7EB-4A57E0B8F6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62124" y="2256327"/>
                <a:ext cx="1417495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miter lim="800000"/>
                <a:tailEnd type="arrow"/>
              </a:ln>
              <a:effectLst/>
            </p:spPr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6CDEE48-2F63-4252-AC27-AAB2CDB938BA}"/>
                </a:ext>
              </a:extLst>
            </p:cNvPr>
            <p:cNvGrpSpPr/>
            <p:nvPr/>
          </p:nvGrpSpPr>
          <p:grpSpPr>
            <a:xfrm>
              <a:off x="5462538" y="3628745"/>
              <a:ext cx="4000524" cy="1834836"/>
              <a:chOff x="5510975" y="3325267"/>
              <a:chExt cx="6024860" cy="2299338"/>
            </a:xfrm>
            <a:solidFill>
              <a:srgbClr val="AA999D">
                <a:lumMod val="50000"/>
              </a:srgbClr>
            </a:solidFill>
          </p:grpSpPr>
          <p:sp>
            <p:nvSpPr>
              <p:cNvPr id="55" name="Rounded Rectangle 11">
                <a:extLst>
                  <a:ext uri="{FF2B5EF4-FFF2-40B4-BE49-F238E27FC236}">
                    <a16:creationId xmlns:a16="http://schemas.microsoft.com/office/drawing/2014/main" id="{EED76375-8AA0-41E9-A651-93F7184284AE}"/>
                  </a:ext>
                </a:extLst>
              </p:cNvPr>
              <p:cNvSpPr/>
              <p:nvPr/>
            </p:nvSpPr>
            <p:spPr>
              <a:xfrm>
                <a:off x="7285856" y="3325267"/>
                <a:ext cx="4249979" cy="2299338"/>
              </a:xfrm>
              <a:prstGeom prst="roundRect">
                <a:avLst/>
              </a:prstGeom>
              <a:solidFill>
                <a:srgbClr val="008000"/>
              </a:solidFill>
              <a:ln w="63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spcAft>
                    <a:spcPts val="450"/>
                  </a:spcAft>
                  <a:defRPr/>
                </a:pPr>
                <a:r>
                  <a:rPr lang="en-US" sz="1200" b="1" kern="0" dirty="0">
                    <a:solidFill>
                      <a:srgbClr val="FFFF00"/>
                    </a:solidFill>
                    <a:latin typeface="Goudy Old Style"/>
                    <a:ea typeface="Arial"/>
                    <a:cs typeface="Arial"/>
                  </a:rPr>
                  <a:t>Splenomegaly</a:t>
                </a:r>
              </a:p>
              <a:p>
                <a:pPr marL="90413" indent="-90413" defTabSz="685800">
                  <a:spcAft>
                    <a:spcPts val="450"/>
                  </a:spcAft>
                  <a:buFont typeface="Arial"/>
                  <a:buChar char="•"/>
                  <a:defRPr/>
                </a:pPr>
                <a:r>
                  <a:rPr lang="en-US" sz="1050" b="1" kern="0" dirty="0">
                    <a:solidFill>
                      <a:srgbClr val="FFFFFF"/>
                    </a:solidFill>
                    <a:latin typeface="Goudy Old Style"/>
                    <a:ea typeface="Arial"/>
                    <a:cs typeface="Arial"/>
                  </a:rPr>
                  <a:t>MF &gt; ET/PV</a:t>
                </a:r>
              </a:p>
              <a:p>
                <a:pPr marL="90413" indent="-90413" defTabSz="685800">
                  <a:spcAft>
                    <a:spcPts val="450"/>
                  </a:spcAft>
                  <a:buFont typeface="Arial"/>
                  <a:buChar char="•"/>
                  <a:defRPr/>
                </a:pPr>
                <a:r>
                  <a:rPr lang="en-US" sz="1050" b="1" kern="0" dirty="0">
                    <a:solidFill>
                      <a:srgbClr val="FFFFFF"/>
                    </a:solidFill>
                    <a:latin typeface="Goudy Old Style"/>
                    <a:ea typeface="Arial"/>
                    <a:cs typeface="Arial"/>
                  </a:rPr>
                  <a:t>Pain not always a function of size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6A5DAF68-0C02-4709-AA15-A09B25D5E17E}"/>
                  </a:ext>
                </a:extLst>
              </p:cNvPr>
              <p:cNvCxnSpPr>
                <a:cxnSpLocks/>
                <a:stCxn id="55" idx="1"/>
              </p:cNvCxnSpPr>
              <p:nvPr/>
            </p:nvCxnSpPr>
            <p:spPr>
              <a:xfrm flipH="1" flipV="1">
                <a:off x="5510975" y="3568949"/>
                <a:ext cx="1774881" cy="905987"/>
              </a:xfrm>
              <a:prstGeom prst="straightConnector1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miter lim="800000"/>
                <a:tailEnd type="arrow"/>
              </a:ln>
              <a:effectLst/>
            </p:spPr>
          </p:cxn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B549FFB-B520-4EEB-8B21-21BBFF4F3E96}"/>
                </a:ext>
              </a:extLst>
            </p:cNvPr>
            <p:cNvSpPr/>
            <p:nvPr/>
          </p:nvSpPr>
          <p:spPr>
            <a:xfrm>
              <a:off x="3257876" y="2540066"/>
              <a:ext cx="2337512" cy="99912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lnSpc>
                  <a:spcPct val="80000"/>
                </a:lnSpc>
                <a:spcAft>
                  <a:spcPts val="450"/>
                </a:spcAft>
                <a:defRPr/>
              </a:pPr>
              <a:endParaRPr lang="en-US" sz="1050" b="1" kern="0" dirty="0">
                <a:solidFill>
                  <a:srgbClr val="FFFF00"/>
                </a:solidFill>
                <a:latin typeface="Goudy Old Style"/>
                <a:ea typeface="Arial"/>
                <a:cs typeface="Arial"/>
              </a:endParaRPr>
            </a:p>
            <a:p>
              <a:pPr algn="ctr" defTabSz="685800">
                <a:lnSpc>
                  <a:spcPct val="80000"/>
                </a:lnSpc>
                <a:spcAft>
                  <a:spcPts val="450"/>
                </a:spcAft>
                <a:defRPr/>
              </a:pPr>
              <a:r>
                <a:rPr lang="en-US" sz="1050" b="1" kern="0" dirty="0">
                  <a:solidFill>
                    <a:srgbClr val="FFFF00"/>
                  </a:solidFill>
                  <a:latin typeface="Goudy Old Style"/>
                  <a:ea typeface="Arial"/>
                  <a:cs typeface="Arial"/>
                </a:rPr>
                <a:t>Baseline Health</a:t>
              </a:r>
            </a:p>
            <a:p>
              <a:pPr algn="ctr" defTabSz="685800">
                <a:lnSpc>
                  <a:spcPct val="80000"/>
                </a:lnSpc>
                <a:spcAft>
                  <a:spcPts val="450"/>
                </a:spcAft>
                <a:defRPr/>
              </a:pPr>
              <a:r>
                <a:rPr lang="en-US" sz="1050" b="1" kern="0" dirty="0">
                  <a:solidFill>
                    <a:srgbClr val="FFFFFF"/>
                  </a:solidFill>
                  <a:latin typeface="Goudy Old Style"/>
                  <a:ea typeface="Arial"/>
                  <a:cs typeface="Arial"/>
                </a:rPr>
                <a:t>Age/Medicines</a:t>
              </a:r>
            </a:p>
            <a:p>
              <a:pPr algn="ctr" defTabSz="685800">
                <a:lnSpc>
                  <a:spcPct val="80000"/>
                </a:lnSpc>
                <a:spcAft>
                  <a:spcPts val="450"/>
                </a:spcAft>
                <a:defRPr/>
              </a:pPr>
              <a:r>
                <a:rPr lang="en-US" sz="1050" b="1" kern="0" dirty="0">
                  <a:solidFill>
                    <a:srgbClr val="FFFFFF"/>
                  </a:solidFill>
                  <a:latin typeface="Goudy Old Style"/>
                  <a:ea typeface="Arial"/>
                  <a:cs typeface="Arial"/>
                </a:rPr>
                <a:t>Comorbidities</a:t>
              </a:r>
            </a:p>
            <a:p>
              <a:pPr algn="ctr" defTabSz="685800">
                <a:spcAft>
                  <a:spcPts val="450"/>
                </a:spcAft>
                <a:defRPr/>
              </a:pPr>
              <a:endParaRPr lang="en-US" sz="1050" b="1" kern="0" dirty="0">
                <a:solidFill>
                  <a:srgbClr val="FFFFFF"/>
                </a:solidFill>
                <a:latin typeface="Goudy Old Style"/>
                <a:ea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407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399" dirty="0"/>
              <a:t>NCCN Guidelines</a:t>
            </a:r>
            <a:r>
              <a:rPr lang="en-US" sz="2399" baseline="30000" dirty="0"/>
              <a:t>®</a:t>
            </a:r>
            <a:r>
              <a:rPr lang="en-US" sz="2399" dirty="0"/>
              <a:t> Summary:</a:t>
            </a:r>
            <a:br>
              <a:rPr lang="en-US" sz="2399" dirty="0"/>
            </a:br>
            <a:r>
              <a:rPr lang="en-US" sz="2399" dirty="0"/>
              <a:t>Treatment For Myelofibrosis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383185" y="2183455"/>
          <a:ext cx="7425633" cy="3236909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1142405">
                  <a:extLst>
                    <a:ext uri="{9D8B030D-6E8A-4147-A177-3AD203B41FA5}">
                      <a16:colId xmlns:a16="http://schemas.microsoft.com/office/drawing/2014/main" val="3887934724"/>
                    </a:ext>
                  </a:extLst>
                </a:gridCol>
                <a:gridCol w="2056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2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846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46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 Stratification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 Options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3786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Lower-Risk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MIPSS-70 ≤3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MIPSS-70+ Version 2.0: ≤3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DIPSS-Plus: ≤1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DIPSS: ≤2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MYSEC-PM: &lt;14 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 trial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Useful in certain circumstances: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Ruxolitinib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Peginterferon alfa-2a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Hydroxyurea, if cytoreduction would be symptomatically beneficial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7698726"/>
                  </a:ext>
                </a:extLst>
              </a:tr>
              <a:tr h="228465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Higher-Risk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MIPSS-70 ≥4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MIPSS-70+ Version 2.0: ≥4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DIPSS-Plus: &gt;1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DIPSS: &gt;2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MYSEC-PM: ≥14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Transplant candidate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Allogeneic HCT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120529"/>
                  </a:ext>
                </a:extLst>
              </a:tr>
              <a:tr h="228465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Platelets &lt;50 x 10</a:t>
                      </a:r>
                      <a:r>
                        <a:rPr lang="en-US" sz="10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/L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Pacritinib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Trial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845366"/>
                  </a:ext>
                </a:extLst>
              </a:tr>
              <a:tr h="1188085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Platelets ≥50 x 10</a:t>
                      </a:r>
                      <a:r>
                        <a:rPr lang="en-US" sz="10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/L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Ruxolitinib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Fedratinib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 trial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response or loss of response: 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Fedratinib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(for patients previously treated with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ruxolitinib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Pacritinib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PLT &lt;50 x 10(9)/L</a:t>
                      </a:r>
                    </a:p>
                  </a:txBody>
                  <a:tcPr marL="68544" marR="68544" marT="34264" marB="342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10749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0" y="5599570"/>
            <a:ext cx="828481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7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50" dirty="0">
                <a:solidFill>
                  <a:srgbClr val="00469D"/>
                </a:solidFill>
                <a:latin typeface="Arial" pitchFamily="34" charset="0"/>
                <a:ea typeface="ＭＳ Ｐゴシック" pitchFamily="34" charset="-128"/>
              </a:rPr>
              <a:t>DIPSS, dynamic international prognostic scoring system; EPO, erythropoietin; ESAs, erythropoiesis-stimulating agents; HCT, hematopoietic stem cell transplantation; MIPSS, </a:t>
            </a:r>
            <a:r>
              <a:rPr lang="en-US" sz="750" dirty="0">
                <a:solidFill>
                  <a:srgbClr val="00469D"/>
                </a:solidFill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mutation-enhanced international prognostic scoring system; </a:t>
            </a:r>
            <a:r>
              <a:rPr lang="en-US" sz="750" dirty="0">
                <a:solidFill>
                  <a:srgbClr val="00469D"/>
                </a:solidFill>
                <a:latin typeface="Arial" pitchFamily="34" charset="0"/>
                <a:ea typeface="ＭＳ Ｐゴシック" pitchFamily="34" charset="-128"/>
              </a:rPr>
              <a:t>NCCN, National Comprehensive Cancer Network; MYSEC-PM, Myelofibrosis secondary to PV and ET-prognostic model; RBC, red blood cell. </a:t>
            </a:r>
          </a:p>
          <a:p>
            <a:pPr defTabSz="3427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50" dirty="0" err="1">
                <a:solidFill>
                  <a:srgbClr val="00469D"/>
                </a:solidFill>
                <a:latin typeface="Arial" pitchFamily="34" charset="0"/>
                <a:ea typeface="ＭＳ Ｐゴシック" pitchFamily="34" charset="-128"/>
              </a:rPr>
              <a:t>Gerds</a:t>
            </a:r>
            <a:r>
              <a:rPr lang="en-US" sz="750" dirty="0">
                <a:solidFill>
                  <a:srgbClr val="00469D"/>
                </a:solidFill>
                <a:latin typeface="Arial" pitchFamily="34" charset="0"/>
                <a:ea typeface="ＭＳ Ｐゴシック" pitchFamily="34" charset="-128"/>
              </a:rPr>
              <a:t> et al. NCCN Guidelines. Myeloproliferative Neoplasms. Version 1.2020.</a:t>
            </a:r>
          </a:p>
        </p:txBody>
      </p:sp>
    </p:spTree>
    <p:extLst>
      <p:ext uri="{BB962C8B-B14F-4D97-AF65-F5344CB8AC3E}">
        <p14:creationId xmlns:p14="http://schemas.microsoft.com/office/powerpoint/2010/main" val="10441303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5133-9051-D144-B03B-F78D6CA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306" y="645461"/>
            <a:ext cx="8872695" cy="1045229"/>
          </a:xfrm>
        </p:spPr>
        <p:txBody>
          <a:bodyPr>
            <a:normAutofit/>
          </a:bodyPr>
          <a:lstStyle/>
          <a:p>
            <a:r>
              <a:rPr lang="en-US" sz="4000" dirty="0"/>
              <a:t>Quick 10</a:t>
            </a:r>
            <a:br>
              <a:rPr lang="en-US" dirty="0"/>
            </a:br>
            <a:r>
              <a:rPr lang="en-US" sz="2025" dirty="0">
                <a:solidFill>
                  <a:srgbClr val="009193"/>
                </a:solidFill>
              </a:rPr>
              <a:t>Ten things for MF patients to know about the approval of </a:t>
            </a:r>
            <a:r>
              <a:rPr lang="en-US" sz="2025" dirty="0" err="1">
                <a:solidFill>
                  <a:srgbClr val="009193"/>
                </a:solidFill>
              </a:rPr>
              <a:t>Pacritinib</a:t>
            </a:r>
            <a:endParaRPr lang="en-US" sz="2025" dirty="0">
              <a:solidFill>
                <a:srgbClr val="009193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A1F3E-B390-0A40-BE56-3BB4B2052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828" y="1903807"/>
            <a:ext cx="7886700" cy="3263504"/>
          </a:xfrm>
        </p:spPr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does MF impact afflicted patients?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do we treat MF currently?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What are unmet needs in current treatment of MF?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What is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Pacritinib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What trials were done with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Pacritinib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in MF? Side Effects?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What does it mean to be FDA approved?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does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Pacritinib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fit into treatment options for MF?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b="1" dirty="0"/>
              <a:t>I am already on a treatment for MF, should I switch?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F77C1E-A2DF-1546-8DF2-8E7DE67799AD}"/>
              </a:ext>
            </a:extLst>
          </p:cNvPr>
          <p:cNvCxnSpPr/>
          <p:nvPr/>
        </p:nvCxnSpPr>
        <p:spPr>
          <a:xfrm>
            <a:off x="1524000" y="1690689"/>
            <a:ext cx="9144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9560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5133-9051-D144-B03B-F78D6CA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306" y="645461"/>
            <a:ext cx="8872695" cy="1045229"/>
          </a:xfrm>
        </p:spPr>
        <p:txBody>
          <a:bodyPr>
            <a:normAutofit/>
          </a:bodyPr>
          <a:lstStyle/>
          <a:p>
            <a:r>
              <a:rPr lang="en-US" sz="4000" dirty="0"/>
              <a:t>Quick 10</a:t>
            </a:r>
            <a:br>
              <a:rPr lang="en-US" dirty="0"/>
            </a:br>
            <a:r>
              <a:rPr lang="en-US" sz="2025" dirty="0">
                <a:solidFill>
                  <a:srgbClr val="009193"/>
                </a:solidFill>
              </a:rPr>
              <a:t>Ten things for MF patients to know about the approval of </a:t>
            </a:r>
            <a:r>
              <a:rPr lang="en-US" sz="2025" dirty="0" err="1">
                <a:solidFill>
                  <a:srgbClr val="009193"/>
                </a:solidFill>
              </a:rPr>
              <a:t>Pacritinib</a:t>
            </a:r>
            <a:endParaRPr lang="en-US" sz="2025" dirty="0">
              <a:solidFill>
                <a:srgbClr val="009193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A1F3E-B390-0A40-BE56-3BB4B2052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828" y="1903807"/>
            <a:ext cx="7886700" cy="3263504"/>
          </a:xfrm>
        </p:spPr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does MF impact afflicted patients?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do we treat MF currently?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What are unmet needs in current treatment of MF?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What is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Pacritinib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What trials were done with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Pacritinib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in MF? Side Effects?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What does it mean to be FDA approved?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does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Pacritinib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fit into treatment options for MF?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I am already on a treatment for MF, should I switch?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b="1" dirty="0"/>
              <a:t>I have PV or ET, should I start </a:t>
            </a:r>
            <a:r>
              <a:rPr lang="en-US" sz="2000" b="1" dirty="0" err="1"/>
              <a:t>Pacritinib</a:t>
            </a:r>
            <a:r>
              <a:rPr lang="en-US" sz="2000" b="1" dirty="0"/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F77C1E-A2DF-1546-8DF2-8E7DE67799AD}"/>
              </a:ext>
            </a:extLst>
          </p:cNvPr>
          <p:cNvCxnSpPr/>
          <p:nvPr/>
        </p:nvCxnSpPr>
        <p:spPr>
          <a:xfrm>
            <a:off x="1524000" y="1690689"/>
            <a:ext cx="9144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3153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5133-9051-D144-B03B-F78D6CA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306" y="645461"/>
            <a:ext cx="8872695" cy="1045229"/>
          </a:xfrm>
        </p:spPr>
        <p:txBody>
          <a:bodyPr>
            <a:normAutofit/>
          </a:bodyPr>
          <a:lstStyle/>
          <a:p>
            <a:r>
              <a:rPr lang="en-US" sz="4000" dirty="0"/>
              <a:t>Quick 10</a:t>
            </a:r>
            <a:br>
              <a:rPr lang="en-US" dirty="0"/>
            </a:br>
            <a:r>
              <a:rPr lang="en-US" sz="2025" dirty="0">
                <a:solidFill>
                  <a:srgbClr val="009193"/>
                </a:solidFill>
              </a:rPr>
              <a:t>Ten things for MF patients to know about the approval of </a:t>
            </a:r>
            <a:r>
              <a:rPr lang="en-US" sz="2025" dirty="0" err="1">
                <a:solidFill>
                  <a:srgbClr val="009193"/>
                </a:solidFill>
              </a:rPr>
              <a:t>Pacritinib</a:t>
            </a:r>
            <a:endParaRPr lang="en-US" sz="2025" dirty="0">
              <a:solidFill>
                <a:srgbClr val="009193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A1F3E-B390-0A40-BE56-3BB4B2052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828" y="1903807"/>
            <a:ext cx="7886700" cy="4059099"/>
          </a:xfrm>
        </p:spPr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does MF impact afflicted patients?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do we treat MF currently?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What are unmet needs in current treatment of MF?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What is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Pacritinib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What trials were done with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Pacritinib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in MF? Side Effects?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What does it mean to be FDA approved?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does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Pacritinib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fit into treatment options for MF?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I am already on a treatment for MF, should I switch?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I have PV or ET, should I start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Pacritinib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b="1" dirty="0"/>
              <a:t>What dose of </a:t>
            </a:r>
            <a:r>
              <a:rPr lang="en-US" sz="2000" b="1" dirty="0" err="1"/>
              <a:t>Pacritinib</a:t>
            </a:r>
            <a:r>
              <a:rPr lang="en-US" sz="2000" b="1" dirty="0"/>
              <a:t> should I take and how do I start the medication?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F77C1E-A2DF-1546-8DF2-8E7DE67799AD}"/>
              </a:ext>
            </a:extLst>
          </p:cNvPr>
          <p:cNvCxnSpPr/>
          <p:nvPr/>
        </p:nvCxnSpPr>
        <p:spPr>
          <a:xfrm>
            <a:off x="1524000" y="1690689"/>
            <a:ext cx="9144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6690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6F2682-F9C9-784D-8C16-A8F2C200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329"/>
            <a:ext cx="7886700" cy="1045229"/>
          </a:xfrm>
        </p:spPr>
        <p:txBody>
          <a:bodyPr/>
          <a:lstStyle/>
          <a:p>
            <a:r>
              <a:rPr lang="en-US" dirty="0"/>
              <a:t>Now Approved </a:t>
            </a:r>
            <a:r>
              <a:rPr lang="en-US" dirty="0" err="1"/>
              <a:t>Pacritinib</a:t>
            </a:r>
            <a:r>
              <a:rPr lang="en-US" dirty="0"/>
              <a:t> (</a:t>
            </a:r>
            <a:r>
              <a:rPr lang="en-US" dirty="0" err="1"/>
              <a:t>Vonjo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86C18A-6448-5448-98FF-B501D43BD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20" t="19835" r="27586" b="26125"/>
          <a:stretch/>
        </p:blipFill>
        <p:spPr>
          <a:xfrm>
            <a:off x="1933904" y="2091560"/>
            <a:ext cx="3794234" cy="3636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A766D4-12B8-6E49-B041-D976D8149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138" y="4526238"/>
            <a:ext cx="4732096" cy="728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29DB8E-6C2B-8A40-A8FB-DC339D1F1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636" y="728938"/>
            <a:ext cx="47371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321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8994E-311C-A84C-87C2-0208C354C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312" y="986622"/>
            <a:ext cx="5915025" cy="78392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9193"/>
                </a:solidFill>
              </a:rPr>
              <a:t>MPN Patient Community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5F46228-0404-F84C-9C5E-1279D54407D6}"/>
              </a:ext>
            </a:extLst>
          </p:cNvPr>
          <p:cNvGraphicFramePr>
            <a:graphicFrameLocks noGrp="1"/>
          </p:cNvGraphicFramePr>
          <p:nvPr/>
        </p:nvGraphicFramePr>
        <p:xfrm>
          <a:off x="2887719" y="1645527"/>
          <a:ext cx="6440213" cy="29250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2227">
                  <a:extLst>
                    <a:ext uri="{9D8B030D-6E8A-4147-A177-3AD203B41FA5}">
                      <a16:colId xmlns:a16="http://schemas.microsoft.com/office/drawing/2014/main" val="1006644378"/>
                    </a:ext>
                  </a:extLst>
                </a:gridCol>
                <a:gridCol w="1487792">
                  <a:extLst>
                    <a:ext uri="{9D8B030D-6E8A-4147-A177-3AD203B41FA5}">
                      <a16:colId xmlns:a16="http://schemas.microsoft.com/office/drawing/2014/main" val="696881443"/>
                    </a:ext>
                  </a:extLst>
                </a:gridCol>
                <a:gridCol w="2600194">
                  <a:extLst>
                    <a:ext uri="{9D8B030D-6E8A-4147-A177-3AD203B41FA5}">
                      <a16:colId xmlns:a16="http://schemas.microsoft.com/office/drawing/2014/main" val="1070085784"/>
                    </a:ext>
                  </a:extLst>
                </a:gridCol>
              </a:tblGrid>
              <a:tr h="2049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9193"/>
                          </a:solidFill>
                          <a:effectLst/>
                        </a:rPr>
                        <a:t>MPN Group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9193"/>
                          </a:solidFill>
                          <a:effectLst/>
                        </a:rPr>
                        <a:t>Focus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9193"/>
                          </a:solidFill>
                          <a:effectLst/>
                        </a:rPr>
                        <a:t>Website</a:t>
                      </a:r>
                      <a:endParaRPr lang="en-US" sz="1100" b="1" dirty="0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492194"/>
                  </a:ext>
                </a:extLst>
              </a:tr>
              <a:tr h="2049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9193"/>
                          </a:solidFill>
                          <a:effectLst/>
                        </a:rPr>
                        <a:t>MPN Research Foundation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9193"/>
                          </a:solidFill>
                          <a:effectLst/>
                        </a:rPr>
                        <a:t>RES-ED-ADV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9193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www.Mpnresearchfoundation.org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544563"/>
                  </a:ext>
                </a:extLst>
              </a:tr>
              <a:tr h="2049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9193"/>
                          </a:solidFill>
                          <a:effectLst/>
                        </a:rPr>
                        <a:t>Leukemia and Lymphoma Society*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9193"/>
                          </a:solidFill>
                          <a:effectLst/>
                        </a:rPr>
                        <a:t>RES-ED-ADV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9193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www.lls.org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150478"/>
                  </a:ext>
                </a:extLst>
              </a:tr>
              <a:tr h="4099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9193"/>
                          </a:solidFill>
                          <a:effectLst/>
                        </a:rPr>
                        <a:t>MPN Advocacy &amp; Education International*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9193"/>
                          </a:solidFill>
                          <a:effectLst/>
                        </a:rPr>
                        <a:t>ED-ADV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9193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www.mpnadvocacy.com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2960532"/>
                  </a:ext>
                </a:extLst>
              </a:tr>
              <a:tr h="2049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9193"/>
                          </a:solidFill>
                          <a:effectLst/>
                        </a:rPr>
                        <a:t>MPN Education Foundation*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9193"/>
                          </a:solidFill>
                          <a:effectLst/>
                        </a:rPr>
                        <a:t>ED-COMM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9193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www.mpninfo.org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5320152"/>
                  </a:ext>
                </a:extLst>
              </a:tr>
              <a:tr h="2049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9193"/>
                          </a:solidFill>
                          <a:effectLst/>
                        </a:rPr>
                        <a:t>AAMDS Foundation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9193"/>
                          </a:solidFill>
                          <a:effectLst/>
                        </a:rPr>
                        <a:t>ED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9193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www.aamds.org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138720"/>
                  </a:ext>
                </a:extLst>
              </a:tr>
              <a:tr h="2049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9193"/>
                          </a:solidFill>
                          <a:effectLst/>
                        </a:rPr>
                        <a:t>MPN Voice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9193"/>
                          </a:solidFill>
                          <a:effectLst/>
                        </a:rPr>
                        <a:t>ED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9193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www.mpnvoice.org.uk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3013522"/>
                  </a:ext>
                </a:extLst>
              </a:tr>
              <a:tr h="2049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9193"/>
                          </a:solidFill>
                          <a:effectLst/>
                        </a:rPr>
                        <a:t>MPN HUB*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9193"/>
                          </a:solidFill>
                          <a:effectLst/>
                        </a:rPr>
                        <a:t>ED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9193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www.mpn-hub.com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022956"/>
                  </a:ext>
                </a:extLst>
              </a:tr>
              <a:tr h="2049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9193"/>
                          </a:solidFill>
                          <a:effectLst/>
                        </a:rPr>
                        <a:t>MPN Advocates Network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9193"/>
                          </a:solidFill>
                          <a:effectLst/>
                        </a:rPr>
                        <a:t>ED-ADV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9193"/>
                          </a:solidFill>
                          <a:effectLst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www.mpn-advocates.net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969812"/>
                  </a:ext>
                </a:extLst>
              </a:tr>
              <a:tr h="2049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9193"/>
                          </a:solidFill>
                          <a:effectLst/>
                        </a:rPr>
                        <a:t>Global MPN Scientific Foundation*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9193"/>
                          </a:solidFill>
                          <a:effectLst/>
                        </a:rPr>
                        <a:t>RES-ED-ADV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9193"/>
                          </a:solidFill>
                          <a:effectLst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www.gmpnsf.org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4744522"/>
                  </a:ext>
                </a:extLst>
              </a:tr>
              <a:tr h="4099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9193"/>
                          </a:solidFill>
                          <a:effectLst/>
                        </a:rPr>
                        <a:t>MPN Forum Facebook Group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9193"/>
                          </a:solidFill>
                          <a:effectLst/>
                        </a:rPr>
                        <a:t>ED-COMM</a:t>
                      </a:r>
                      <a:endParaRPr lang="en-US" sz="1100" b="1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solidFill>
                            <a:srgbClr val="009193"/>
                          </a:solidFill>
                          <a:effectLst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https://www.facebook.com/groups/ourmpnforum/</a:t>
                      </a:r>
                      <a:endParaRPr lang="en-US" sz="1100" b="1" dirty="0">
                        <a:solidFill>
                          <a:srgbClr val="0091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1532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9673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5133-9051-D144-B03B-F78D6CA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306" y="645461"/>
            <a:ext cx="8872695" cy="1045229"/>
          </a:xfrm>
        </p:spPr>
        <p:txBody>
          <a:bodyPr>
            <a:normAutofit/>
          </a:bodyPr>
          <a:lstStyle/>
          <a:p>
            <a:r>
              <a:rPr lang="en-US" sz="4000" dirty="0"/>
              <a:t>Quick 10</a:t>
            </a:r>
            <a:br>
              <a:rPr lang="en-US" dirty="0"/>
            </a:br>
            <a:r>
              <a:rPr lang="en-US" sz="2025" dirty="0">
                <a:solidFill>
                  <a:srgbClr val="009193"/>
                </a:solidFill>
              </a:rPr>
              <a:t>Ten things for MF patients to know about the approval of </a:t>
            </a:r>
            <a:r>
              <a:rPr lang="en-US" sz="2025" dirty="0" err="1">
                <a:solidFill>
                  <a:srgbClr val="009193"/>
                </a:solidFill>
              </a:rPr>
              <a:t>Pacritinib</a:t>
            </a:r>
            <a:endParaRPr lang="en-US" sz="2025" dirty="0">
              <a:solidFill>
                <a:srgbClr val="009193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A1F3E-B390-0A40-BE56-3BB4B2052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828" y="1903807"/>
            <a:ext cx="7886700" cy="3263504"/>
          </a:xfrm>
        </p:spPr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does MF impact afflicted patients?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b="1" dirty="0"/>
              <a:t>How do we treat MF currently?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F77C1E-A2DF-1546-8DF2-8E7DE67799AD}"/>
              </a:ext>
            </a:extLst>
          </p:cNvPr>
          <p:cNvCxnSpPr/>
          <p:nvPr/>
        </p:nvCxnSpPr>
        <p:spPr>
          <a:xfrm>
            <a:off x="1524000" y="1690689"/>
            <a:ext cx="9144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53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827855" y="3314760"/>
            <a:ext cx="1129315" cy="77469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434">
              <a:defRPr/>
            </a:pPr>
            <a:r>
              <a:rPr lang="en-US" sz="104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First-line MF Medical</a:t>
            </a:r>
          </a:p>
          <a:p>
            <a:pPr algn="ctr" defTabSz="685434">
              <a:defRPr/>
            </a:pPr>
            <a:r>
              <a:rPr lang="en-US" sz="104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</p:txBody>
      </p: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2799686" y="3314760"/>
            <a:ext cx="4086478" cy="774694"/>
            <a:chOff x="231820" y="2691684"/>
            <a:chExt cx="7269048" cy="1378040"/>
          </a:xfrm>
        </p:grpSpPr>
        <p:sp>
          <p:nvSpPr>
            <p:cNvPr id="5" name="Rounded Rectangle 4"/>
            <p:cNvSpPr/>
            <p:nvPr/>
          </p:nvSpPr>
          <p:spPr>
            <a:xfrm>
              <a:off x="231820" y="2691684"/>
              <a:ext cx="2008832" cy="137804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434">
                <a:defRPr/>
              </a:pPr>
              <a:r>
                <a:rPr lang="en-US" sz="104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Diagnosis of</a:t>
              </a:r>
            </a:p>
            <a:p>
              <a:pPr algn="ctr" defTabSz="685434">
                <a:defRPr/>
              </a:pPr>
              <a:r>
                <a:rPr lang="en-US" sz="104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Myelofibrosis</a:t>
              </a:r>
            </a:p>
            <a:p>
              <a:pPr algn="ctr" defTabSz="685434">
                <a:defRPr/>
              </a:pPr>
              <a:r>
                <a:rPr lang="en-US" sz="104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(Primary/ Post ET/ Post PV)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651309" y="2691684"/>
              <a:ext cx="2008831" cy="137804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434">
                <a:defRPr/>
              </a:pPr>
              <a:r>
                <a:rPr lang="en-US" sz="104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Assess Survival &amp; Disease Burden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070796" y="2691684"/>
              <a:ext cx="2008832" cy="137804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434">
                <a:defRPr/>
              </a:pPr>
              <a:r>
                <a:rPr lang="en-US" sz="104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 Treatment Plan</a:t>
              </a:r>
            </a:p>
          </p:txBody>
        </p:sp>
        <p:cxnSp>
          <p:nvCxnSpPr>
            <p:cNvPr id="14" name="Straight Arrow Connector 13"/>
            <p:cNvCxnSpPr>
              <a:endCxn id="6" idx="1"/>
            </p:cNvCxnSpPr>
            <p:nvPr/>
          </p:nvCxnSpPr>
          <p:spPr>
            <a:xfrm>
              <a:off x="2240652" y="3379646"/>
              <a:ext cx="410657" cy="2116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666490" y="3385996"/>
              <a:ext cx="410657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7090211" y="3379646"/>
              <a:ext cx="410657" cy="2116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5529559" y="2337766"/>
            <a:ext cx="1130505" cy="976994"/>
            <a:chOff x="7375300" y="955040"/>
            <a:chExt cx="2009104" cy="1736643"/>
          </a:xfrm>
        </p:grpSpPr>
        <p:sp>
          <p:nvSpPr>
            <p:cNvPr id="8" name="Rounded Rectangle 7"/>
            <p:cNvSpPr/>
            <p:nvPr/>
          </p:nvSpPr>
          <p:spPr>
            <a:xfrm>
              <a:off x="7375300" y="955040"/>
              <a:ext cx="2009104" cy="137704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434">
                <a:defRPr/>
              </a:pPr>
              <a:r>
                <a:rPr lang="en-US" sz="104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Stem Cell Transplant Soon</a:t>
              </a:r>
            </a:p>
          </p:txBody>
        </p:sp>
        <p:cxnSp>
          <p:nvCxnSpPr>
            <p:cNvPr id="17" name="Straight Arrow Connector 16"/>
            <p:cNvCxnSpPr>
              <a:cxnSpLocks/>
              <a:endCxn id="8" idx="2"/>
            </p:cNvCxnSpPr>
            <p:nvPr/>
          </p:nvCxnSpPr>
          <p:spPr>
            <a:xfrm flipV="1">
              <a:off x="8379853" y="2332086"/>
              <a:ext cx="0" cy="359597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7945269" y="3314760"/>
            <a:ext cx="1431577" cy="774694"/>
            <a:chOff x="9384404" y="2691683"/>
            <a:chExt cx="2547871" cy="1378039"/>
          </a:xfrm>
        </p:grpSpPr>
        <p:sp>
          <p:nvSpPr>
            <p:cNvPr id="11" name="Rounded Rectangle 10"/>
            <p:cNvSpPr/>
            <p:nvPr/>
          </p:nvSpPr>
          <p:spPr>
            <a:xfrm>
              <a:off x="9922358" y="2691683"/>
              <a:ext cx="2009917" cy="1378039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434">
                <a:defRPr/>
              </a:pPr>
              <a:r>
                <a:rPr lang="en-US" sz="104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Second-line</a:t>
              </a:r>
            </a:p>
            <a:p>
              <a:pPr algn="ctr" defTabSz="685434">
                <a:defRPr/>
              </a:pPr>
              <a:r>
                <a:rPr lang="en-US" sz="104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MF Medical Management</a:t>
              </a:r>
            </a:p>
          </p:txBody>
        </p:sp>
        <p:cxnSp>
          <p:nvCxnSpPr>
            <p:cNvPr id="19" name="Straight Arrow Connector 18"/>
            <p:cNvCxnSpPr>
              <a:cxnSpLocks/>
              <a:endCxn id="11" idx="1"/>
            </p:cNvCxnSpPr>
            <p:nvPr/>
          </p:nvCxnSpPr>
          <p:spPr>
            <a:xfrm>
              <a:off x="9384404" y="3371177"/>
              <a:ext cx="537954" cy="10583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7957168" y="2337766"/>
            <a:ext cx="1408966" cy="1363746"/>
            <a:chOff x="9405867" y="955039"/>
            <a:chExt cx="2507089" cy="2425660"/>
          </a:xfrm>
        </p:grpSpPr>
        <p:sp>
          <p:nvSpPr>
            <p:cNvPr id="12" name="Rounded Rectangle 11"/>
            <p:cNvSpPr/>
            <p:nvPr/>
          </p:nvSpPr>
          <p:spPr>
            <a:xfrm>
              <a:off x="9903474" y="955039"/>
              <a:ext cx="2009482" cy="1377927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434">
                <a:defRPr/>
              </a:pPr>
              <a:r>
                <a:rPr lang="en-US" sz="104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“Salvage” Transplant</a:t>
              </a:r>
            </a:p>
          </p:txBody>
        </p:sp>
        <p:cxnSp>
          <p:nvCxnSpPr>
            <p:cNvPr id="21" name="Straight Arrow Connector 20"/>
            <p:cNvCxnSpPr>
              <a:cxnSpLocks/>
              <a:endCxn id="12" idx="1"/>
            </p:cNvCxnSpPr>
            <p:nvPr/>
          </p:nvCxnSpPr>
          <p:spPr>
            <a:xfrm flipV="1">
              <a:off x="9405867" y="1645061"/>
              <a:ext cx="497607" cy="1735638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7963119" y="3701511"/>
            <a:ext cx="1413726" cy="1355416"/>
            <a:chOff x="9417672" y="3380696"/>
            <a:chExt cx="2514603" cy="2410504"/>
          </a:xfrm>
        </p:grpSpPr>
        <p:sp>
          <p:nvSpPr>
            <p:cNvPr id="10" name="Rounded Rectangle 9"/>
            <p:cNvSpPr/>
            <p:nvPr/>
          </p:nvSpPr>
          <p:spPr>
            <a:xfrm>
              <a:off x="9923555" y="4413467"/>
              <a:ext cx="2008720" cy="1377733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434">
                <a:defRPr/>
              </a:pPr>
              <a:r>
                <a:rPr lang="en-US" sz="104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AP/ Blast Phase</a:t>
              </a:r>
            </a:p>
            <a:p>
              <a:pPr algn="ctr" defTabSz="685434">
                <a:defRPr/>
              </a:pPr>
              <a:r>
                <a:rPr lang="en-US" sz="104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Management</a:t>
              </a:r>
            </a:p>
          </p:txBody>
        </p:sp>
        <p:cxnSp>
          <p:nvCxnSpPr>
            <p:cNvPr id="23" name="Straight Arrow Connector 22"/>
            <p:cNvCxnSpPr>
              <a:cxnSpLocks/>
              <a:endCxn id="10" idx="1"/>
            </p:cNvCxnSpPr>
            <p:nvPr/>
          </p:nvCxnSpPr>
          <p:spPr>
            <a:xfrm>
              <a:off x="9417672" y="3380696"/>
              <a:ext cx="505883" cy="1720579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Management of Myelofibrosis 2023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24002" y="5699486"/>
            <a:ext cx="43861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7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50" dirty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</a:rPr>
              <a:t>AP, accelerated phase; ET, essential thrombocytopenia; MF, myelofibrosis; PV, polycythemia </a:t>
            </a:r>
            <a:r>
              <a:rPr lang="en-US" sz="750" dirty="0" err="1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</a:rPr>
              <a:t>vera</a:t>
            </a:r>
            <a:r>
              <a:rPr lang="en-US" sz="750" dirty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</a:rPr>
              <a:t>.</a:t>
            </a:r>
          </a:p>
          <a:p>
            <a:pPr defTabSz="3427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50" dirty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</a:rPr>
              <a:t>Courtesy of Ruben A. Mesa, MD, FACP.</a:t>
            </a:r>
          </a:p>
        </p:txBody>
      </p:sp>
    </p:spTree>
    <p:extLst>
      <p:ext uri="{BB962C8B-B14F-4D97-AF65-F5344CB8AC3E}">
        <p14:creationId xmlns:p14="http://schemas.microsoft.com/office/powerpoint/2010/main" val="1664410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919DF49A-BA4C-274E-8998-76C14E675ECF}"/>
              </a:ext>
            </a:extLst>
          </p:cNvPr>
          <p:cNvSpPr txBox="1">
            <a:spLocks/>
          </p:cNvSpPr>
          <p:nvPr/>
        </p:nvSpPr>
        <p:spPr>
          <a:xfrm>
            <a:off x="2205654" y="586581"/>
            <a:ext cx="5915025" cy="78392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350">
              <a:defRPr/>
            </a:pPr>
            <a:r>
              <a:rPr lang="en-US" sz="3200" dirty="0">
                <a:solidFill>
                  <a:srgbClr val="009193"/>
                </a:solidFill>
                <a:latin typeface="Goudy Old Style"/>
              </a:rPr>
              <a:t>JAK Inhibitor Landscape 2023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1E93DE-A27D-F74F-AA67-A8BB61410DEB}"/>
              </a:ext>
            </a:extLst>
          </p:cNvPr>
          <p:cNvSpPr/>
          <p:nvPr/>
        </p:nvSpPr>
        <p:spPr>
          <a:xfrm>
            <a:off x="4328161" y="2122539"/>
            <a:ext cx="1903175" cy="4873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600" b="1" dirty="0">
                <a:solidFill>
                  <a:srgbClr val="FFFFFF"/>
                </a:solidFill>
                <a:latin typeface="Goudy Old Style"/>
              </a:rPr>
              <a:t>Seeking Approval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EABA5E-CFC1-A84E-A179-3070AAD6DCFF}"/>
              </a:ext>
            </a:extLst>
          </p:cNvPr>
          <p:cNvSpPr/>
          <p:nvPr/>
        </p:nvSpPr>
        <p:spPr>
          <a:xfrm>
            <a:off x="8775364" y="2122540"/>
            <a:ext cx="1584033" cy="4873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400" dirty="0">
                <a:solidFill>
                  <a:srgbClr val="FFFFFF"/>
                </a:solidFill>
                <a:latin typeface="Goudy Old Style"/>
              </a:rPr>
              <a:t>Inactive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35F7C3-D0C1-EC4E-9B4B-EFA094957439}"/>
              </a:ext>
            </a:extLst>
          </p:cNvPr>
          <p:cNvSpPr/>
          <p:nvPr/>
        </p:nvSpPr>
        <p:spPr>
          <a:xfrm>
            <a:off x="1841568" y="2647788"/>
            <a:ext cx="2176115" cy="487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600" i="1" dirty="0" err="1">
                <a:solidFill>
                  <a:srgbClr val="FFFFFF"/>
                </a:solidFill>
                <a:latin typeface="Goudy Old Style"/>
              </a:rPr>
              <a:t>Ruxolitinib</a:t>
            </a:r>
            <a:endParaRPr lang="en-US" sz="1600" i="1" dirty="0">
              <a:solidFill>
                <a:srgbClr val="FFFFFF"/>
              </a:solidFill>
              <a:latin typeface="Goudy Old Style"/>
            </a:endParaRPr>
          </a:p>
          <a:p>
            <a:pPr algn="ctr" defTabSz="685800">
              <a:defRPr/>
            </a:pPr>
            <a:r>
              <a:rPr lang="en-US" sz="1600" dirty="0">
                <a:solidFill>
                  <a:srgbClr val="FFFFFF"/>
                </a:solidFill>
                <a:latin typeface="Goudy Old Style"/>
              </a:rPr>
              <a:t>1L – MF, 2L PV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832C8F-54B6-374F-8C7A-7568994AB80E}"/>
              </a:ext>
            </a:extLst>
          </p:cNvPr>
          <p:cNvSpPr/>
          <p:nvPr/>
        </p:nvSpPr>
        <p:spPr>
          <a:xfrm>
            <a:off x="1832605" y="3728912"/>
            <a:ext cx="2176115" cy="48730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600" i="1" dirty="0" err="1">
                <a:solidFill>
                  <a:srgbClr val="FFFFFF"/>
                </a:solidFill>
                <a:latin typeface="Goudy Old Style"/>
              </a:rPr>
              <a:t>Pacritinib</a:t>
            </a:r>
            <a:endParaRPr lang="en-US" sz="1600" i="1" dirty="0">
              <a:solidFill>
                <a:srgbClr val="FFFFFF"/>
              </a:solidFill>
              <a:latin typeface="Goudy Old Style"/>
            </a:endParaRPr>
          </a:p>
          <a:p>
            <a:pPr algn="ctr" defTabSz="685800">
              <a:defRPr/>
            </a:pPr>
            <a:r>
              <a:rPr lang="en-US" sz="1600" dirty="0">
                <a:solidFill>
                  <a:srgbClr val="FFFFFF"/>
                </a:solidFill>
                <a:latin typeface="Goudy Old Style"/>
              </a:rPr>
              <a:t>MF (Low PLT)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177F32-0B3E-2543-B933-A8D9894EC1CD}"/>
              </a:ext>
            </a:extLst>
          </p:cNvPr>
          <p:cNvSpPr/>
          <p:nvPr/>
        </p:nvSpPr>
        <p:spPr>
          <a:xfrm>
            <a:off x="1841567" y="3177808"/>
            <a:ext cx="2176115" cy="487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600" i="1" dirty="0" err="1">
                <a:solidFill>
                  <a:srgbClr val="FFFFFF"/>
                </a:solidFill>
                <a:latin typeface="Goudy Old Style"/>
              </a:rPr>
              <a:t>Fedratinib</a:t>
            </a:r>
            <a:endParaRPr lang="en-US" sz="1600" i="1" dirty="0">
              <a:solidFill>
                <a:srgbClr val="FFFFFF"/>
              </a:solidFill>
              <a:latin typeface="Goudy Old Style"/>
            </a:endParaRPr>
          </a:p>
          <a:p>
            <a:pPr algn="ctr" defTabSz="685800">
              <a:defRPr/>
            </a:pPr>
            <a:r>
              <a:rPr lang="en-US" sz="1600" dirty="0">
                <a:solidFill>
                  <a:srgbClr val="FFFFFF"/>
                </a:solidFill>
                <a:latin typeface="Goudy Old Style"/>
              </a:rPr>
              <a:t>MF-1L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3756B3-8D88-434C-A917-2FAE82544757}"/>
              </a:ext>
            </a:extLst>
          </p:cNvPr>
          <p:cNvSpPr/>
          <p:nvPr/>
        </p:nvSpPr>
        <p:spPr>
          <a:xfrm>
            <a:off x="4328158" y="3699528"/>
            <a:ext cx="1903174" cy="4873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600" i="1" dirty="0">
                <a:solidFill>
                  <a:srgbClr val="BC4800">
                    <a:lumMod val="75000"/>
                  </a:srgbClr>
                </a:solidFill>
                <a:latin typeface="Goudy Old Style"/>
              </a:rPr>
              <a:t>NS - 018</a:t>
            </a:r>
          </a:p>
          <a:p>
            <a:pPr algn="ctr" defTabSz="685800">
              <a:defRPr/>
            </a:pPr>
            <a:r>
              <a:rPr lang="en-US" sz="1600" dirty="0">
                <a:solidFill>
                  <a:srgbClr val="BC4800">
                    <a:lumMod val="75000"/>
                  </a:srgbClr>
                </a:solidFill>
                <a:latin typeface="Goudy Old Style"/>
              </a:rPr>
              <a:t>MF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1F1C7B-9CC4-4D44-BD0C-179900FEB641}"/>
              </a:ext>
            </a:extLst>
          </p:cNvPr>
          <p:cNvSpPr/>
          <p:nvPr/>
        </p:nvSpPr>
        <p:spPr>
          <a:xfrm>
            <a:off x="4328160" y="2647787"/>
            <a:ext cx="1903175" cy="4873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600" i="1" dirty="0" err="1">
                <a:solidFill>
                  <a:srgbClr val="FFFFFF"/>
                </a:solidFill>
                <a:latin typeface="Goudy Old Style"/>
              </a:rPr>
              <a:t>Momelotinib</a:t>
            </a:r>
            <a:endParaRPr lang="en-US" sz="1600" i="1" dirty="0">
              <a:solidFill>
                <a:srgbClr val="FFFFFF"/>
              </a:solidFill>
              <a:latin typeface="Goudy Old Style"/>
            </a:endParaRPr>
          </a:p>
          <a:p>
            <a:pPr algn="ctr" defTabSz="685800">
              <a:defRPr/>
            </a:pPr>
            <a:r>
              <a:rPr lang="en-US" sz="1600" dirty="0">
                <a:solidFill>
                  <a:srgbClr val="FFFFFF"/>
                </a:solidFill>
                <a:latin typeface="Goudy Old Style"/>
              </a:rPr>
              <a:t>MF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6D3524-AF60-C940-A13F-F9E11F47C667}"/>
              </a:ext>
            </a:extLst>
          </p:cNvPr>
          <p:cNvSpPr/>
          <p:nvPr/>
        </p:nvSpPr>
        <p:spPr>
          <a:xfrm>
            <a:off x="8771335" y="2686455"/>
            <a:ext cx="1579098" cy="3675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400" i="1" dirty="0">
                <a:solidFill>
                  <a:srgbClr val="BC4800"/>
                </a:solidFill>
                <a:latin typeface="Goudy Old Style"/>
              </a:rPr>
              <a:t>XL-019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445133-218C-504B-A695-C5052E25FB27}"/>
              </a:ext>
            </a:extLst>
          </p:cNvPr>
          <p:cNvSpPr/>
          <p:nvPr/>
        </p:nvSpPr>
        <p:spPr>
          <a:xfrm>
            <a:off x="8771335" y="3140132"/>
            <a:ext cx="1579098" cy="3626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400" i="1" dirty="0">
                <a:solidFill>
                  <a:srgbClr val="BC4800"/>
                </a:solidFill>
                <a:latin typeface="Goudy Old Style"/>
              </a:rPr>
              <a:t>BMS-911543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6CF362-1AF1-1544-97BF-1D63C03D1981}"/>
              </a:ext>
            </a:extLst>
          </p:cNvPr>
          <p:cNvSpPr/>
          <p:nvPr/>
        </p:nvSpPr>
        <p:spPr>
          <a:xfrm>
            <a:off x="8771335" y="3588864"/>
            <a:ext cx="1579098" cy="3626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400" i="1" dirty="0">
                <a:solidFill>
                  <a:srgbClr val="BC4800"/>
                </a:solidFill>
                <a:latin typeface="Goudy Old Style"/>
              </a:rPr>
              <a:t>AZD-1480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2EF8C5-0632-AB43-A5D1-76A3204284B6}"/>
              </a:ext>
            </a:extLst>
          </p:cNvPr>
          <p:cNvSpPr/>
          <p:nvPr/>
        </p:nvSpPr>
        <p:spPr>
          <a:xfrm>
            <a:off x="1841566" y="2122540"/>
            <a:ext cx="2176115" cy="4873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600" b="1" dirty="0">
                <a:solidFill>
                  <a:srgbClr val="FFFFFF"/>
                </a:solidFill>
                <a:latin typeface="Goudy Old Style"/>
              </a:rPr>
              <a:t>Approved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20F337-9D28-1945-A6A9-55B29F8DB69A}"/>
              </a:ext>
            </a:extLst>
          </p:cNvPr>
          <p:cNvSpPr/>
          <p:nvPr/>
        </p:nvSpPr>
        <p:spPr>
          <a:xfrm>
            <a:off x="4328159" y="3174280"/>
            <a:ext cx="1903175" cy="4873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600" i="1" dirty="0">
                <a:solidFill>
                  <a:srgbClr val="FFFFFF"/>
                </a:solidFill>
                <a:latin typeface="Goudy Old Style"/>
              </a:rPr>
              <a:t>Ruxolitinib Combinations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F3ABD5-C399-9940-9020-2197C294B565}"/>
              </a:ext>
            </a:extLst>
          </p:cNvPr>
          <p:cNvSpPr/>
          <p:nvPr/>
        </p:nvSpPr>
        <p:spPr>
          <a:xfrm>
            <a:off x="8771336" y="4032419"/>
            <a:ext cx="1588061" cy="4037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400" i="1" dirty="0">
                <a:solidFill>
                  <a:srgbClr val="BC4800"/>
                </a:solidFill>
                <a:latin typeface="Goudy Old Style"/>
              </a:rPr>
              <a:t>LY-2784544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71038E-4BBD-0D46-B572-2E3AFBD46283}"/>
              </a:ext>
            </a:extLst>
          </p:cNvPr>
          <p:cNvSpPr/>
          <p:nvPr/>
        </p:nvSpPr>
        <p:spPr>
          <a:xfrm>
            <a:off x="2011681" y="4436209"/>
            <a:ext cx="1836725" cy="7839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600" b="1" dirty="0">
                <a:solidFill>
                  <a:srgbClr val="FFFFFF"/>
                </a:solidFill>
                <a:latin typeface="Goudy Old Style"/>
              </a:rPr>
              <a:t>NOW Approved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346A3FB-753E-864D-9560-35D1B3542272}"/>
              </a:ext>
            </a:extLst>
          </p:cNvPr>
          <p:cNvCxnSpPr>
            <a:cxnSpLocks/>
            <a:stCxn id="8" idx="2"/>
            <a:endCxn id="20" idx="0"/>
          </p:cNvCxnSpPr>
          <p:nvPr/>
        </p:nvCxnSpPr>
        <p:spPr>
          <a:xfrm>
            <a:off x="2920663" y="4216217"/>
            <a:ext cx="9381" cy="219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46E0C4A-38D0-7B4C-A029-09E8CB30ACB6}"/>
              </a:ext>
            </a:extLst>
          </p:cNvPr>
          <p:cNvSpPr/>
          <p:nvPr/>
        </p:nvSpPr>
        <p:spPr>
          <a:xfrm>
            <a:off x="6868161" y="2512074"/>
            <a:ext cx="1611117" cy="7587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600" dirty="0">
                <a:solidFill>
                  <a:srgbClr val="FFFFFF"/>
                </a:solidFill>
                <a:latin typeface="Goudy Old Style"/>
              </a:rPr>
              <a:t>Sierra Oncology</a:t>
            </a:r>
          </a:p>
          <a:p>
            <a:pPr algn="ctr" defTabSz="685800">
              <a:defRPr/>
            </a:pPr>
            <a:r>
              <a:rPr lang="en-US" sz="1600" dirty="0">
                <a:solidFill>
                  <a:srgbClr val="92D050"/>
                </a:solidFill>
                <a:latin typeface="Goudy Old Style"/>
              </a:rPr>
              <a:t>NCT04173494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D6BED1D-7526-0B48-9FAE-2015930E0DA4}"/>
              </a:ext>
            </a:extLst>
          </p:cNvPr>
          <p:cNvCxnSpPr>
            <a:cxnSpLocks/>
            <a:stCxn id="11" idx="3"/>
            <a:endCxn id="24" idx="1"/>
          </p:cNvCxnSpPr>
          <p:nvPr/>
        </p:nvCxnSpPr>
        <p:spPr>
          <a:xfrm flipV="1">
            <a:off x="6231334" y="2891438"/>
            <a:ext cx="63682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26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CEB9E4-E329-A140-B8D6-841FD67BA58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24000" y="1177926"/>
            <a:ext cx="9144000" cy="4378049"/>
          </a:xfrm>
          <a:solidFill>
            <a:srgbClr val="009193"/>
          </a:solidFill>
        </p:spPr>
        <p:txBody>
          <a:bodyPr>
            <a:normAutofit/>
          </a:bodyPr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4000" dirty="0" err="1">
                <a:solidFill>
                  <a:schemeClr val="bg1"/>
                </a:solidFill>
              </a:rPr>
              <a:t>Ruxolitinib</a:t>
            </a:r>
            <a:r>
              <a:rPr lang="en-US" sz="4000" dirty="0">
                <a:solidFill>
                  <a:schemeClr val="bg1"/>
                </a:solidFill>
              </a:rPr>
              <a:t> FDA Approved (MF)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November 16,2011 </a:t>
            </a:r>
          </a:p>
        </p:txBody>
      </p:sp>
    </p:spTree>
    <p:extLst>
      <p:ext uri="{BB962C8B-B14F-4D97-AF65-F5344CB8AC3E}">
        <p14:creationId xmlns:p14="http://schemas.microsoft.com/office/powerpoint/2010/main" val="71732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DB11EA5-4CE0-FD4C-AFDD-300FED1B737A}"/>
              </a:ext>
            </a:extLst>
          </p:cNvPr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4AAA94-4001-441D-A505-D32C14C3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329956"/>
            <a:ext cx="8064500" cy="828675"/>
          </a:xfrm>
        </p:spPr>
        <p:txBody>
          <a:bodyPr>
            <a:normAutofit/>
          </a:bodyPr>
          <a:lstStyle/>
          <a:p>
            <a:r>
              <a:rPr lang="en-US" sz="3200" dirty="0"/>
              <a:t>COMFORT-I Study Design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B161DE-314E-4651-AA31-250B1C312B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90682" y="6528044"/>
            <a:ext cx="9143999" cy="199948"/>
          </a:xfrm>
        </p:spPr>
        <p:txBody>
          <a:bodyPr/>
          <a:lstStyle/>
          <a:p>
            <a:pPr marL="0" indent="0">
              <a:buNone/>
            </a:pPr>
            <a:r>
              <a:rPr lang="da-DK" sz="1000" dirty="0" err="1"/>
              <a:t>Verstovsek</a:t>
            </a:r>
            <a:r>
              <a:rPr lang="da-DK" sz="1000" dirty="0"/>
              <a:t> S, et al. N </a:t>
            </a:r>
            <a:r>
              <a:rPr lang="da-DK" sz="1000" dirty="0" err="1"/>
              <a:t>Engl</a:t>
            </a:r>
            <a:r>
              <a:rPr lang="da-DK" sz="1000" dirty="0"/>
              <a:t> J Med. 2012;366:799-807.</a:t>
            </a:r>
            <a:endParaRPr lang="en-US" sz="1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A6C5C7-0300-4559-B53E-CB14284A4A59}"/>
              </a:ext>
            </a:extLst>
          </p:cNvPr>
          <p:cNvGrpSpPr/>
          <p:nvPr/>
        </p:nvGrpSpPr>
        <p:grpSpPr>
          <a:xfrm>
            <a:off x="1793447" y="1284545"/>
            <a:ext cx="8605107" cy="4403679"/>
            <a:chOff x="-147512" y="1047254"/>
            <a:chExt cx="11473477" cy="587157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BEBB85F-92AC-4816-827D-77AD16F0F185}"/>
                </a:ext>
              </a:extLst>
            </p:cNvPr>
            <p:cNvSpPr/>
            <p:nvPr/>
          </p:nvSpPr>
          <p:spPr>
            <a:xfrm>
              <a:off x="-147512" y="1968040"/>
              <a:ext cx="4060986" cy="3926915"/>
            </a:xfrm>
            <a:prstGeom prst="roundRect">
              <a:avLst/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</a:rPr>
                <a:t>Patients (≥ 18 y) with int-2 or high-risk MF</a:t>
              </a:r>
            </a:p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  <a:cs typeface="Arial" pitchFamily="34" charset="0"/>
                </a:rPr>
                <a:t>PMF, PPV-MF, or PET-MF</a:t>
              </a:r>
            </a:p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  <a:cs typeface="Arial" pitchFamily="34" charset="0"/>
                </a:rPr>
                <a:t>PLT count ≥ 100,000</a:t>
              </a:r>
            </a:p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  <a:cs typeface="Arial" pitchFamily="34" charset="0"/>
                </a:rPr>
                <a:t>Palpable spleen ≥ 5 cm </a:t>
              </a:r>
            </a:p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  <a:cs typeface="Arial" pitchFamily="34" charset="0"/>
                </a:rPr>
                <a:t>PB &lt; 10%</a:t>
              </a:r>
            </a:p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  <a:cs typeface="Arial" pitchFamily="34" charset="0"/>
                </a:rPr>
                <a:t>ECOG PS ≤ 3</a:t>
              </a:r>
            </a:p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  <a:cs typeface="Arial" pitchFamily="34" charset="0"/>
                </a:rPr>
                <a:t>Refractory or intolerant to or not candidates for available therapy</a:t>
              </a:r>
            </a:p>
            <a:p>
              <a:pPr algn="ctr"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</a:rPr>
                <a:t>N = 309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58E76A1-E7DA-452F-9688-41CBCF4A156D}"/>
                </a:ext>
              </a:extLst>
            </p:cNvPr>
            <p:cNvSpPr/>
            <p:nvPr/>
          </p:nvSpPr>
          <p:spPr>
            <a:xfrm>
              <a:off x="5410200" y="1714098"/>
              <a:ext cx="5090549" cy="201970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</a:rPr>
                <a:t>RUX twice daily</a:t>
              </a:r>
            </a:p>
            <a:p>
              <a:pPr marL="175022" indent="-175022">
                <a:buFont typeface="Arial" panose="020B0604020202020204" pitchFamily="34" charset="0"/>
                <a:buChar char="•"/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</a:rPr>
                <a:t>15 mg twice daily for a PLT count of 100 × 10</a:t>
              </a:r>
              <a:r>
                <a:rPr lang="en-US" sz="1200" b="1" baseline="30000" dirty="0">
                  <a:solidFill>
                    <a:srgbClr val="FFFFFF"/>
                  </a:solidFill>
                  <a:latin typeface="+mj-lt"/>
                </a:rPr>
                <a:t>9</a:t>
              </a:r>
              <a:r>
                <a:rPr lang="en-US" sz="1200" b="1" dirty="0">
                  <a:solidFill>
                    <a:srgbClr val="FFFFFF"/>
                  </a:solidFill>
                  <a:latin typeface="+mj-lt"/>
                </a:rPr>
                <a:t> to 200 × 10</a:t>
              </a:r>
              <a:r>
                <a:rPr lang="en-US" sz="1200" b="1" baseline="30000" dirty="0">
                  <a:solidFill>
                    <a:srgbClr val="FFFFFF"/>
                  </a:solidFill>
                  <a:latin typeface="+mj-lt"/>
                </a:rPr>
                <a:t>9</a:t>
              </a:r>
              <a:r>
                <a:rPr lang="en-US" sz="1200" b="1" dirty="0">
                  <a:solidFill>
                    <a:srgbClr val="FFFFFF"/>
                  </a:solidFill>
                  <a:latin typeface="+mj-lt"/>
                </a:rPr>
                <a:t>/L</a:t>
              </a:r>
            </a:p>
            <a:p>
              <a:pPr marL="175022" indent="-175022">
                <a:buFont typeface="Arial" panose="020B0604020202020204" pitchFamily="34" charset="0"/>
                <a:buChar char="•"/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</a:rPr>
                <a:t>20 mg twice daily for a count &gt; 200 × 10</a:t>
              </a:r>
              <a:r>
                <a:rPr lang="en-US" sz="1200" b="1" baseline="30000" dirty="0">
                  <a:solidFill>
                    <a:srgbClr val="FFFFFF"/>
                  </a:solidFill>
                  <a:latin typeface="+mj-lt"/>
                </a:rPr>
                <a:t>9</a:t>
              </a:r>
              <a:r>
                <a:rPr lang="en-US" sz="1200" b="1" dirty="0">
                  <a:solidFill>
                    <a:srgbClr val="FFFFFF"/>
                  </a:solidFill>
                  <a:latin typeface="+mj-lt"/>
                </a:rPr>
                <a:t> L</a:t>
              </a:r>
            </a:p>
            <a:p>
              <a:pPr algn="ctr"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</a:rPr>
                <a:t>n = 155 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A096BE3-B1F2-4702-BD27-82049FCDA1F9}"/>
                </a:ext>
              </a:extLst>
            </p:cNvPr>
            <p:cNvSpPr/>
            <p:nvPr/>
          </p:nvSpPr>
          <p:spPr>
            <a:xfrm>
              <a:off x="5190456" y="3935359"/>
              <a:ext cx="1960626" cy="887185"/>
            </a:xfrm>
            <a:prstGeom prst="roundRect">
              <a:avLst>
                <a:gd name="adj" fmla="val 18864"/>
              </a:avLst>
            </a:prstGeom>
            <a:solidFill>
              <a:srgbClr val="0096FF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</a:rPr>
                <a:t>Placebo</a:t>
              </a:r>
            </a:p>
            <a:p>
              <a:pPr algn="ctr"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</a:rPr>
                <a:t>n =  154</a:t>
              </a:r>
            </a:p>
          </p:txBody>
        </p:sp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1C8ABC3C-05BB-4ED3-BB8F-68395B7D06DC}"/>
                </a:ext>
              </a:extLst>
            </p:cNvPr>
            <p:cNvSpPr/>
            <p:nvPr/>
          </p:nvSpPr>
          <p:spPr>
            <a:xfrm>
              <a:off x="3906239" y="3265471"/>
              <a:ext cx="795528" cy="794543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200">
                  <a:solidFill>
                    <a:srgbClr val="FFFFFF"/>
                  </a:solidFill>
                  <a:latin typeface="GoudyOldSty"/>
                </a:rPr>
                <a:t>R</a:t>
              </a:r>
            </a:p>
            <a:p>
              <a:pPr algn="ctr">
                <a:defRPr/>
              </a:pPr>
              <a:r>
                <a:rPr lang="en-US" sz="1200">
                  <a:solidFill>
                    <a:srgbClr val="FFFFFF"/>
                  </a:solidFill>
                  <a:latin typeface="GoudyOldSty"/>
                </a:rPr>
                <a:t>1:1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1444309-AF37-4E58-8EB6-206C9476B0EE}"/>
                </a:ext>
              </a:extLst>
            </p:cNvPr>
            <p:cNvSpPr/>
            <p:nvPr/>
          </p:nvSpPr>
          <p:spPr>
            <a:xfrm>
              <a:off x="4086965" y="4934585"/>
              <a:ext cx="7239000" cy="1984241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</a:rPr>
                <a:t>Primary endpoint: Number of patients in whom ≥ 35% SVR was achieved from BL to week 24 as measured by MRI (or CT scan in applicable patients)</a:t>
              </a:r>
            </a:p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</a:rPr>
                <a:t>Secondary endpoints: Proportion of patients with ≥ 50% reduction in TSS from BL to week 24 as measured by the MF-SAF 2.0, OS, duration of SVR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C69CD4E-535F-4C8E-9955-A9D78D73ED1D}"/>
                </a:ext>
              </a:extLst>
            </p:cNvPr>
            <p:cNvSpPr/>
            <p:nvPr/>
          </p:nvSpPr>
          <p:spPr>
            <a:xfrm>
              <a:off x="1332599" y="1047254"/>
              <a:ext cx="8691072" cy="544139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</a:rPr>
                <a:t>Randomized, double-blind, placebo-controlled, multicenter, phase 3 trial 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6F36494-818E-44CD-8F77-B5B4D88FE896}"/>
                </a:ext>
              </a:extLst>
            </p:cNvPr>
            <p:cNvSpPr/>
            <p:nvPr/>
          </p:nvSpPr>
          <p:spPr>
            <a:xfrm>
              <a:off x="7620027" y="3887618"/>
              <a:ext cx="2783382" cy="972844"/>
            </a:xfrm>
            <a:prstGeom prst="roundRect">
              <a:avLst/>
            </a:prstGeom>
            <a:solidFill>
              <a:srgbClr val="7A8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</a:rPr>
                <a:t>Crossover for splenomegaly</a:t>
              </a:r>
            </a:p>
            <a:p>
              <a:pPr algn="ctr"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+mj-lt"/>
                </a:rPr>
                <a:t>n = 36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8A82BB1-B994-4003-95B6-E8409728EE09}"/>
                </a:ext>
              </a:extLst>
            </p:cNvPr>
            <p:cNvCxnSpPr>
              <a:cxnSpLocks/>
              <a:stCxn id="8" idx="6"/>
              <a:endCxn id="7" idx="1"/>
            </p:cNvCxnSpPr>
            <p:nvPr/>
          </p:nvCxnSpPr>
          <p:spPr>
            <a:xfrm>
              <a:off x="4701767" y="3662743"/>
              <a:ext cx="488689" cy="71620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8FE9A66-E033-48C2-873B-99B4CA01F35C}"/>
                </a:ext>
              </a:extLst>
            </p:cNvPr>
            <p:cNvCxnSpPr>
              <a:cxnSpLocks/>
              <a:stCxn id="8" idx="6"/>
              <a:endCxn id="6" idx="1"/>
            </p:cNvCxnSpPr>
            <p:nvPr/>
          </p:nvCxnSpPr>
          <p:spPr>
            <a:xfrm flipV="1">
              <a:off x="4701767" y="2723949"/>
              <a:ext cx="708433" cy="93879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770E358-3D6C-4EE0-9C23-960D9C7B28EF}"/>
                </a:ext>
              </a:extLst>
            </p:cNvPr>
            <p:cNvCxnSpPr>
              <a:cxnSpLocks/>
              <a:stCxn id="7" idx="3"/>
              <a:endCxn id="11" idx="1"/>
            </p:cNvCxnSpPr>
            <p:nvPr/>
          </p:nvCxnSpPr>
          <p:spPr>
            <a:xfrm flipV="1">
              <a:off x="7151082" y="4374041"/>
              <a:ext cx="468945" cy="49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>
              <a:cxnSpLocks/>
              <a:stCxn id="6" idx="3"/>
              <a:endCxn id="11" idx="3"/>
            </p:cNvCxnSpPr>
            <p:nvPr/>
          </p:nvCxnSpPr>
          <p:spPr>
            <a:xfrm flipH="1">
              <a:off x="10403409" y="2723949"/>
              <a:ext cx="97340" cy="1650092"/>
            </a:xfrm>
            <a:prstGeom prst="bentConnector3">
              <a:avLst>
                <a:gd name="adj1" fmla="val -313129"/>
              </a:avLst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11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Mays_Cancer_Center_Template">
  <a:themeElements>
    <a:clrScheme name="UTHSA-White">
      <a:dk1>
        <a:srgbClr val="BC4800"/>
      </a:dk1>
      <a:lt1>
        <a:srgbClr val="FFFFFF"/>
      </a:lt1>
      <a:dk2>
        <a:srgbClr val="000000"/>
      </a:dk2>
      <a:lt2>
        <a:srgbClr val="FFFFFF"/>
      </a:lt2>
      <a:accent1>
        <a:srgbClr val="007298"/>
      </a:accent1>
      <a:accent2>
        <a:srgbClr val="4E7F71"/>
      </a:accent2>
      <a:accent3>
        <a:srgbClr val="624C79"/>
      </a:accent3>
      <a:accent4>
        <a:srgbClr val="D65F00"/>
      </a:accent4>
      <a:accent5>
        <a:srgbClr val="BA7828"/>
      </a:accent5>
      <a:accent6>
        <a:srgbClr val="AA999D"/>
      </a:accent6>
      <a:hlink>
        <a:srgbClr val="BC4800"/>
      </a:hlink>
      <a:folHlink>
        <a:srgbClr val="9E2A00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SHA PowerPoint Template_4x3_100716" id="{BD6FA644-250E-4540-988F-651F10CEEC50}" vid="{41A70BD3-DB1E-EF42-9792-D3C80850D985}"/>
    </a:ext>
  </a:extLst>
</a:theme>
</file>

<file path=ppt/theme/theme3.xml><?xml version="1.0" encoding="utf-8"?>
<a:theme xmlns:a="http://schemas.openxmlformats.org/drawingml/2006/main" name="6_Mays_Cancer_Center_Template">
  <a:themeElements>
    <a:clrScheme name="UTHSA-White">
      <a:dk1>
        <a:srgbClr val="BC4800"/>
      </a:dk1>
      <a:lt1>
        <a:srgbClr val="FFFFFF"/>
      </a:lt1>
      <a:dk2>
        <a:srgbClr val="000000"/>
      </a:dk2>
      <a:lt2>
        <a:srgbClr val="FFFFFF"/>
      </a:lt2>
      <a:accent1>
        <a:srgbClr val="007298"/>
      </a:accent1>
      <a:accent2>
        <a:srgbClr val="4E7F71"/>
      </a:accent2>
      <a:accent3>
        <a:srgbClr val="624C79"/>
      </a:accent3>
      <a:accent4>
        <a:srgbClr val="D65F00"/>
      </a:accent4>
      <a:accent5>
        <a:srgbClr val="BA7828"/>
      </a:accent5>
      <a:accent6>
        <a:srgbClr val="AA999D"/>
      </a:accent6>
      <a:hlink>
        <a:srgbClr val="BC4800"/>
      </a:hlink>
      <a:folHlink>
        <a:srgbClr val="9E2A00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SHA PowerPoint Template_4x3_100716" id="{BD6FA644-250E-4540-988F-651F10CEEC50}" vid="{41A70BD3-DB1E-EF42-9792-D3C80850D985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Mays_Cancer_Center_Template">
  <a:themeElements>
    <a:clrScheme name="UTHSA-White">
      <a:dk1>
        <a:srgbClr val="BC4800"/>
      </a:dk1>
      <a:lt1>
        <a:srgbClr val="FFFFFF"/>
      </a:lt1>
      <a:dk2>
        <a:srgbClr val="000000"/>
      </a:dk2>
      <a:lt2>
        <a:srgbClr val="FFFFFF"/>
      </a:lt2>
      <a:accent1>
        <a:srgbClr val="007298"/>
      </a:accent1>
      <a:accent2>
        <a:srgbClr val="4E7F71"/>
      </a:accent2>
      <a:accent3>
        <a:srgbClr val="624C79"/>
      </a:accent3>
      <a:accent4>
        <a:srgbClr val="D65F00"/>
      </a:accent4>
      <a:accent5>
        <a:srgbClr val="BA7828"/>
      </a:accent5>
      <a:accent6>
        <a:srgbClr val="AA999D"/>
      </a:accent6>
      <a:hlink>
        <a:srgbClr val="BC4800"/>
      </a:hlink>
      <a:folHlink>
        <a:srgbClr val="9E2A00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SHA PowerPoint Template_4x3_100716" id="{BD6FA644-250E-4540-988F-651F10CEEC50}" vid="{41A70BD3-DB1E-EF42-9792-D3C80850D985}"/>
    </a:ext>
  </a:extLst>
</a:theme>
</file>

<file path=ppt/theme/theme6.xml><?xml version="1.0" encoding="utf-8"?>
<a:theme xmlns:a="http://schemas.openxmlformats.org/drawingml/2006/main" name="3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axis">
      <a:dk1>
        <a:srgbClr val="000000"/>
      </a:dk1>
      <a:lt1>
        <a:srgbClr val="FFFFFF"/>
      </a:lt1>
      <a:dk2>
        <a:srgbClr val="00469D"/>
      </a:dk2>
      <a:lt2>
        <a:srgbClr val="EA9619"/>
      </a:lt2>
      <a:accent1>
        <a:srgbClr val="0187C9"/>
      </a:accent1>
      <a:accent2>
        <a:srgbClr val="4A4D5F"/>
      </a:accent2>
      <a:accent3>
        <a:srgbClr val="00AEBC"/>
      </a:accent3>
      <a:accent4>
        <a:srgbClr val="ECA5F8"/>
      </a:accent4>
      <a:accent5>
        <a:srgbClr val="5B9BD5"/>
      </a:accent5>
      <a:accent6>
        <a:srgbClr val="70AD47"/>
      </a:accent6>
      <a:hlink>
        <a:srgbClr val="0DB6C3"/>
      </a:hlink>
      <a:folHlink>
        <a:srgbClr val="FF91D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36E32B387B774CAD50A822D991507B" ma:contentTypeVersion="16" ma:contentTypeDescription="Create a new document." ma:contentTypeScope="" ma:versionID="412fd4961d06dc16f07b6e50d431b1ab">
  <xsd:schema xmlns:xsd="http://www.w3.org/2001/XMLSchema" xmlns:xs="http://www.w3.org/2001/XMLSchema" xmlns:p="http://schemas.microsoft.com/office/2006/metadata/properties" xmlns:ns2="5a86bc9b-c58a-4cfd-941e-49894b492ff7" xmlns:ns3="ee01b8d9-5bdf-44a6-9ff0-886e4acbaf5b" xmlns:ns4="116654f4-1673-4470-989b-6ab225ea3947" targetNamespace="http://schemas.microsoft.com/office/2006/metadata/properties" ma:root="true" ma:fieldsID="5923ced4f095fc58beb6d8d4de8b90bb" ns2:_="" ns3:_="" ns4:_="">
    <xsd:import namespace="5a86bc9b-c58a-4cfd-941e-49894b492ff7"/>
    <xsd:import namespace="ee01b8d9-5bdf-44a6-9ff0-886e4acbaf5b"/>
    <xsd:import namespace="116654f4-1673-4470-989b-6ab225ea39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86bc9b-c58a-4cfd-941e-49894b492f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ff0a844-5d80-49b0-a46a-0a8d4957c35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01b8d9-5bdf-44a6-9ff0-886e4acbaf5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6654f4-1673-4470-989b-6ab225ea3947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ef869aab-f1b8-421b-938e-0b4d5b6dd310}" ma:internalName="TaxCatchAll" ma:showField="CatchAllData" ma:web="ee01b8d9-5bdf-44a6-9ff0-886e4acbaf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F5C2F3-9BE4-4B13-A3F2-9EE3CCBDCC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86bc9b-c58a-4cfd-941e-49894b492ff7"/>
    <ds:schemaRef ds:uri="ee01b8d9-5bdf-44a6-9ff0-886e4acbaf5b"/>
    <ds:schemaRef ds:uri="116654f4-1673-4470-989b-6ab225ea39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73136A-FA96-493F-B817-6C7BAF54DB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</TotalTime>
  <Words>4654</Words>
  <Application>Microsoft Macintosh PowerPoint</Application>
  <PresentationFormat>Widescreen</PresentationFormat>
  <Paragraphs>801</Paragraphs>
  <Slides>45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45</vt:i4>
      </vt:variant>
    </vt:vector>
  </HeadingPairs>
  <TitlesOfParts>
    <vt:vector size="68" baseType="lpstr">
      <vt:lpstr>Arial</vt:lpstr>
      <vt:lpstr>Arial Narrow</vt:lpstr>
      <vt:lpstr>Calibri</vt:lpstr>
      <vt:lpstr>Cambria</vt:lpstr>
      <vt:lpstr>Courier New</vt:lpstr>
      <vt:lpstr>Franklin Gothic Book</vt:lpstr>
      <vt:lpstr>Goudy Old Style</vt:lpstr>
      <vt:lpstr>Goudy Oldstyle Std Regular</vt:lpstr>
      <vt:lpstr>GoudyOldSty</vt:lpstr>
      <vt:lpstr>Montserrat SemiBold</vt:lpstr>
      <vt:lpstr>Proxima Nova Rg</vt:lpstr>
      <vt:lpstr>Roboto Condensed</vt:lpstr>
      <vt:lpstr>Source Sans Pro</vt:lpstr>
      <vt:lpstr>System Font Regular</vt:lpstr>
      <vt:lpstr>Times New Roman</vt:lpstr>
      <vt:lpstr>Wingdings</vt:lpstr>
      <vt:lpstr>Office Theme</vt:lpstr>
      <vt:lpstr>5_Mays_Cancer_Center_Template</vt:lpstr>
      <vt:lpstr>6_Mays_Cancer_Center_Template</vt:lpstr>
      <vt:lpstr>7_Office Theme</vt:lpstr>
      <vt:lpstr>1_Mays_Cancer_Center_Template</vt:lpstr>
      <vt:lpstr>3_Office Theme</vt:lpstr>
      <vt:lpstr>4_Office Theme</vt:lpstr>
      <vt:lpstr>PowerPoint Presentation</vt:lpstr>
      <vt:lpstr>Disclosures – Ruben Mesa, MD</vt:lpstr>
      <vt:lpstr>Quick 10 Ten things for MF patients to know about the approval of Pacritinib</vt:lpstr>
      <vt:lpstr>Assessing MPN Burden</vt:lpstr>
      <vt:lpstr>Quick 10 Ten things for MF patients to know about the approval of Pacritinib</vt:lpstr>
      <vt:lpstr>Management of Myelofibrosis 2023</vt:lpstr>
      <vt:lpstr>PowerPoint Presentation</vt:lpstr>
      <vt:lpstr>PowerPoint Presentation</vt:lpstr>
      <vt:lpstr>COMFORT-I Study Design</vt:lpstr>
      <vt:lpstr>COMFORT-I Results</vt:lpstr>
      <vt:lpstr>JAKARTA-1 Study</vt:lpstr>
      <vt:lpstr>PowerPoint Presentation</vt:lpstr>
      <vt:lpstr>JAKARTA-1 Endpoints</vt:lpstr>
      <vt:lpstr>NCCN Guidelines Version 1.2021: Treatment for Higher-Risk MF </vt:lpstr>
      <vt:lpstr>Quick 10 Ten things for MF patients to know about the approval of Pacritinib</vt:lpstr>
      <vt:lpstr>Primary Myelofibrosis and Secondary Myelofibrosis are Clinically and Biologically Different</vt:lpstr>
      <vt:lpstr>Anemia is a Common Manifestation</vt:lpstr>
      <vt:lpstr>Quick 10 Ten things for MF patients to know about the approval of Pacritinib</vt:lpstr>
      <vt:lpstr>Pacritinib (PAC): A Selective Inhibitor of JAK2 and IRAK1</vt:lpstr>
      <vt:lpstr>Pacritinib (PAC): Mechanism of Action</vt:lpstr>
      <vt:lpstr>Quick 10 Ten things for MF patients to know about the approval of Pacritinib</vt:lpstr>
      <vt:lpstr>PowerPoint Presentation</vt:lpstr>
      <vt:lpstr>Phase 3 Myelofibrosis Studies in First- and Second-Line Therapy</vt:lpstr>
      <vt:lpstr>PERSIST-2 ≥ 35% SVR</vt:lpstr>
      <vt:lpstr>PERSIST-2 ≥ 50% Reduction in TSS </vt:lpstr>
      <vt:lpstr>PERSIST-2 Percent Change in PLT Count BL PLT Count &lt; 50,000/µL*</vt:lpstr>
      <vt:lpstr>PERSIST-2 Improvement in Transfusions</vt:lpstr>
      <vt:lpstr>Pacritinib Safety Profile: Predictable and Manageable</vt:lpstr>
      <vt:lpstr>PACIFICA PAC Phase 3 </vt:lpstr>
      <vt:lpstr>Pacritinib Is a Potent ACVR1 Inhibitor with Significant Anemia Benefit in Patients with Myelofibrosis</vt:lpstr>
      <vt:lpstr>Pacritinib in Cytopenic Myelofibrosis</vt:lpstr>
      <vt:lpstr>Pacritinib is a Potent ACVR1 Inhibitor</vt:lpstr>
      <vt:lpstr>More Pacritinib Patients Achieved TI</vt:lpstr>
      <vt:lpstr>TI Conversion Can Occur Late in Treatment</vt:lpstr>
      <vt:lpstr>Hypothesized Mechanism of Anemia Benefit</vt:lpstr>
      <vt:lpstr>What Is a Treatment Guideline?</vt:lpstr>
      <vt:lpstr>NCCN Guidelines® Summary: Treatment For Myelofibrosis </vt:lpstr>
      <vt:lpstr>Quick 10 Ten things for MF patients to know about the approval of Pacritinib</vt:lpstr>
      <vt:lpstr>Quick 10 Ten things for MF patients to know about the approval of Pacritinib</vt:lpstr>
      <vt:lpstr>NCCN Guidelines® Summary: Treatment For Myelofibrosis </vt:lpstr>
      <vt:lpstr>Quick 10 Ten things for MF patients to know about the approval of Pacritinib</vt:lpstr>
      <vt:lpstr>Quick 10 Ten things for MF patients to know about the approval of Pacritinib</vt:lpstr>
      <vt:lpstr>Quick 10 Ten things for MF patients to know about the approval of Pacritinib</vt:lpstr>
      <vt:lpstr>Now Approved Pacritinib (Vonjo)</vt:lpstr>
      <vt:lpstr>MPN Patient Community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Faye Sanders</dc:creator>
  <cp:lastModifiedBy>Mesa, Ruben</cp:lastModifiedBy>
  <cp:revision>34</cp:revision>
  <dcterms:created xsi:type="dcterms:W3CDTF">2022-04-14T18:04:43Z</dcterms:created>
  <dcterms:modified xsi:type="dcterms:W3CDTF">2023-03-15T19:23:54Z</dcterms:modified>
</cp:coreProperties>
</file>