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6" r:id="rId4"/>
    <p:sldMasterId id="2147483719" r:id="rId5"/>
    <p:sldMasterId id="2147483724" r:id="rId6"/>
    <p:sldMasterId id="2147483735" r:id="rId7"/>
    <p:sldMasterId id="2147483744" r:id="rId8"/>
    <p:sldMasterId id="2147483751" r:id="rId9"/>
    <p:sldMasterId id="2147483785" r:id="rId10"/>
    <p:sldMasterId id="2147483795" r:id="rId11"/>
    <p:sldMasterId id="2147483816" r:id="rId12"/>
    <p:sldMasterId id="2147483821" r:id="rId13"/>
    <p:sldMasterId id="2147483837" r:id="rId14"/>
    <p:sldMasterId id="2147483845" r:id="rId15"/>
    <p:sldMasterId id="2147483848" r:id="rId16"/>
    <p:sldMasterId id="2147483858" r:id="rId17"/>
  </p:sldMasterIdLst>
  <p:notesMasterIdLst>
    <p:notesMasterId r:id="rId39"/>
  </p:notesMasterIdLst>
  <p:sldIdLst>
    <p:sldId id="257" r:id="rId18"/>
    <p:sldId id="274" r:id="rId19"/>
    <p:sldId id="276" r:id="rId20"/>
    <p:sldId id="262" r:id="rId21"/>
    <p:sldId id="264" r:id="rId22"/>
    <p:sldId id="266" r:id="rId23"/>
    <p:sldId id="268" r:id="rId24"/>
    <p:sldId id="270" r:id="rId25"/>
    <p:sldId id="272" r:id="rId26"/>
    <p:sldId id="259" r:id="rId27"/>
    <p:sldId id="261" r:id="rId28"/>
    <p:sldId id="278" r:id="rId29"/>
    <p:sldId id="280" r:id="rId30"/>
    <p:sldId id="284" r:id="rId31"/>
    <p:sldId id="286" r:id="rId32"/>
    <p:sldId id="290" r:id="rId33"/>
    <p:sldId id="282" r:id="rId34"/>
    <p:sldId id="288" r:id="rId35"/>
    <p:sldId id="292" r:id="rId36"/>
    <p:sldId id="294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2" d="100"/>
          <a:sy n="92" d="100"/>
        </p:scale>
        <p:origin x="65" y="1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olina.lech\OneDrive%20-%20OneWorkplace\Current%20ASH%20works\ASH%202020%20Gerds%20et%20al.%20Luspatercept%20in%20MF%20poster%20outlin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461609816675569"/>
          <c:y val="0.11546220513279874"/>
          <c:w val="0.61295013123359576"/>
          <c:h val="0.7858335015815330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E9-4B4A-8C62-C9C039D785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E9-4B4A-8C62-C9C039D785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E9-4B4A-8C62-C9C039D7856E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E9-4B4A-8C62-C9C039D7856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EE9-4B4A-8C62-C9C039D7856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EE9-4B4A-8C62-C9C039D7856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EE9-4B4A-8C62-C9C039D7856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EE9-4B4A-8C62-C9C039D78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E9-4B4A-8C62-C9C039D7856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solidFill>
            <a:schemeClr val="bg1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3.635275810805455E-2"/>
          <c:y val="0.28029140588195711"/>
          <c:w val="0.26083333333333331"/>
          <c:h val="0.508704320613769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Cohort 2 (n = 21)</c:v>
                </c:pt>
              </c:strCache>
            </c:strRef>
          </c:tx>
          <c:spPr>
            <a:solidFill>
              <a:srgbClr val="772A28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RBC-TI ≥ 12 weeks (Weeks 1-24)</c:v>
                </c:pt>
                <c:pt idx="1">
                  <c:v>RBC-TI ≥ 12 weeks (entire treatment duration)</c:v>
                </c:pt>
                <c:pt idx="2">
                  <c:v>≥ 50% RBC transfusion burden reduction (entire treatment duration)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10</c:v>
                </c:pt>
                <c:pt idx="1">
                  <c:v>19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27-4D0B-A59D-03FFF150AF5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Cohort 3B (n = 22)</c:v>
                </c:pt>
              </c:strCache>
            </c:strRef>
          </c:tx>
          <c:spPr>
            <a:pattFill prst="ltUpDiag">
              <a:fgClr>
                <a:srgbClr val="772A28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RBC-TI ≥ 12 weeks (Weeks 1-24)</c:v>
                </c:pt>
                <c:pt idx="1">
                  <c:v>RBC-TI ≥ 12 weeks (entire treatment duration)</c:v>
                </c:pt>
                <c:pt idx="2">
                  <c:v>≥ 50% RBC transfusion burden reduction (entire treatment duration)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27</c:v>
                </c:pt>
                <c:pt idx="1">
                  <c:v>36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27-4D0B-A59D-03FFF150A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8991744"/>
        <c:axId val="1128992832"/>
      </c:barChart>
      <c:catAx>
        <c:axId val="112899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A4A49"/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400" b="0" i="0" u="none" strike="noStrike" kern="1200" baseline="0">
                <a:solidFill>
                  <a:srgbClr val="595454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1128992832"/>
        <c:crosses val="autoZero"/>
        <c:auto val="1"/>
        <c:lblAlgn val="ctr"/>
        <c:lblOffset val="100"/>
        <c:noMultiLvlLbl val="0"/>
      </c:catAx>
      <c:valAx>
        <c:axId val="1128992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595454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en-GB" sz="1200" b="1" baseline="0" dirty="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Subjects achieving endpoint (%)</a:t>
                </a:r>
                <a:endParaRPr lang="en-GB" sz="1200" b="1" dirty="0">
                  <a:solidFill>
                    <a:srgbClr val="595454"/>
                  </a:solidFill>
                  <a:latin typeface="Trebuchet MS" panose="020B0603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1797107497452499E-2"/>
              <c:y val="6.672706202093052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595454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4A4A4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95454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11289917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595454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595454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2268248311964035"/>
          <c:y val="0"/>
          <c:w val="0.49949920995250419"/>
          <c:h val="8.68184645936859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595454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Landmark Week 24 TI Rate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'Transfusion response'!$B$8</c:f>
              <c:strCache>
                <c:ptCount val="1"/>
                <c:pt idx="0">
                  <c:v>MMB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88-4A3A-8D99-E95E4A244DB0}"/>
              </c:ext>
            </c:extLst>
          </c:dPt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188-4A3A-8D99-E95E4A244D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'Transfusion response'!$A$9</c:f>
              <c:strCache>
                <c:ptCount val="1"/>
                <c:pt idx="0">
                  <c:v>TI response at Week 24</c:v>
                </c:pt>
              </c:strCache>
            </c:strRef>
          </c:cat>
          <c:val>
            <c:numRef>
              <c:f>'Transfusion response'!$B$9</c:f>
              <c:numCache>
                <c:formatCode>0%</c:formatCode>
                <c:ptCount val="1"/>
                <c:pt idx="0">
                  <c:v>0.66500000000000004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88-4A3A-8D99-E95E4A244DB0}"/>
            </c:ext>
          </c:extLst>
        </c:ser>
        <c:ser>
          <c:idx val="1"/>
          <c:order val="1"/>
          <c:tx>
            <c:strRef>
              <c:f>'Transfusion response'!$C$8</c:f>
              <c:strCache>
                <c:ptCount val="1"/>
                <c:pt idx="0">
                  <c:v>RUX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'Transfusion response'!$A$9</c:f>
              <c:strCache>
                <c:ptCount val="1"/>
                <c:pt idx="0">
                  <c:v>TI response at Week 24</c:v>
                </c:pt>
              </c:strCache>
            </c:strRef>
          </c:cat>
          <c:val>
            <c:numRef>
              <c:f>'Transfusion response'!$C$9</c:f>
              <c:numCache>
                <c:formatCode>0%</c:formatCode>
                <c:ptCount val="1"/>
                <c:pt idx="0">
                  <c:v>0.49299999999999999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88-4A3A-8D99-E95E4A244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8088560"/>
        <c:axId val="728091184"/>
      </c:barChart>
      <c:catAx>
        <c:axId val="72808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8091184"/>
        <c:crosses val="autoZero"/>
        <c:auto val="1"/>
        <c:lblAlgn val="ctr"/>
        <c:lblOffset val="100"/>
        <c:noMultiLvlLbl val="0"/>
      </c:catAx>
      <c:valAx>
        <c:axId val="728091184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Responders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808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6433-688F-4D16-9900-4BE51371196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8E356-B015-4405-A896-6FC2D8CD4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58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E03B-1B00-F744-A7EB-56D45563B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3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0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0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Figure </a:t>
            </a:r>
            <a:r>
              <a:rPr lang="en-US" altLang="en-US" sz="1300" b="1">
                <a:latin typeface="Helvetica" panose="020B0604020202020204" pitchFamily="34" charset="0"/>
                <a:ea typeface="ＭＳ Ｐゴシック" panose="020B0600070205080204" pitchFamily="34" charset="-128"/>
              </a:rPr>
              <a:t>Legend</a:t>
            </a:r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en-US" altLang="en-US">
                <a:latin typeface="Helvetica" panose="020B0604020202020204" pitchFamily="34" charset="0"/>
                <a:cs typeface="Helvetica" panose="020B0604020202020204" pitchFamily="34" charset="0"/>
              </a:rPr>
              <a:t>Treatment algorithm for the anemia of MF. *&lt;125 mU/mL.
</a:t>
            </a:r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fld id="{9CEE72D2-9D87-4182-B058-5D47368607E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BE10F5-FDB7-4C68-A508-558D6C99B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79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ECOG, Eastern Cooperative Oncology Group; Hb, hemoglobin; MDS, myelodysplastic syndromes; MF, myelofibrosis; PS, performance status; RBC, red blood cell.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8BC6A-3F24-4C19-8741-1B83D62EF1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8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75" lvl="1" indent="-168275">
              <a:spcBef>
                <a:spcPts val="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4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For the primary endpoint, 10% and 27% of subjects receiving transfusions in Cohorts 2 and 3B achieved RBC-TI ≥ 12 weeks during Weeks 1-24</a:t>
            </a:r>
          </a:p>
          <a:p>
            <a:pPr marL="168275" lvl="1" indent="-168275">
              <a:spcBef>
                <a:spcPts val="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4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When assessing the entire treatment period, 19% and 36% of subjects in Cohorts 2 and 3B achieved RBC TI ≥ 12 weeks</a:t>
            </a:r>
          </a:p>
          <a:p>
            <a:pPr marL="168275" lvl="1" indent="-168275">
              <a:spcBef>
                <a:spcPts val="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4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A ≥ 50% reduction in RBC transfusion burden over </a:t>
            </a:r>
            <a:r>
              <a:rPr lang="en-US" sz="1740" b="0" u="sng" dirty="0">
                <a:solidFill>
                  <a:srgbClr val="FF0000"/>
                </a:solidFill>
                <a:highlight>
                  <a:srgbClr val="FFFF00"/>
                </a:highlight>
                <a:latin typeface="Trebuchet MS" panose="020B0603020202020204" pitchFamily="34" charset="0"/>
                <a:cs typeface="Arial"/>
              </a:rPr>
              <a:t>any consecutive </a:t>
            </a:r>
            <a:r>
              <a:rPr lang="en-US" sz="174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12 weeks </a:t>
            </a:r>
            <a:r>
              <a:rPr lang="en-US" sz="1740" u="sng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during the entire treatment period</a:t>
            </a:r>
            <a:r>
              <a:rPr lang="en-US" sz="174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 was achieved by 38% and 46% of the subjects in Cohorts 2 and 3B, respectively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98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34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6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D2DD0-6DBF-4DAE-A55B-50B9089C4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6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04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5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3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0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0796" indent="0" algn="ctr">
              <a:buNone/>
              <a:defRPr/>
            </a:lvl2pPr>
            <a:lvl3pPr marL="901598" indent="0" algn="ctr">
              <a:buNone/>
              <a:defRPr/>
            </a:lvl3pPr>
            <a:lvl4pPr marL="1352397" indent="0" algn="ctr">
              <a:buNone/>
              <a:defRPr/>
            </a:lvl4pPr>
            <a:lvl5pPr marL="1803201" indent="0" algn="ctr">
              <a:buNone/>
              <a:defRPr/>
            </a:lvl5pPr>
            <a:lvl6pPr marL="2254003" indent="0" algn="ctr">
              <a:buNone/>
              <a:defRPr/>
            </a:lvl6pPr>
            <a:lvl7pPr marL="2704785" indent="0" algn="ctr">
              <a:buNone/>
              <a:defRPr/>
            </a:lvl7pPr>
            <a:lvl8pPr marL="3155585" indent="0" algn="ctr">
              <a:buNone/>
              <a:defRPr/>
            </a:lvl8pPr>
            <a:lvl9pPr marL="360638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2AAD1-BDD9-4032-8BFC-B82A978A3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4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04867-305A-4B59-83E6-7FB4605DD9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951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554480"/>
            <a:ext cx="3618993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504" y="1554480"/>
            <a:ext cx="7539736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540139-D1B4-4427-A12B-E5D46EBC60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796814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554480"/>
            <a:ext cx="7539736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7248" y="1554480"/>
            <a:ext cx="3618993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B315E0-60C7-4804-8122-97F128E73D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409366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554479"/>
            <a:ext cx="8524241" cy="4572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5063" b="0" spc="0" baseline="0">
                <a:solidFill>
                  <a:schemeClr val="tx1"/>
                </a:solidFill>
                <a:latin typeface="+mn-lt"/>
              </a:defRPr>
            </a:lvl1pPr>
            <a:lvl2pPr marL="192893">
              <a:spcBef>
                <a:spcPts val="1013"/>
              </a:spcBef>
              <a:defRPr/>
            </a:lvl2pPr>
            <a:lvl3pPr marL="385785">
              <a:defRPr/>
            </a:lvl3pPr>
            <a:lvl4pPr marL="578678">
              <a:defRPr/>
            </a:lvl4pPr>
            <a:lvl5pPr marL="771571">
              <a:defRPr/>
            </a:lvl5pPr>
            <a:lvl6pPr marL="964463">
              <a:defRPr/>
            </a:lvl6pPr>
            <a:lvl7pPr marL="1157356">
              <a:defRPr/>
            </a:lvl7pPr>
            <a:lvl8pPr marL="1350249">
              <a:defRPr/>
            </a:lvl8pPr>
            <a:lvl9pPr marL="1543141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B5CCEA-8E63-4310-B49B-1A5DFB944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436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- Light Gray">
    <p:bg>
      <p:bgPr>
        <a:solidFill>
          <a:srgbClr val="EE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554479"/>
            <a:ext cx="8524241" cy="4572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5063" b="0" spc="0" baseline="0">
                <a:solidFill>
                  <a:schemeClr val="tx1"/>
                </a:solidFill>
                <a:latin typeface="+mn-lt"/>
              </a:defRPr>
            </a:lvl1pPr>
            <a:lvl2pPr marL="192893">
              <a:spcBef>
                <a:spcPts val="1013"/>
              </a:spcBef>
              <a:defRPr/>
            </a:lvl2pPr>
            <a:lvl3pPr marL="385785">
              <a:defRPr/>
            </a:lvl3pPr>
            <a:lvl4pPr marL="578678">
              <a:defRPr/>
            </a:lvl4pPr>
            <a:lvl5pPr marL="771571">
              <a:defRPr/>
            </a:lvl5pPr>
            <a:lvl6pPr marL="964463">
              <a:defRPr/>
            </a:lvl6pPr>
            <a:lvl7pPr marL="1157356">
              <a:defRPr/>
            </a:lvl7pPr>
            <a:lvl8pPr marL="1350249">
              <a:defRPr/>
            </a:lvl8pPr>
            <a:lvl9pPr marL="1543141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DAA927-2F94-4495-B363-E0EBDB0D64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398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ote"/>
          <p:cNvSpPr txBox="1"/>
          <p:nvPr userDrawn="1"/>
        </p:nvSpPr>
        <p:spPr>
          <a:xfrm>
            <a:off x="365008" y="1554163"/>
            <a:ext cx="457201" cy="3429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None/>
              <a:defRPr/>
            </a:pPr>
            <a:r>
              <a:rPr lang="en-US" sz="5063" b="0" dirty="0"/>
              <a:t>“</a:t>
            </a:r>
          </a:p>
        </p:txBody>
      </p:sp>
      <p:cxnSp>
        <p:nvCxnSpPr>
          <p:cNvPr id="6" name="Line"/>
          <p:cNvCxnSpPr/>
          <p:nvPr userDrawn="1"/>
        </p:nvCxnSpPr>
        <p:spPr>
          <a:xfrm>
            <a:off x="822209" y="5216525"/>
            <a:ext cx="2643481" cy="0"/>
          </a:xfrm>
          <a:prstGeom prst="line">
            <a:avLst/>
          </a:prstGeom>
          <a:ln w="28575" cap="rnd"/>
        </p:spPr>
        <p:style>
          <a:lnRef idx="1">
            <a:srgbClr val="BE2BBB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554479"/>
            <a:ext cx="8524241" cy="3429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5063" b="0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1013"/>
              </a:spcBef>
              <a:buNone/>
              <a:defRPr/>
            </a:lvl2pPr>
            <a:lvl3pPr marL="385785">
              <a:defRPr/>
            </a:lvl3pPr>
            <a:lvl4pPr marL="578678">
              <a:defRPr/>
            </a:lvl4pPr>
            <a:lvl5pPr marL="771571">
              <a:defRPr/>
            </a:lvl5pPr>
            <a:lvl6pPr marL="964463">
              <a:defRPr/>
            </a:lvl6pPr>
            <a:lvl7pPr marL="1157356">
              <a:defRPr/>
            </a:lvl7pPr>
            <a:lvl8pPr marL="1350249">
              <a:defRPr/>
            </a:lvl8pPr>
            <a:lvl9pPr marL="1543141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22961" y="5303520"/>
            <a:ext cx="2642616" cy="8229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19"/>
            </a:lvl1pPr>
            <a:lvl2pPr marL="0" indent="0">
              <a:spcBef>
                <a:spcPts val="0"/>
              </a:spcBef>
              <a:buNone/>
              <a:defRPr sz="1519"/>
            </a:lvl2pPr>
            <a:lvl3pPr marL="0" indent="0">
              <a:spcBef>
                <a:spcPts val="0"/>
              </a:spcBef>
              <a:buNone/>
              <a:defRPr sz="1519"/>
            </a:lvl3pPr>
            <a:lvl4pPr marL="0" indent="0">
              <a:spcBef>
                <a:spcPts val="0"/>
              </a:spcBef>
              <a:buNone/>
              <a:defRPr sz="1519"/>
            </a:lvl4pPr>
            <a:lvl5pPr marL="0" indent="0">
              <a:spcBef>
                <a:spcPts val="0"/>
              </a:spcBef>
              <a:buNone/>
              <a:defRPr sz="1519"/>
            </a:lvl5pPr>
            <a:lvl6pPr marL="0" indent="0">
              <a:spcBef>
                <a:spcPts val="0"/>
              </a:spcBef>
              <a:buNone/>
              <a:defRPr sz="1519"/>
            </a:lvl6pPr>
            <a:lvl7pPr marL="0" indent="0">
              <a:spcBef>
                <a:spcPts val="0"/>
              </a:spcBef>
              <a:buNone/>
              <a:defRPr sz="1519"/>
            </a:lvl7pPr>
            <a:lvl8pPr marL="0" indent="0">
              <a:spcBef>
                <a:spcPts val="0"/>
              </a:spcBef>
              <a:buNone/>
              <a:defRPr sz="1519"/>
            </a:lvl8pPr>
            <a:lvl9pPr marL="0" indent="0">
              <a:spcBef>
                <a:spcPts val="0"/>
              </a:spcBef>
              <a:buNone/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01DA3D50-B2E5-4BC8-804C-FCF103EB00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768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- Light Gray">
    <p:bg>
      <p:bgPr>
        <a:solidFill>
          <a:srgbClr val="EE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ote"/>
          <p:cNvSpPr txBox="1"/>
          <p:nvPr userDrawn="1"/>
        </p:nvSpPr>
        <p:spPr>
          <a:xfrm>
            <a:off x="365008" y="1554163"/>
            <a:ext cx="457201" cy="3429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None/>
              <a:defRPr/>
            </a:pPr>
            <a:r>
              <a:rPr lang="en-US" sz="5063" b="0" dirty="0"/>
              <a:t>“</a:t>
            </a:r>
          </a:p>
        </p:txBody>
      </p:sp>
      <p:cxnSp>
        <p:nvCxnSpPr>
          <p:cNvPr id="6" name="Line"/>
          <p:cNvCxnSpPr/>
          <p:nvPr userDrawn="1"/>
        </p:nvCxnSpPr>
        <p:spPr>
          <a:xfrm>
            <a:off x="822209" y="5216525"/>
            <a:ext cx="2643481" cy="0"/>
          </a:xfrm>
          <a:prstGeom prst="line">
            <a:avLst/>
          </a:prstGeom>
          <a:ln w="28575" cap="rnd"/>
        </p:spPr>
        <p:style>
          <a:lnRef idx="1">
            <a:srgbClr val="BE2BBB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554479"/>
            <a:ext cx="8524241" cy="3429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5063" b="0" spc="0" baseline="0">
                <a:solidFill>
                  <a:schemeClr val="tx1"/>
                </a:solidFill>
                <a:latin typeface="+mn-lt"/>
              </a:defRPr>
            </a:lvl1pPr>
            <a:lvl2pPr marL="192893">
              <a:spcBef>
                <a:spcPts val="1013"/>
              </a:spcBef>
              <a:defRPr/>
            </a:lvl2pPr>
            <a:lvl3pPr marL="385785">
              <a:defRPr/>
            </a:lvl3pPr>
            <a:lvl4pPr marL="578678">
              <a:defRPr/>
            </a:lvl4pPr>
            <a:lvl5pPr marL="771571">
              <a:defRPr/>
            </a:lvl5pPr>
            <a:lvl6pPr marL="964463">
              <a:defRPr/>
            </a:lvl6pPr>
            <a:lvl7pPr marL="1157356">
              <a:defRPr/>
            </a:lvl7pPr>
            <a:lvl8pPr marL="1350249">
              <a:defRPr/>
            </a:lvl8pPr>
            <a:lvl9pPr marL="1543141"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22961" y="5303520"/>
            <a:ext cx="2642616" cy="8229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19"/>
            </a:lvl1pPr>
            <a:lvl2pPr marL="0" indent="0">
              <a:spcBef>
                <a:spcPts val="0"/>
              </a:spcBef>
              <a:buNone/>
              <a:defRPr sz="1519"/>
            </a:lvl2pPr>
            <a:lvl3pPr marL="0" indent="0">
              <a:spcBef>
                <a:spcPts val="0"/>
              </a:spcBef>
              <a:buNone/>
              <a:defRPr sz="1519"/>
            </a:lvl3pPr>
            <a:lvl4pPr marL="0" indent="0">
              <a:spcBef>
                <a:spcPts val="0"/>
              </a:spcBef>
              <a:buNone/>
              <a:defRPr sz="1519"/>
            </a:lvl4pPr>
            <a:lvl5pPr marL="0" indent="0">
              <a:spcBef>
                <a:spcPts val="0"/>
              </a:spcBef>
              <a:buNone/>
              <a:defRPr sz="1519"/>
            </a:lvl5pPr>
            <a:lvl6pPr marL="0" indent="0">
              <a:spcBef>
                <a:spcPts val="0"/>
              </a:spcBef>
              <a:buNone/>
              <a:defRPr sz="1519"/>
            </a:lvl6pPr>
            <a:lvl7pPr marL="0" indent="0">
              <a:spcBef>
                <a:spcPts val="0"/>
              </a:spcBef>
              <a:buNone/>
              <a:defRPr sz="1519"/>
            </a:lvl7pPr>
            <a:lvl8pPr marL="0" indent="0">
              <a:spcBef>
                <a:spcPts val="0"/>
              </a:spcBef>
              <a:buNone/>
              <a:defRPr sz="1519"/>
            </a:lvl8pPr>
            <a:lvl9pPr marL="0" indent="0">
              <a:spcBef>
                <a:spcPts val="0"/>
              </a:spcBef>
              <a:buNone/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CEBF458-2417-40A9-8102-5A112FD72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389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ver Up"/>
          <p:cNvSpPr/>
          <p:nvPr userDrawn="1"/>
        </p:nvSpPr>
        <p:spPr bwMode="white">
          <a:xfrm>
            <a:off x="5794963" y="6126164"/>
            <a:ext cx="6397037" cy="731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8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67CFB6A0-AA30-4E03-B3B7-98ECA50B5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583784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ver Up"/>
          <p:cNvSpPr/>
          <p:nvPr userDrawn="1"/>
        </p:nvSpPr>
        <p:spPr bwMode="white">
          <a:xfrm>
            <a:off x="5794963" y="6126164"/>
            <a:ext cx="6397037" cy="731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8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0156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3456432"/>
            <a:ext cx="6096000" cy="3401568"/>
          </a:xfrm>
          <a:solidFill>
            <a:srgbClr val="D9D9D9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B39EF73-8061-4DAA-961F-8DAF12C68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945545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ver Up"/>
          <p:cNvSpPr/>
          <p:nvPr userDrawn="1"/>
        </p:nvSpPr>
        <p:spPr bwMode="white">
          <a:xfrm>
            <a:off x="5794963" y="6126164"/>
            <a:ext cx="6397037" cy="731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8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0156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3456432"/>
            <a:ext cx="3017521" cy="3401568"/>
          </a:xfrm>
          <a:solidFill>
            <a:srgbClr val="D9D9D9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168384" y="3456432"/>
            <a:ext cx="3023616" cy="3401568"/>
          </a:xfrm>
          <a:solidFill>
            <a:srgbClr val="BFBFBF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6E21796-3A93-4358-B7D6-62470B47B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363366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ver Up"/>
          <p:cNvSpPr/>
          <p:nvPr userDrawn="1"/>
        </p:nvSpPr>
        <p:spPr bwMode="white">
          <a:xfrm>
            <a:off x="5794963" y="6126164"/>
            <a:ext cx="6397037" cy="731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8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0156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3456432"/>
            <a:ext cx="3017521" cy="3401568"/>
          </a:xfrm>
          <a:solidFill>
            <a:srgbClr val="D9D9D9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168384" y="3456432"/>
            <a:ext cx="3023616" cy="1673352"/>
          </a:xfrm>
          <a:solidFill>
            <a:srgbClr val="BFBFBF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168384" y="5184648"/>
            <a:ext cx="3023616" cy="1673352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95B7E77-7CEE-411D-BE8B-0B3F4F3BFE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55355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7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67D60-E942-4277-8BBF-47D3BFBCF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941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127" y="1552575"/>
            <a:ext cx="3621024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65761" y="3474720"/>
            <a:ext cx="3621024" cy="265176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285172" y="1552575"/>
            <a:ext cx="3621024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285489" y="3474720"/>
            <a:ext cx="3621024" cy="265176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205217" y="1552575"/>
            <a:ext cx="3621024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205217" y="3474720"/>
            <a:ext cx="3621024" cy="265176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 userDrawn="1"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463E12E8-FC51-4809-B166-C3BEC426A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56713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126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65760" y="3474720"/>
            <a:ext cx="2642616" cy="265176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302000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302001" y="3474720"/>
            <a:ext cx="2642616" cy="265176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248401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48401" y="3474720"/>
            <a:ext cx="2642616" cy="265176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9183625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9182101" y="3474720"/>
            <a:ext cx="2642616" cy="265176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 userDrawn="1"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31D150A0-9FF2-4936-95E9-69A9D3560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839599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98C7849-6B58-48CA-A61D-06CC211D7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311207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DD7AFD-9782-42C2-8CC9-5BB22137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361585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56CE29-8043-4448-BCC3-BC328F205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906486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istol Myers Squibb" descr="Bristol Myers Squib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646297" y="2193925"/>
            <a:ext cx="905745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652893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istol Myers Squibb" descr="Bristol Myers Squib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0519" y="5913439"/>
            <a:ext cx="326060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ank You"/>
          <p:cNvSpPr txBox="1">
            <a:spLocks/>
          </p:cNvSpPr>
          <p:nvPr userDrawn="1"/>
        </p:nvSpPr>
        <p:spPr>
          <a:xfrm>
            <a:off x="365008" y="1554163"/>
            <a:ext cx="7544741" cy="18288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063" dirty="0"/>
              <a:t>Thank you</a:t>
            </a: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762" y="4434840"/>
            <a:ext cx="7543164" cy="1371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605908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E58BBF-42E4-AD4E-97E2-21A7C6F7A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226" y="3574"/>
            <a:ext cx="12188947" cy="6856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A1D7F-42E5-744A-B105-2EE2F92C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74" y="2282686"/>
            <a:ext cx="5342205" cy="238032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D49D-D782-6548-B199-80BAA995A8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72024" y="4787255"/>
            <a:ext cx="5342205" cy="8179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40B94-1307-5748-9202-1D25B40D24E2}"/>
              </a:ext>
            </a:extLst>
          </p:cNvPr>
          <p:cNvSpPr/>
          <p:nvPr userDrawn="1"/>
        </p:nvSpPr>
        <p:spPr>
          <a:xfrm>
            <a:off x="276120" y="6572154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</a:rPr>
              <a:t>Confidential and for Internal Use Only.</a:t>
            </a:r>
          </a:p>
        </p:txBody>
      </p:sp>
    </p:spTree>
    <p:extLst>
      <p:ext uri="{BB962C8B-B14F-4D97-AF65-F5344CB8AC3E}">
        <p14:creationId xmlns:p14="http://schemas.microsoft.com/office/powerpoint/2010/main" val="10722666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F74A2C-1B7E-EA4D-A968-F7653CE6772E}"/>
              </a:ext>
            </a:extLst>
          </p:cNvPr>
          <p:cNvSpPr/>
          <p:nvPr userDrawn="1"/>
        </p:nvSpPr>
        <p:spPr>
          <a:xfrm>
            <a:off x="0" y="0"/>
            <a:ext cx="12185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58BBF-42E4-AD4E-97E2-21A7C6F7A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4"/>
            <a:ext cx="12188951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A1D7F-42E5-744A-B105-2EE2F92C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909" y="1647022"/>
            <a:ext cx="4873282" cy="238032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D49D-D782-6548-B199-80BAA995A8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73559" y="4151591"/>
            <a:ext cx="4873282" cy="8179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40B94-1307-5748-9202-1D25B40D24E2}"/>
              </a:ext>
            </a:extLst>
          </p:cNvPr>
          <p:cNvSpPr/>
          <p:nvPr userDrawn="1"/>
        </p:nvSpPr>
        <p:spPr>
          <a:xfrm>
            <a:off x="276120" y="6572154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bg1">
                    <a:lumMod val="95000"/>
                  </a:schemeClr>
                </a:solidFill>
              </a:rPr>
              <a:t>Confidential and for Internal Use Only.</a:t>
            </a:r>
          </a:p>
        </p:txBody>
      </p:sp>
    </p:spTree>
    <p:extLst>
      <p:ext uri="{BB962C8B-B14F-4D97-AF65-F5344CB8AC3E}">
        <p14:creationId xmlns:p14="http://schemas.microsoft.com/office/powerpoint/2010/main" val="3716335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49088"/>
            <a:ext cx="7215809" cy="598840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193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9691BB-7919-4B97-B1AD-207751A46A00}"/>
              </a:ext>
            </a:extLst>
          </p:cNvPr>
          <p:cNvSpPr/>
          <p:nvPr userDrawn="1"/>
        </p:nvSpPr>
        <p:spPr>
          <a:xfrm>
            <a:off x="10770672" y="6022813"/>
            <a:ext cx="1127819" cy="83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B5510BA-F8C2-4FCE-B011-71978C151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886" y="6261349"/>
            <a:ext cx="9683015" cy="566003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9C67-1305-44CC-A8F6-DA1B1014B06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000745" y="526470"/>
            <a:ext cx="9344891" cy="3045097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rgbClr val="891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F964E-9896-4C33-9B57-CEEB4A8110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235861" y="3792946"/>
            <a:ext cx="7082883" cy="222987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284101"/>
      </p:ext>
    </p:extLst>
  </p:cSld>
  <p:clrMapOvr>
    <a:masterClrMapping/>
  </p:clrMapOvr>
  <p:transition spd="slow">
    <p:wipe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49088"/>
            <a:ext cx="7215809" cy="598840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032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2" y="327441"/>
            <a:ext cx="10792178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2" y="1350221"/>
            <a:ext cx="5275720" cy="459338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3C44D1-6018-C14B-AADC-3D4356627D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16368" y="1350221"/>
            <a:ext cx="5275720" cy="459338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3874B8-9CF3-B84C-966C-0EBDD504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656DBD9-166C-D14A-8B9D-37306A358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12" y="6155474"/>
            <a:ext cx="6889947" cy="592454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7005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A17520-171D-0642-9E2B-0F8E1436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B6D79-1C47-B44F-8CCD-365B5D26CC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55473"/>
            <a:ext cx="6923402" cy="592454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5159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BB3F1E2-475A-E547-8906-62D3C9D67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F9F025D-20F3-C94C-ADA6-B34FB44CED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678" y="6155473"/>
            <a:ext cx="6909635" cy="592454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0571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228051"/>
            <a:ext cx="10792178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7F01087-AC06-3643-9829-81569246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34"/>
          <a:stretch/>
        </p:blipFill>
        <p:spPr>
          <a:xfrm>
            <a:off x="0" y="0"/>
            <a:ext cx="609600" cy="13462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959C911-1B6F-F047-B326-1D0CA8176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385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fld id="{CEBE3D9B-84DD-5744-8D55-76E015A3C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796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110072"/>
            <a:ext cx="10800973" cy="113836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A17520-171D-0642-9E2B-0F8E1436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CD5D42-07B4-F54A-B15A-01B8EA7EAF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400" y="6060558"/>
            <a:ext cx="7251405" cy="687369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9697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117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43877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07156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8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5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1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9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25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8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39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94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5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70164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20586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C246100-440A-4364-87D7-1F41F9B1F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886" y="6261349"/>
            <a:ext cx="9683015" cy="566003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9C67-1305-44CC-A8F6-DA1B1014B06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225297" y="526470"/>
            <a:ext cx="7109777" cy="3045097"/>
          </a:xfrm>
        </p:spPr>
        <p:txBody>
          <a:bodyPr anchor="b">
            <a:normAutofit/>
          </a:bodyPr>
          <a:lstStyle>
            <a:lvl1pPr algn="r"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F964E-9896-4C33-9B57-CEEB4A8110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225296" y="3792946"/>
            <a:ext cx="7082883" cy="222987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50000"/>
                  </a:schemeClr>
                </a:solidFill>
                <a:effectLst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CDC3F-4350-43FE-AE98-4A314C7F3EAD}"/>
              </a:ext>
            </a:extLst>
          </p:cNvPr>
          <p:cNvSpPr/>
          <p:nvPr userDrawn="1"/>
        </p:nvSpPr>
        <p:spPr>
          <a:xfrm>
            <a:off x="10770671" y="6022813"/>
            <a:ext cx="1181844" cy="83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08902"/>
      </p:ext>
    </p:extLst>
  </p:cSld>
  <p:clrMapOvr>
    <a:masterClrMapping/>
  </p:clrMapOvr>
  <p:transition spd="slow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75" indent="0">
              <a:buNone/>
              <a:defRPr sz="2000" b="1"/>
            </a:lvl2pPr>
            <a:lvl3pPr marL="911300" indent="0">
              <a:buNone/>
              <a:defRPr sz="1900" b="1"/>
            </a:lvl3pPr>
            <a:lvl4pPr marL="1366952" indent="0">
              <a:buNone/>
              <a:defRPr sz="1600" b="1"/>
            </a:lvl4pPr>
            <a:lvl5pPr marL="1822598" indent="0">
              <a:buNone/>
              <a:defRPr sz="1600" b="1"/>
            </a:lvl5pPr>
            <a:lvl6pPr marL="2278330" indent="0">
              <a:buNone/>
              <a:defRPr sz="1600" b="1"/>
            </a:lvl6pPr>
            <a:lvl7pPr marL="2733904" indent="0">
              <a:buNone/>
              <a:defRPr sz="1600" b="1"/>
            </a:lvl7pPr>
            <a:lvl8pPr marL="3189484" indent="0">
              <a:buNone/>
              <a:defRPr sz="1600" b="1"/>
            </a:lvl8pPr>
            <a:lvl9pPr marL="36450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1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75" indent="0">
              <a:buNone/>
              <a:defRPr sz="2000" b="1"/>
            </a:lvl2pPr>
            <a:lvl3pPr marL="911300" indent="0">
              <a:buNone/>
              <a:defRPr sz="1900" b="1"/>
            </a:lvl3pPr>
            <a:lvl4pPr marL="1366952" indent="0">
              <a:buNone/>
              <a:defRPr sz="1600" b="1"/>
            </a:lvl4pPr>
            <a:lvl5pPr marL="1822598" indent="0">
              <a:buNone/>
              <a:defRPr sz="1600" b="1"/>
            </a:lvl5pPr>
            <a:lvl6pPr marL="2278330" indent="0">
              <a:buNone/>
              <a:defRPr sz="1600" b="1"/>
            </a:lvl6pPr>
            <a:lvl7pPr marL="2733904" indent="0">
              <a:buNone/>
              <a:defRPr sz="1600" b="1"/>
            </a:lvl7pPr>
            <a:lvl8pPr marL="3189484" indent="0">
              <a:buNone/>
              <a:defRPr sz="1600" b="1"/>
            </a:lvl8pPr>
            <a:lvl9pPr marL="36450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1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14584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84540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91454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9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5575" indent="0">
              <a:buNone/>
              <a:defRPr sz="1200"/>
            </a:lvl2pPr>
            <a:lvl3pPr marL="911300" indent="0">
              <a:buNone/>
              <a:defRPr sz="1100"/>
            </a:lvl3pPr>
            <a:lvl4pPr marL="1366952" indent="0">
              <a:buNone/>
              <a:defRPr sz="900"/>
            </a:lvl4pPr>
            <a:lvl5pPr marL="1822598" indent="0">
              <a:buNone/>
              <a:defRPr sz="900"/>
            </a:lvl5pPr>
            <a:lvl6pPr marL="2278330" indent="0">
              <a:buNone/>
              <a:defRPr sz="900"/>
            </a:lvl6pPr>
            <a:lvl7pPr marL="2733904" indent="0">
              <a:buNone/>
              <a:defRPr sz="900"/>
            </a:lvl7pPr>
            <a:lvl8pPr marL="3189484" indent="0">
              <a:buNone/>
              <a:defRPr sz="900"/>
            </a:lvl8pPr>
            <a:lvl9pPr marL="36450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0681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107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75" indent="0">
              <a:buNone/>
              <a:defRPr sz="2800"/>
            </a:lvl2pPr>
            <a:lvl3pPr marL="911300" indent="0">
              <a:buNone/>
              <a:defRPr sz="2400"/>
            </a:lvl3pPr>
            <a:lvl4pPr marL="1366952" indent="0">
              <a:buNone/>
              <a:defRPr sz="2000"/>
            </a:lvl4pPr>
            <a:lvl5pPr marL="1822598" indent="0">
              <a:buNone/>
              <a:defRPr sz="2000"/>
            </a:lvl5pPr>
            <a:lvl6pPr marL="2278330" indent="0">
              <a:buNone/>
              <a:defRPr sz="2000"/>
            </a:lvl6pPr>
            <a:lvl7pPr marL="2733904" indent="0">
              <a:buNone/>
              <a:defRPr sz="2000"/>
            </a:lvl7pPr>
            <a:lvl8pPr marL="3189484" indent="0">
              <a:buNone/>
              <a:defRPr sz="2000"/>
            </a:lvl8pPr>
            <a:lvl9pPr marL="36450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80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5575" indent="0">
              <a:buNone/>
              <a:defRPr sz="1200"/>
            </a:lvl2pPr>
            <a:lvl3pPr marL="911300" indent="0">
              <a:buNone/>
              <a:defRPr sz="1100"/>
            </a:lvl3pPr>
            <a:lvl4pPr marL="1366952" indent="0">
              <a:buNone/>
              <a:defRPr sz="900"/>
            </a:lvl4pPr>
            <a:lvl5pPr marL="1822598" indent="0">
              <a:buNone/>
              <a:defRPr sz="900"/>
            </a:lvl5pPr>
            <a:lvl6pPr marL="2278330" indent="0">
              <a:buNone/>
              <a:defRPr sz="900"/>
            </a:lvl6pPr>
            <a:lvl7pPr marL="2733904" indent="0">
              <a:buNone/>
              <a:defRPr sz="900"/>
            </a:lvl7pPr>
            <a:lvl8pPr marL="3189484" indent="0">
              <a:buNone/>
              <a:defRPr sz="900"/>
            </a:lvl8pPr>
            <a:lvl9pPr marL="36450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11504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2832"/>
      </p:ext>
    </p:extLst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12166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48559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95165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Continuing Education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34057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37EEF-384E-40A4-BC22-E6FFD61C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9C67-1305-44CC-A8F6-DA1B1014B06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82742" y="697920"/>
            <a:ext cx="9777905" cy="3045097"/>
          </a:xfrm>
        </p:spPr>
        <p:txBody>
          <a:bodyPr anchor="b">
            <a:normAutofit/>
          </a:bodyPr>
          <a:lstStyle>
            <a:lvl1pPr algn="l"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F964E-9896-4C33-9B57-CEEB4A8110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09637" y="3964395"/>
            <a:ext cx="7385055" cy="222987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  <a:effectLst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7F3C5B-7A9C-4CAC-A4DD-5D93022498B6}"/>
              </a:ext>
            </a:extLst>
          </p:cNvPr>
          <p:cNvSpPr/>
          <p:nvPr userDrawn="1"/>
        </p:nvSpPr>
        <p:spPr>
          <a:xfrm>
            <a:off x="10770671" y="6022813"/>
            <a:ext cx="1165516" cy="83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B860A-ADED-4195-A0B8-C0F285E75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33" y="4708723"/>
            <a:ext cx="3111827" cy="8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76388"/>
      </p:ext>
    </p:extLst>
  </p:cSld>
  <p:clrMapOvr>
    <a:masterClrMapping/>
  </p:clrMapOvr>
  <p:transition spd="slow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Chapter Title</a:t>
            </a:r>
            <a:endParaRPr lang="de-AT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815012" y="1628775"/>
            <a:ext cx="10562167" cy="3312000"/>
          </a:xfrm>
        </p:spPr>
        <p:txBody>
          <a:bodyPr anchor="ctr" anchorCtr="0"/>
          <a:lstStyle>
            <a:lvl1pPr algn="ctr">
              <a:lnSpc>
                <a:spcPts val="2667"/>
              </a:lnSpc>
              <a:spcBef>
                <a:spcPts val="800"/>
              </a:spcBef>
              <a:spcAft>
                <a:spcPts val="0"/>
              </a:spcAft>
              <a:buNone/>
              <a:defRPr baseline="0"/>
            </a:lvl1pPr>
          </a:lstStyle>
          <a:p>
            <a:r>
              <a:rPr lang="en-US" dirty="0"/>
              <a:t>Don’t try to cram too many images or too </a:t>
            </a:r>
            <a:br>
              <a:rPr lang="en-US" dirty="0"/>
            </a:br>
            <a:r>
              <a:rPr lang="en-US" dirty="0"/>
              <a:t>much text on to one slide.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As a general rule,</a:t>
            </a:r>
            <a:br>
              <a:rPr lang="en-US" dirty="0"/>
            </a:br>
            <a:r>
              <a:rPr lang="en-US" dirty="0"/>
              <a:t>each slide should have one main point and</a:t>
            </a:r>
            <a:br>
              <a:rPr lang="en-US" dirty="0"/>
            </a:br>
            <a:r>
              <a:rPr lang="en-US" dirty="0"/>
              <a:t>one main image.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Match the picture in this Area.</a:t>
            </a:r>
            <a:endParaRPr lang="de-AT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14968" y="5085184"/>
            <a:ext cx="10562167" cy="720304"/>
          </a:xfrm>
        </p:spPr>
        <p:txBody>
          <a:bodyPr wrap="none">
            <a:noAutofit/>
          </a:bodyPr>
          <a:lstStyle>
            <a:lvl1pPr marL="0" marR="0" indent="0" algn="l" defTabSz="1214916" rtl="0" eaLnBrk="1" fontAlgn="auto" latinLnBrk="0" hangingPunct="1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Symbol" panose="05050102010706020507" pitchFamily="18" charset="2"/>
              <a:buNone/>
              <a:tabLst/>
              <a:defRPr sz="3200"/>
            </a:lvl1pPr>
            <a:lvl2pPr marL="0" indent="-379668">
              <a:lnSpc>
                <a:spcPts val="2880"/>
              </a:lnSpc>
              <a:spcBef>
                <a:spcPts val="800"/>
              </a:spcBef>
              <a:spcAft>
                <a:spcPts val="0"/>
              </a:spcAft>
              <a:buClr>
                <a:srgbClr val="F9F9F9"/>
              </a:buClr>
              <a:buFont typeface="Symbol" panose="05050102010706020507" pitchFamily="18" charset="2"/>
              <a:buNone/>
              <a:defRPr/>
            </a:lvl2pPr>
          </a:lstStyle>
          <a:p>
            <a:pPr lvl="0"/>
            <a:r>
              <a:rPr lang="de-AT" dirty="0"/>
              <a:t>Picture Caption</a:t>
            </a:r>
          </a:p>
          <a:p>
            <a:pPr lvl="1"/>
            <a:r>
              <a:rPr lang="en-US" dirty="0"/>
              <a:t>Additional description, not longer than one line.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95413690"/>
      </p:ext>
    </p:extLst>
  </p:cSld>
  <p:clrMapOvr>
    <a:masterClrMapping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3255"/>
            <a:ext cx="10972800" cy="646331"/>
          </a:xfrm>
        </p:spPr>
        <p:txBody>
          <a:bodyPr anchor="t" anchorCtr="0"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5072" y="6574536"/>
            <a:ext cx="3333749" cy="15388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Author et al, 2017.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94E30-95D2-6E48-AC86-BB043F362678}"/>
              </a:ext>
            </a:extLst>
          </p:cNvPr>
          <p:cNvCxnSpPr/>
          <p:nvPr/>
        </p:nvCxnSpPr>
        <p:spPr bwMode="auto">
          <a:xfrm>
            <a:off x="609600" y="887507"/>
            <a:ext cx="10972800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bg1"/>
                </a:gs>
                <a:gs pos="49000">
                  <a:srgbClr val="C1D830"/>
                </a:gs>
                <a:gs pos="7000">
                  <a:schemeClr val="bg1"/>
                </a:gs>
                <a:gs pos="80000">
                  <a:srgbClr val="6C9F4D"/>
                </a:gs>
              </a:gsLst>
              <a:lin ang="10800000" scaled="1"/>
              <a:tileRect/>
            </a:gradFill>
            <a:beve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089651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1314"/>
            <a:ext cx="10972800" cy="646331"/>
          </a:xfrm>
        </p:spPr>
        <p:txBody>
          <a:bodyPr anchor="t" anchorCtr="0"/>
          <a:lstStyle>
            <a:lvl1pPr algn="l">
              <a:defRPr sz="3600" b="0">
                <a:latin typeface="News Gothic MT" charset="0"/>
                <a:ea typeface="News Gothic MT" charset="0"/>
                <a:cs typeface="News Gothic MT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09600" y="1604926"/>
            <a:ext cx="10972800" cy="4373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>
              <a:buSzPct val="100000"/>
              <a:buFontTx/>
              <a:buBlip>
                <a:blip r:embed="rId2"/>
              </a:buBlip>
              <a:defRPr/>
            </a:lvl1pPr>
            <a:lvl2pPr marL="863600" indent="-406400">
              <a:buSzPct val="100000"/>
              <a:buFontTx/>
              <a:buBlip>
                <a:blip r:embed="rId3"/>
              </a:buBlip>
              <a:defRPr/>
            </a:lvl2pPr>
            <a:lvl3pPr>
              <a:buSzPct val="90000"/>
              <a:defRPr/>
            </a:lvl3pPr>
            <a:lvl4pPr marL="1828800" indent="-344488">
              <a:buSzPct val="100000"/>
              <a:buFontTx/>
              <a:buBlip>
                <a:blip r:embed="rId4"/>
              </a:buBlip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3575" y="6574536"/>
            <a:ext cx="1118896" cy="153888"/>
          </a:xfrm>
        </p:spPr>
        <p:txBody>
          <a:bodyPr wrap="none" lIns="0" tIns="0" rIns="0" bIns="0" anchor="b" anchorCtr="0">
            <a:sp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Author et al</a:t>
            </a:r>
            <a:r>
              <a:rPr lang="en-US"/>
              <a:t>, 2017.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22009" y="869747"/>
            <a:ext cx="10974916" cy="482133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800" baseline="0"/>
            </a:lvl1pPr>
          </a:lstStyle>
          <a:p>
            <a:pPr lvl="0"/>
            <a:r>
              <a:rPr lang="en-US" dirty="0"/>
              <a:t>Click to edit slide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FBDE2-9501-9C4D-ABEC-30071E590A39}"/>
              </a:ext>
            </a:extLst>
          </p:cNvPr>
          <p:cNvCxnSpPr/>
          <p:nvPr userDrawn="1"/>
        </p:nvCxnSpPr>
        <p:spPr bwMode="auto">
          <a:xfrm>
            <a:off x="609600" y="874060"/>
            <a:ext cx="10972800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bg1"/>
                </a:gs>
                <a:gs pos="49000">
                  <a:srgbClr val="C1D830"/>
                </a:gs>
                <a:gs pos="7000">
                  <a:schemeClr val="bg1"/>
                </a:gs>
                <a:gs pos="80000">
                  <a:srgbClr val="6C9F4D"/>
                </a:gs>
              </a:gsLst>
              <a:lin ang="10800000" scaled="1"/>
              <a:tileRect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99729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4001" y="6174962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10216" y="655023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/>
          </a:p>
        </p:txBody>
      </p:sp>
    </p:spTree>
    <p:extLst>
      <p:ext uri="{BB962C8B-B14F-4D97-AF65-F5344CB8AC3E}">
        <p14:creationId xmlns:p14="http://schemas.microsoft.com/office/powerpoint/2010/main" val="636724846"/>
      </p:ext>
    </p:extLst>
  </p:cSld>
  <p:clrMapOvr>
    <a:masterClrMapping/>
  </p:clrMapOvr>
  <p:transition spd="slow">
    <p:wipe dir="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1" y="1280159"/>
            <a:ext cx="10983384" cy="4663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2051419"/>
      </p:ext>
    </p:extLst>
  </p:cSld>
  <p:clrMapOvr>
    <a:masterClrMapping/>
  </p:clrMapOvr>
  <p:transition spd="slow">
    <p:wipe dir="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97"/>
            <a:ext cx="10515600" cy="586991"/>
          </a:xfrm>
        </p:spPr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8" y="1788664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445752158"/>
      </p:ext>
    </p:extLst>
  </p:cSld>
  <p:clrMapOvr>
    <a:masterClrMapping/>
  </p:clrMapOvr>
  <p:transition spd="slow">
    <p:wipe dir="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sz="48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1A01-29F4-4A57-AF78-E94286C49761}"/>
              </a:ext>
            </a:extLst>
          </p:cNvPr>
          <p:cNvSpPr/>
          <p:nvPr userDrawn="1"/>
        </p:nvSpPr>
        <p:spPr>
          <a:xfrm>
            <a:off x="623392" y="903872"/>
            <a:ext cx="480053" cy="151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D7406-2AB0-4608-979C-53FC7CD48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0"/>
            <a:ext cx="12191992" cy="9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6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220755"/>
            <a:ext cx="10972800" cy="864096"/>
          </a:xfrm>
        </p:spPr>
        <p:txBody>
          <a:bodyPr/>
          <a:lstStyle>
            <a:lvl1pPr algn="r">
              <a:defRPr sz="4267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2276873"/>
            <a:ext cx="10972800" cy="4224468"/>
          </a:xfrm>
        </p:spPr>
        <p:txBody>
          <a:bodyPr/>
          <a:lstStyle>
            <a:lvl1pPr marL="457189" indent="-457189">
              <a:buFont typeface="Calibri" pitchFamily="34" charset="0"/>
              <a:buChar char="‒"/>
              <a:defRPr sz="3733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990575" indent="-380990">
              <a:buFont typeface="Arial" pitchFamily="34" charset="0"/>
              <a:buChar char="•"/>
              <a:defRPr sz="3733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13901-91F3-47C2-A12B-A5A4AA141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2" cy="9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12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4224471"/>
          </a:xfr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4224471"/>
          </a:xfr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978139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4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701600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65CE-518F-43CB-9FD8-7FB66188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B4BF6-E2E5-4EFE-87AB-C6EED4A4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62DC-E6D1-4CC7-A8D7-72F676BB4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109BC-F6FD-4F01-ACB3-071EB7159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45084"/>
      </p:ext>
    </p:extLst>
  </p:cSld>
  <p:clrMapOvr>
    <a:masterClrMapping/>
  </p:clrMapOvr>
  <p:transition spd="slow">
    <p:wipe dir="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1981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1CEBFF-30F5-A543-AEB7-F375F3F81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1" r="-8916" b="27590"/>
          <a:stretch/>
        </p:blipFill>
        <p:spPr>
          <a:xfrm>
            <a:off x="-1" y="2472193"/>
            <a:ext cx="4941691" cy="441375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5103CC-BEDC-8F42-944A-8BA657F9547E}"/>
              </a:ext>
            </a:extLst>
          </p:cNvPr>
          <p:cNvGrpSpPr/>
          <p:nvPr userDrawn="1"/>
        </p:nvGrpSpPr>
        <p:grpSpPr>
          <a:xfrm>
            <a:off x="-482659" y="-4099139"/>
            <a:ext cx="17780059" cy="15121301"/>
            <a:chOff x="-867548" y="-4035263"/>
            <a:chExt cx="17587601" cy="151213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E7C89C-A820-FF47-B3D7-8FE562DDAF75}"/>
                </a:ext>
              </a:extLst>
            </p:cNvPr>
            <p:cNvSpPr/>
            <p:nvPr/>
          </p:nvSpPr>
          <p:spPr>
            <a:xfrm rot="5400000">
              <a:off x="4058159" y="-8960970"/>
              <a:ext cx="4054345" cy="13905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12E2E0-1C40-CB44-B0D4-6A065AEF1BCB}"/>
                </a:ext>
              </a:extLst>
            </p:cNvPr>
            <p:cNvSpPr/>
            <p:nvPr userDrawn="1"/>
          </p:nvSpPr>
          <p:spPr>
            <a:xfrm rot="5400000">
              <a:off x="4734484" y="1830451"/>
              <a:ext cx="1953251" cy="1219199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59C611-207D-0F43-9E65-016C8A695506}"/>
                </a:ext>
              </a:extLst>
            </p:cNvPr>
            <p:cNvSpPr/>
            <p:nvPr/>
          </p:nvSpPr>
          <p:spPr>
            <a:xfrm>
              <a:off x="11807804" y="-2819721"/>
              <a:ext cx="4912249" cy="13905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8817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7B1F15B-A417-473A-A8AB-D404BA002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819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FE980-223C-0143-834F-50D8B713CB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625" y="1371600"/>
            <a:ext cx="10875332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46CA574-B2A1-49E8-B4EA-6BFE223E3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137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838AB-FE42-4699-A1B3-CB1976279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3" y="1601787"/>
            <a:ext cx="5260977" cy="43434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C838AB-FE42-4699-A1B3-CB19762790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6612" y="1601787"/>
            <a:ext cx="5260977" cy="43434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9FD2480-E18B-457D-881A-DA50EBA1C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39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838AB-FE42-4699-A1B3-CB1976279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3" y="1601787"/>
            <a:ext cx="5413377" cy="43434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91DB1-A4C1-7546-9824-94CBB4294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1601787"/>
            <a:ext cx="4498977" cy="4343401"/>
          </a:xfrm>
          <a:prstGeom prst="roundRect">
            <a:avLst/>
          </a:prstGeom>
          <a:ln w="25400">
            <a:gradFill>
              <a:gsLst>
                <a:gs pos="0">
                  <a:srgbClr val="2A4C60"/>
                </a:gs>
                <a:gs pos="100000">
                  <a:srgbClr val="29B57A"/>
                </a:gs>
              </a:gsLst>
              <a:lin ang="9000000" scaled="0"/>
            </a:gra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87A73E0-076B-4DD2-B8F6-361E5C977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84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7EEF-4440-4342-840F-C22703248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36C146-57EE-3A42-A325-19E553D7F6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624" y="1600200"/>
            <a:ext cx="3584575" cy="4267200"/>
          </a:xfrm>
          <a:prstGeom prst="roundRect">
            <a:avLst/>
          </a:prstGeom>
          <a:ln w="25400">
            <a:gradFill>
              <a:gsLst>
                <a:gs pos="0">
                  <a:srgbClr val="2A4C60"/>
                </a:gs>
                <a:gs pos="100000">
                  <a:srgbClr val="29B57A"/>
                </a:gs>
              </a:gsLst>
              <a:lin ang="9000000" scaled="0"/>
            </a:gra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A1F77E-0974-474C-B12D-BCDF391B5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2590799"/>
            <a:ext cx="7013576" cy="32766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EF243B-3E1D-534D-8B61-D34986D975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5800" y="1752600"/>
            <a:ext cx="6852119" cy="526922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2A4C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PLACEHOLDER TITLE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A55B834-6DE1-4AE1-96E6-AE74C323D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316059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E9FD0-4A33-244B-BF9A-D871EEB2D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31B29-EDC5-F24C-BDF9-B3E2C45B4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778013"/>
            <a:ext cx="2925764" cy="308230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92424-95D9-2B43-945A-BC702DE91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3467" y="2772774"/>
            <a:ext cx="2925764" cy="308065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01469-84FC-434D-AFEE-35E796FA3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7203" y="2775485"/>
            <a:ext cx="2925764" cy="3103701"/>
          </a:xfrm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CF562D-3B65-2A4C-B11E-A4B912473FC6}"/>
              </a:ext>
            </a:extLst>
          </p:cNvPr>
          <p:cNvCxnSpPr>
            <a:cxnSpLocks/>
          </p:cNvCxnSpPr>
          <p:nvPr userDrawn="1"/>
        </p:nvCxnSpPr>
        <p:spPr>
          <a:xfrm>
            <a:off x="4114800" y="1658910"/>
            <a:ext cx="0" cy="407317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5000">
                  <a:srgbClr val="29B57A"/>
                </a:gs>
                <a:gs pos="45000">
                  <a:srgbClr val="4E76A5"/>
                </a:gs>
                <a:gs pos="99000">
                  <a:schemeClr val="accent1">
                    <a:lumMod val="30000"/>
                    <a:lumOff val="7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0C54F6-2AE0-A64B-8122-CBA3F41A1428}"/>
              </a:ext>
            </a:extLst>
          </p:cNvPr>
          <p:cNvCxnSpPr>
            <a:cxnSpLocks/>
          </p:cNvCxnSpPr>
          <p:nvPr userDrawn="1"/>
        </p:nvCxnSpPr>
        <p:spPr>
          <a:xfrm>
            <a:off x="7827818" y="1714328"/>
            <a:ext cx="0" cy="4073174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5000">
                  <a:srgbClr val="29B57A"/>
                </a:gs>
                <a:gs pos="45000">
                  <a:srgbClr val="4E76A5"/>
                </a:gs>
                <a:gs pos="99000">
                  <a:schemeClr val="accent1">
                    <a:lumMod val="30000"/>
                    <a:lumOff val="7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8EF8AFA-FA0B-EB49-A80C-24B468BBFD54}"/>
              </a:ext>
            </a:extLst>
          </p:cNvPr>
          <p:cNvSpPr/>
          <p:nvPr userDrawn="1"/>
        </p:nvSpPr>
        <p:spPr>
          <a:xfrm>
            <a:off x="1600200" y="1408203"/>
            <a:ext cx="1097280" cy="1097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D427B2-8D01-C648-AA72-B1FE9EF91A88}"/>
              </a:ext>
            </a:extLst>
          </p:cNvPr>
          <p:cNvSpPr/>
          <p:nvPr userDrawn="1"/>
        </p:nvSpPr>
        <p:spPr>
          <a:xfrm>
            <a:off x="5313217" y="1408203"/>
            <a:ext cx="1097280" cy="1097280"/>
          </a:xfrm>
          <a:prstGeom prst="ellipse">
            <a:avLst/>
          </a:prstGeom>
          <a:solidFill>
            <a:srgbClr val="657F8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005804-7091-1245-8941-5E2F915372C8}"/>
              </a:ext>
            </a:extLst>
          </p:cNvPr>
          <p:cNvSpPr/>
          <p:nvPr userDrawn="1"/>
        </p:nvSpPr>
        <p:spPr>
          <a:xfrm>
            <a:off x="9201445" y="1408203"/>
            <a:ext cx="1097280" cy="1097280"/>
          </a:xfrm>
          <a:prstGeom prst="ellipse">
            <a:avLst/>
          </a:prstGeom>
          <a:solidFill>
            <a:srgbClr val="29B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8380E092-4F79-437B-B238-AEC38D754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44401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E47E-16DF-D941-8FE2-375FF4A88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0" name="Google Shape;109;p26">
            <a:extLst>
              <a:ext uri="{FF2B5EF4-FFF2-40B4-BE49-F238E27FC236}">
                <a16:creationId xmlns:a16="http://schemas.microsoft.com/office/drawing/2014/main" id="{6A15A184-82C3-9247-9FF3-5F060260135C}"/>
              </a:ext>
            </a:extLst>
          </p:cNvPr>
          <p:cNvGrpSpPr/>
          <p:nvPr userDrawn="1"/>
        </p:nvGrpSpPr>
        <p:grpSpPr>
          <a:xfrm>
            <a:off x="682625" y="1676400"/>
            <a:ext cx="10975976" cy="4046931"/>
            <a:chOff x="0" y="0"/>
            <a:chExt cx="21009258" cy="7328993"/>
          </a:xfrm>
        </p:grpSpPr>
        <p:sp>
          <p:nvSpPr>
            <p:cNvPr id="21" name="Google Shape;110;p26">
              <a:extLst>
                <a:ext uri="{FF2B5EF4-FFF2-40B4-BE49-F238E27FC236}">
                  <a16:creationId xmlns:a16="http://schemas.microsoft.com/office/drawing/2014/main" id="{83E27E70-9805-B842-8D76-1BB380E61989}"/>
                </a:ext>
              </a:extLst>
            </p:cNvPr>
            <p:cNvSpPr/>
            <p:nvPr/>
          </p:nvSpPr>
          <p:spPr>
            <a:xfrm>
              <a:off x="254" y="0"/>
              <a:ext cx="21007449" cy="7328993"/>
            </a:xfrm>
            <a:custGeom>
              <a:avLst/>
              <a:gdLst/>
              <a:ahLst/>
              <a:cxnLst/>
              <a:rect l="l" t="t" r="r" b="b"/>
              <a:pathLst>
                <a:path w="21593" h="21600" extrusionOk="0">
                  <a:moveTo>
                    <a:pt x="93" y="14950"/>
                  </a:moveTo>
                  <a:lnTo>
                    <a:pt x="1208" y="20479"/>
                  </a:lnTo>
                  <a:cubicBezTo>
                    <a:pt x="1283" y="20836"/>
                    <a:pt x="1391" y="21128"/>
                    <a:pt x="1519" y="21328"/>
                  </a:cubicBezTo>
                  <a:cubicBezTo>
                    <a:pt x="1614" y="21476"/>
                    <a:pt x="1719" y="21568"/>
                    <a:pt x="1827" y="21600"/>
                  </a:cubicBezTo>
                  <a:lnTo>
                    <a:pt x="4077" y="21592"/>
                  </a:lnTo>
                  <a:cubicBezTo>
                    <a:pt x="4209" y="21590"/>
                    <a:pt x="4340" y="21492"/>
                    <a:pt x="4456" y="21306"/>
                  </a:cubicBezTo>
                  <a:cubicBezTo>
                    <a:pt x="4567" y="21129"/>
                    <a:pt x="4660" y="20878"/>
                    <a:pt x="4730" y="20574"/>
                  </a:cubicBezTo>
                  <a:lnTo>
                    <a:pt x="5780" y="15351"/>
                  </a:lnTo>
                  <a:lnTo>
                    <a:pt x="8007" y="15358"/>
                  </a:lnTo>
                  <a:lnTo>
                    <a:pt x="9031" y="20455"/>
                  </a:lnTo>
                  <a:cubicBezTo>
                    <a:pt x="9101" y="20783"/>
                    <a:pt x="9197" y="21058"/>
                    <a:pt x="9311" y="21256"/>
                  </a:cubicBezTo>
                  <a:cubicBezTo>
                    <a:pt x="9418" y="21440"/>
                    <a:pt x="9538" y="21552"/>
                    <a:pt x="9662" y="21583"/>
                  </a:cubicBezTo>
                  <a:lnTo>
                    <a:pt x="11938" y="21588"/>
                  </a:lnTo>
                  <a:cubicBezTo>
                    <a:pt x="12076" y="21565"/>
                    <a:pt x="12210" y="21439"/>
                    <a:pt x="12326" y="21223"/>
                  </a:cubicBezTo>
                  <a:cubicBezTo>
                    <a:pt x="12422" y="21046"/>
                    <a:pt x="12503" y="20811"/>
                    <a:pt x="12565" y="20536"/>
                  </a:cubicBezTo>
                  <a:lnTo>
                    <a:pt x="13617" y="15342"/>
                  </a:lnTo>
                  <a:lnTo>
                    <a:pt x="15829" y="15345"/>
                  </a:lnTo>
                  <a:lnTo>
                    <a:pt x="16879" y="20563"/>
                  </a:lnTo>
                  <a:cubicBezTo>
                    <a:pt x="16949" y="20860"/>
                    <a:pt x="17041" y="21107"/>
                    <a:pt x="17149" y="21285"/>
                  </a:cubicBezTo>
                  <a:cubicBezTo>
                    <a:pt x="17256" y="21460"/>
                    <a:pt x="17374" y="21564"/>
                    <a:pt x="17496" y="21589"/>
                  </a:cubicBezTo>
                  <a:lnTo>
                    <a:pt x="19757" y="21589"/>
                  </a:lnTo>
                  <a:cubicBezTo>
                    <a:pt x="19884" y="21571"/>
                    <a:pt x="20007" y="21466"/>
                    <a:pt x="20117" y="21282"/>
                  </a:cubicBezTo>
                  <a:cubicBezTo>
                    <a:pt x="20223" y="21105"/>
                    <a:pt x="20313" y="20859"/>
                    <a:pt x="20379" y="20564"/>
                  </a:cubicBezTo>
                  <a:lnTo>
                    <a:pt x="21512" y="14902"/>
                  </a:lnTo>
                  <a:cubicBezTo>
                    <a:pt x="21564" y="14597"/>
                    <a:pt x="21591" y="14263"/>
                    <a:pt x="21593" y="13924"/>
                  </a:cubicBezTo>
                  <a:cubicBezTo>
                    <a:pt x="21595" y="13563"/>
                    <a:pt x="21567" y="13207"/>
                    <a:pt x="21513" y="12882"/>
                  </a:cubicBezTo>
                  <a:lnTo>
                    <a:pt x="20381" y="7290"/>
                  </a:lnTo>
                  <a:cubicBezTo>
                    <a:pt x="20315" y="6979"/>
                    <a:pt x="20223" y="6721"/>
                    <a:pt x="20114" y="6538"/>
                  </a:cubicBezTo>
                  <a:cubicBezTo>
                    <a:pt x="20010" y="6364"/>
                    <a:pt x="19894" y="6264"/>
                    <a:pt x="19774" y="6245"/>
                  </a:cubicBezTo>
                  <a:lnTo>
                    <a:pt x="17516" y="6230"/>
                  </a:lnTo>
                  <a:lnTo>
                    <a:pt x="16461" y="1017"/>
                  </a:lnTo>
                  <a:cubicBezTo>
                    <a:pt x="16387" y="692"/>
                    <a:pt x="16284" y="428"/>
                    <a:pt x="16163" y="250"/>
                  </a:cubicBezTo>
                  <a:cubicBezTo>
                    <a:pt x="16064" y="105"/>
                    <a:pt x="15956" y="22"/>
                    <a:pt x="15845" y="6"/>
                  </a:cubicBezTo>
                  <a:lnTo>
                    <a:pt x="13587" y="11"/>
                  </a:lnTo>
                  <a:cubicBezTo>
                    <a:pt x="13467" y="27"/>
                    <a:pt x="13349" y="123"/>
                    <a:pt x="13244" y="292"/>
                  </a:cubicBezTo>
                  <a:cubicBezTo>
                    <a:pt x="13125" y="484"/>
                    <a:pt x="13025" y="763"/>
                    <a:pt x="12956" y="1102"/>
                  </a:cubicBezTo>
                  <a:lnTo>
                    <a:pt x="11916" y="6235"/>
                  </a:lnTo>
                  <a:lnTo>
                    <a:pt x="9687" y="6240"/>
                  </a:lnTo>
                  <a:lnTo>
                    <a:pt x="8637" y="1010"/>
                  </a:lnTo>
                  <a:cubicBezTo>
                    <a:pt x="8569" y="711"/>
                    <a:pt x="8477" y="463"/>
                    <a:pt x="8368" y="287"/>
                  </a:cubicBezTo>
                  <a:cubicBezTo>
                    <a:pt x="8269" y="125"/>
                    <a:pt x="8158" y="27"/>
                    <a:pt x="8044" y="0"/>
                  </a:cubicBezTo>
                  <a:lnTo>
                    <a:pt x="5799" y="0"/>
                  </a:lnTo>
                  <a:cubicBezTo>
                    <a:pt x="5666" y="1"/>
                    <a:pt x="5536" y="97"/>
                    <a:pt x="5419" y="279"/>
                  </a:cubicBezTo>
                  <a:cubicBezTo>
                    <a:pt x="5303" y="460"/>
                    <a:pt x="5205" y="721"/>
                    <a:pt x="5133" y="1038"/>
                  </a:cubicBezTo>
                  <a:lnTo>
                    <a:pt x="4086" y="6233"/>
                  </a:lnTo>
                  <a:lnTo>
                    <a:pt x="1865" y="6233"/>
                  </a:lnTo>
                  <a:cubicBezTo>
                    <a:pt x="1747" y="6252"/>
                    <a:pt x="1632" y="6342"/>
                    <a:pt x="1527" y="6499"/>
                  </a:cubicBezTo>
                  <a:cubicBezTo>
                    <a:pt x="1405" y="6681"/>
                    <a:pt x="1301" y="6947"/>
                    <a:pt x="1224" y="7273"/>
                  </a:cubicBezTo>
                  <a:lnTo>
                    <a:pt x="122" y="12758"/>
                  </a:lnTo>
                  <a:cubicBezTo>
                    <a:pt x="49" y="13078"/>
                    <a:pt x="7" y="13448"/>
                    <a:pt x="1" y="13831"/>
                  </a:cubicBezTo>
                  <a:cubicBezTo>
                    <a:pt x="-5" y="14221"/>
                    <a:pt x="27" y="14608"/>
                    <a:pt x="93" y="14950"/>
                  </a:cubicBezTo>
                  <a:close/>
                </a:path>
              </a:pathLst>
            </a:custGeom>
            <a:solidFill>
              <a:srgbClr val="2A4D60">
                <a:alpha val="40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" name="Google Shape;111;p26">
              <a:extLst>
                <a:ext uri="{FF2B5EF4-FFF2-40B4-BE49-F238E27FC236}">
                  <a16:creationId xmlns:a16="http://schemas.microsoft.com/office/drawing/2014/main" id="{22F4DA45-E357-E34F-92CD-B065FC342B75}"/>
                </a:ext>
              </a:extLst>
            </p:cNvPr>
            <p:cNvSpPr/>
            <p:nvPr/>
          </p:nvSpPr>
          <p:spPr>
            <a:xfrm>
              <a:off x="0" y="2112119"/>
              <a:ext cx="21009258" cy="30981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65" y="18169"/>
                  </a:moveTo>
                  <a:lnTo>
                    <a:pt x="0" y="18179"/>
                  </a:lnTo>
                  <a:cubicBezTo>
                    <a:pt x="1" y="17681"/>
                    <a:pt x="12" y="17186"/>
                    <a:pt x="34" y="16710"/>
                  </a:cubicBezTo>
                  <a:cubicBezTo>
                    <a:pt x="55" y="16253"/>
                    <a:pt x="86" y="15819"/>
                    <a:pt x="125" y="15420"/>
                  </a:cubicBezTo>
                  <a:lnTo>
                    <a:pt x="1226" y="2465"/>
                  </a:lnTo>
                  <a:cubicBezTo>
                    <a:pt x="1297" y="1751"/>
                    <a:pt x="1391" y="1158"/>
                    <a:pt x="1501" y="733"/>
                  </a:cubicBezTo>
                  <a:cubicBezTo>
                    <a:pt x="1611" y="311"/>
                    <a:pt x="1734" y="66"/>
                    <a:pt x="1859" y="17"/>
                  </a:cubicBezTo>
                  <a:lnTo>
                    <a:pt x="4092" y="0"/>
                  </a:lnTo>
                  <a:cubicBezTo>
                    <a:pt x="4229" y="31"/>
                    <a:pt x="4362" y="305"/>
                    <a:pt x="4479" y="796"/>
                  </a:cubicBezTo>
                  <a:cubicBezTo>
                    <a:pt x="4582" y="1233"/>
                    <a:pt x="4669" y="1827"/>
                    <a:pt x="4732" y="2532"/>
                  </a:cubicBezTo>
                  <a:lnTo>
                    <a:pt x="5722" y="14158"/>
                  </a:lnTo>
                  <a:cubicBezTo>
                    <a:pt x="5764" y="14611"/>
                    <a:pt x="5822" y="14986"/>
                    <a:pt x="5891" y="15248"/>
                  </a:cubicBezTo>
                  <a:cubicBezTo>
                    <a:pt x="5955" y="15495"/>
                    <a:pt x="6028" y="15633"/>
                    <a:pt x="6102" y="15653"/>
                  </a:cubicBezTo>
                  <a:lnTo>
                    <a:pt x="7688" y="15663"/>
                  </a:lnTo>
                  <a:cubicBezTo>
                    <a:pt x="7758" y="15610"/>
                    <a:pt x="7826" y="15461"/>
                    <a:pt x="7888" y="15226"/>
                  </a:cubicBezTo>
                  <a:cubicBezTo>
                    <a:pt x="7955" y="14971"/>
                    <a:pt x="8012" y="14620"/>
                    <a:pt x="8057" y="14198"/>
                  </a:cubicBezTo>
                  <a:lnTo>
                    <a:pt x="9047" y="2566"/>
                  </a:lnTo>
                  <a:cubicBezTo>
                    <a:pt x="9121" y="1788"/>
                    <a:pt x="9222" y="1146"/>
                    <a:pt x="9341" y="701"/>
                  </a:cubicBezTo>
                  <a:cubicBezTo>
                    <a:pt x="9448" y="303"/>
                    <a:pt x="9567" y="73"/>
                    <a:pt x="9689" y="29"/>
                  </a:cubicBezTo>
                  <a:lnTo>
                    <a:pt x="11927" y="29"/>
                  </a:lnTo>
                  <a:cubicBezTo>
                    <a:pt x="12043" y="49"/>
                    <a:pt x="12156" y="244"/>
                    <a:pt x="12259" y="598"/>
                  </a:cubicBezTo>
                  <a:cubicBezTo>
                    <a:pt x="12377" y="1005"/>
                    <a:pt x="12479" y="1612"/>
                    <a:pt x="12553" y="2360"/>
                  </a:cubicBezTo>
                  <a:lnTo>
                    <a:pt x="13564" y="14260"/>
                  </a:lnTo>
                  <a:cubicBezTo>
                    <a:pt x="13613" y="14719"/>
                    <a:pt x="13678" y="15085"/>
                    <a:pt x="13753" y="15326"/>
                  </a:cubicBezTo>
                  <a:cubicBezTo>
                    <a:pt x="13814" y="15518"/>
                    <a:pt x="13879" y="15624"/>
                    <a:pt x="13946" y="15638"/>
                  </a:cubicBezTo>
                  <a:lnTo>
                    <a:pt x="15515" y="15656"/>
                  </a:lnTo>
                  <a:cubicBezTo>
                    <a:pt x="15591" y="15621"/>
                    <a:pt x="15664" y="15464"/>
                    <a:pt x="15729" y="15198"/>
                  </a:cubicBezTo>
                  <a:cubicBezTo>
                    <a:pt x="15793" y="14932"/>
                    <a:pt x="15848" y="14567"/>
                    <a:pt x="15887" y="14131"/>
                  </a:cubicBezTo>
                  <a:lnTo>
                    <a:pt x="16879" y="2487"/>
                  </a:lnTo>
                  <a:cubicBezTo>
                    <a:pt x="16949" y="1767"/>
                    <a:pt x="17042" y="1168"/>
                    <a:pt x="17153" y="740"/>
                  </a:cubicBezTo>
                  <a:cubicBezTo>
                    <a:pt x="17261" y="319"/>
                    <a:pt x="17383" y="75"/>
                    <a:pt x="17508" y="29"/>
                  </a:cubicBezTo>
                  <a:lnTo>
                    <a:pt x="19744" y="42"/>
                  </a:lnTo>
                  <a:cubicBezTo>
                    <a:pt x="19867" y="45"/>
                    <a:pt x="19988" y="250"/>
                    <a:pt x="20096" y="640"/>
                  </a:cubicBezTo>
                  <a:cubicBezTo>
                    <a:pt x="20207" y="1038"/>
                    <a:pt x="20301" y="1617"/>
                    <a:pt x="20371" y="2323"/>
                  </a:cubicBezTo>
                  <a:lnTo>
                    <a:pt x="21524" y="15810"/>
                  </a:lnTo>
                  <a:cubicBezTo>
                    <a:pt x="21549" y="16190"/>
                    <a:pt x="21568" y="16586"/>
                    <a:pt x="21581" y="16993"/>
                  </a:cubicBezTo>
                  <a:cubicBezTo>
                    <a:pt x="21593" y="17377"/>
                    <a:pt x="21599" y="17767"/>
                    <a:pt x="21600" y="18159"/>
                  </a:cubicBezTo>
                  <a:lnTo>
                    <a:pt x="20631" y="18154"/>
                  </a:lnTo>
                  <a:cubicBezTo>
                    <a:pt x="20632" y="17907"/>
                    <a:pt x="20628" y="17661"/>
                    <a:pt x="20620" y="17420"/>
                  </a:cubicBezTo>
                  <a:cubicBezTo>
                    <a:pt x="20611" y="17133"/>
                    <a:pt x="20596" y="16856"/>
                    <a:pt x="20575" y="16597"/>
                  </a:cubicBezTo>
                  <a:lnTo>
                    <a:pt x="19808" y="7580"/>
                  </a:lnTo>
                  <a:cubicBezTo>
                    <a:pt x="19771" y="7127"/>
                    <a:pt x="19718" y="6742"/>
                    <a:pt x="19654" y="6462"/>
                  </a:cubicBezTo>
                  <a:cubicBezTo>
                    <a:pt x="19594" y="6198"/>
                    <a:pt x="19525" y="6034"/>
                    <a:pt x="19453" y="5983"/>
                  </a:cubicBezTo>
                  <a:lnTo>
                    <a:pt x="17868" y="5983"/>
                  </a:lnTo>
                  <a:cubicBezTo>
                    <a:pt x="17792" y="5997"/>
                    <a:pt x="17717" y="6129"/>
                    <a:pt x="17649" y="6369"/>
                  </a:cubicBezTo>
                  <a:cubicBezTo>
                    <a:pt x="17576" y="6630"/>
                    <a:pt x="17513" y="7010"/>
                    <a:pt x="17467" y="7475"/>
                  </a:cubicBezTo>
                  <a:lnTo>
                    <a:pt x="16474" y="19158"/>
                  </a:lnTo>
                  <a:cubicBezTo>
                    <a:pt x="16406" y="19877"/>
                    <a:pt x="16313" y="20472"/>
                    <a:pt x="16203" y="20893"/>
                  </a:cubicBezTo>
                  <a:cubicBezTo>
                    <a:pt x="16089" y="21328"/>
                    <a:pt x="15962" y="21562"/>
                    <a:pt x="15831" y="21575"/>
                  </a:cubicBezTo>
                  <a:lnTo>
                    <a:pt x="13584" y="21575"/>
                  </a:lnTo>
                  <a:cubicBezTo>
                    <a:pt x="13478" y="21538"/>
                    <a:pt x="13374" y="21355"/>
                    <a:pt x="13278" y="21036"/>
                  </a:cubicBezTo>
                  <a:cubicBezTo>
                    <a:pt x="13153" y="20617"/>
                    <a:pt x="13045" y="19978"/>
                    <a:pt x="12968" y="19186"/>
                  </a:cubicBezTo>
                  <a:lnTo>
                    <a:pt x="11971" y="7429"/>
                  </a:lnTo>
                  <a:cubicBezTo>
                    <a:pt x="11931" y="6994"/>
                    <a:pt x="11875" y="6635"/>
                    <a:pt x="11809" y="6382"/>
                  </a:cubicBezTo>
                  <a:cubicBezTo>
                    <a:pt x="11741" y="6123"/>
                    <a:pt x="11665" y="5985"/>
                    <a:pt x="11587" y="5982"/>
                  </a:cubicBezTo>
                  <a:lnTo>
                    <a:pt x="10042" y="5978"/>
                  </a:lnTo>
                  <a:cubicBezTo>
                    <a:pt x="9967" y="5990"/>
                    <a:pt x="9893" y="6118"/>
                    <a:pt x="9826" y="6351"/>
                  </a:cubicBezTo>
                  <a:cubicBezTo>
                    <a:pt x="9751" y="6613"/>
                    <a:pt x="9687" y="6999"/>
                    <a:pt x="9640" y="7474"/>
                  </a:cubicBezTo>
                  <a:lnTo>
                    <a:pt x="8638" y="19198"/>
                  </a:lnTo>
                  <a:cubicBezTo>
                    <a:pt x="8570" y="19885"/>
                    <a:pt x="8480" y="20458"/>
                    <a:pt x="8374" y="20873"/>
                  </a:cubicBezTo>
                  <a:cubicBezTo>
                    <a:pt x="8263" y="21309"/>
                    <a:pt x="8138" y="21559"/>
                    <a:pt x="8009" y="21600"/>
                  </a:cubicBezTo>
                  <a:lnTo>
                    <a:pt x="5772" y="21600"/>
                  </a:lnTo>
                  <a:cubicBezTo>
                    <a:pt x="5643" y="21567"/>
                    <a:pt x="5518" y="21322"/>
                    <a:pt x="5406" y="20887"/>
                  </a:cubicBezTo>
                  <a:cubicBezTo>
                    <a:pt x="5295" y="20453"/>
                    <a:pt x="5200" y="19843"/>
                    <a:pt x="5131" y="19109"/>
                  </a:cubicBezTo>
                  <a:lnTo>
                    <a:pt x="4150" y="7506"/>
                  </a:lnTo>
                  <a:cubicBezTo>
                    <a:pt x="4114" y="7105"/>
                    <a:pt x="4066" y="6762"/>
                    <a:pt x="4008" y="6502"/>
                  </a:cubicBezTo>
                  <a:cubicBezTo>
                    <a:pt x="3942" y="6201"/>
                    <a:pt x="3866" y="6020"/>
                    <a:pt x="3786" y="5973"/>
                  </a:cubicBezTo>
                  <a:lnTo>
                    <a:pt x="2207" y="5973"/>
                  </a:lnTo>
                  <a:cubicBezTo>
                    <a:pt x="2134" y="5991"/>
                    <a:pt x="2062" y="6119"/>
                    <a:pt x="1997" y="6348"/>
                  </a:cubicBezTo>
                  <a:cubicBezTo>
                    <a:pt x="1922" y="6611"/>
                    <a:pt x="1858" y="6999"/>
                    <a:pt x="1812" y="7475"/>
                  </a:cubicBezTo>
                  <a:lnTo>
                    <a:pt x="1025" y="16677"/>
                  </a:lnTo>
                  <a:cubicBezTo>
                    <a:pt x="1005" y="16913"/>
                    <a:pt x="990" y="17167"/>
                    <a:pt x="979" y="17431"/>
                  </a:cubicBezTo>
                  <a:cubicBezTo>
                    <a:pt x="970" y="17672"/>
                    <a:pt x="965" y="17920"/>
                    <a:pt x="965" y="18169"/>
                  </a:cubicBezTo>
                  <a:close/>
                </a:path>
              </a:pathLst>
            </a:custGeom>
            <a:solidFill>
              <a:srgbClr val="2A4D60">
                <a:alpha val="50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" name="Google Shape;112;p26">
              <a:extLst>
                <a:ext uri="{FF2B5EF4-FFF2-40B4-BE49-F238E27FC236}">
                  <a16:creationId xmlns:a16="http://schemas.microsoft.com/office/drawing/2014/main" id="{1D41E7FF-3CE1-9C49-AFC9-4514620C177C}"/>
                </a:ext>
              </a:extLst>
            </p:cNvPr>
            <p:cNvSpPr/>
            <p:nvPr/>
          </p:nvSpPr>
          <p:spPr>
            <a:xfrm>
              <a:off x="4736357" y="848578"/>
              <a:ext cx="3919693" cy="3515763"/>
            </a:xfrm>
            <a:custGeom>
              <a:avLst/>
              <a:gdLst/>
              <a:ahLst/>
              <a:cxnLst/>
              <a:rect l="l" t="t" r="r" b="b"/>
              <a:pathLst>
                <a:path w="21576" h="21600" extrusionOk="0">
                  <a:moveTo>
                    <a:pt x="6640" y="2"/>
                  </a:moveTo>
                  <a:lnTo>
                    <a:pt x="15020" y="0"/>
                  </a:lnTo>
                  <a:cubicBezTo>
                    <a:pt x="15416" y="14"/>
                    <a:pt x="15803" y="130"/>
                    <a:pt x="16150" y="340"/>
                  </a:cubicBezTo>
                  <a:cubicBezTo>
                    <a:pt x="16518" y="561"/>
                    <a:pt x="16830" y="880"/>
                    <a:pt x="17061" y="1268"/>
                  </a:cubicBezTo>
                  <a:lnTo>
                    <a:pt x="21187" y="9242"/>
                  </a:lnTo>
                  <a:cubicBezTo>
                    <a:pt x="21431" y="9696"/>
                    <a:pt x="21565" y="10214"/>
                    <a:pt x="21575" y="10743"/>
                  </a:cubicBezTo>
                  <a:cubicBezTo>
                    <a:pt x="21584" y="11219"/>
                    <a:pt x="21493" y="11690"/>
                    <a:pt x="21309" y="12118"/>
                  </a:cubicBezTo>
                  <a:lnTo>
                    <a:pt x="17098" y="20270"/>
                  </a:lnTo>
                  <a:cubicBezTo>
                    <a:pt x="16868" y="20654"/>
                    <a:pt x="16560" y="20974"/>
                    <a:pt x="16200" y="21203"/>
                  </a:cubicBezTo>
                  <a:cubicBezTo>
                    <a:pt x="15850" y="21426"/>
                    <a:pt x="15460" y="21557"/>
                    <a:pt x="15058" y="21588"/>
                  </a:cubicBezTo>
                  <a:lnTo>
                    <a:pt x="6659" y="21600"/>
                  </a:lnTo>
                  <a:cubicBezTo>
                    <a:pt x="6267" y="21591"/>
                    <a:pt x="5882" y="21481"/>
                    <a:pt x="5534" y="21279"/>
                  </a:cubicBezTo>
                  <a:cubicBezTo>
                    <a:pt x="5132" y="21045"/>
                    <a:pt x="4793" y="20695"/>
                    <a:pt x="4552" y="20266"/>
                  </a:cubicBezTo>
                  <a:lnTo>
                    <a:pt x="320" y="12075"/>
                  </a:lnTo>
                  <a:cubicBezTo>
                    <a:pt x="128" y="11706"/>
                    <a:pt x="19" y="11290"/>
                    <a:pt x="2" y="10863"/>
                  </a:cubicBezTo>
                  <a:cubicBezTo>
                    <a:pt x="-16" y="10403"/>
                    <a:pt x="74" y="9946"/>
                    <a:pt x="262" y="9537"/>
                  </a:cubicBezTo>
                  <a:lnTo>
                    <a:pt x="4610" y="1193"/>
                  </a:lnTo>
                  <a:cubicBezTo>
                    <a:pt x="4853" y="805"/>
                    <a:pt x="5180" y="493"/>
                    <a:pt x="5561" y="285"/>
                  </a:cubicBezTo>
                  <a:cubicBezTo>
                    <a:pt x="5897" y="101"/>
                    <a:pt x="6266" y="5"/>
                    <a:pt x="66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" name="Google Shape;113;p26">
              <a:extLst>
                <a:ext uri="{FF2B5EF4-FFF2-40B4-BE49-F238E27FC236}">
                  <a16:creationId xmlns:a16="http://schemas.microsoft.com/office/drawing/2014/main" id="{5F1FB8AB-836A-C647-A049-219624BC5195}"/>
                </a:ext>
              </a:extLst>
            </p:cNvPr>
            <p:cNvSpPr/>
            <p:nvPr/>
          </p:nvSpPr>
          <p:spPr>
            <a:xfrm>
              <a:off x="12358095" y="848284"/>
              <a:ext cx="3919693" cy="3515763"/>
            </a:xfrm>
            <a:custGeom>
              <a:avLst/>
              <a:gdLst/>
              <a:ahLst/>
              <a:cxnLst/>
              <a:rect l="l" t="t" r="r" b="b"/>
              <a:pathLst>
                <a:path w="21576" h="21600" extrusionOk="0">
                  <a:moveTo>
                    <a:pt x="6640" y="2"/>
                  </a:moveTo>
                  <a:lnTo>
                    <a:pt x="15020" y="0"/>
                  </a:lnTo>
                  <a:cubicBezTo>
                    <a:pt x="15416" y="14"/>
                    <a:pt x="15803" y="130"/>
                    <a:pt x="16150" y="340"/>
                  </a:cubicBezTo>
                  <a:cubicBezTo>
                    <a:pt x="16518" y="561"/>
                    <a:pt x="16830" y="880"/>
                    <a:pt x="17061" y="1268"/>
                  </a:cubicBezTo>
                  <a:lnTo>
                    <a:pt x="21187" y="9242"/>
                  </a:lnTo>
                  <a:cubicBezTo>
                    <a:pt x="21431" y="9696"/>
                    <a:pt x="21565" y="10214"/>
                    <a:pt x="21575" y="10743"/>
                  </a:cubicBezTo>
                  <a:cubicBezTo>
                    <a:pt x="21584" y="11219"/>
                    <a:pt x="21493" y="11690"/>
                    <a:pt x="21309" y="12118"/>
                  </a:cubicBezTo>
                  <a:lnTo>
                    <a:pt x="17098" y="20270"/>
                  </a:lnTo>
                  <a:cubicBezTo>
                    <a:pt x="16868" y="20654"/>
                    <a:pt x="16560" y="20974"/>
                    <a:pt x="16200" y="21203"/>
                  </a:cubicBezTo>
                  <a:cubicBezTo>
                    <a:pt x="15850" y="21426"/>
                    <a:pt x="15460" y="21557"/>
                    <a:pt x="15058" y="21588"/>
                  </a:cubicBezTo>
                  <a:lnTo>
                    <a:pt x="6659" y="21600"/>
                  </a:lnTo>
                  <a:cubicBezTo>
                    <a:pt x="6267" y="21591"/>
                    <a:pt x="5882" y="21481"/>
                    <a:pt x="5534" y="21279"/>
                  </a:cubicBezTo>
                  <a:cubicBezTo>
                    <a:pt x="5132" y="21045"/>
                    <a:pt x="4793" y="20695"/>
                    <a:pt x="4552" y="20266"/>
                  </a:cubicBezTo>
                  <a:lnTo>
                    <a:pt x="320" y="12075"/>
                  </a:lnTo>
                  <a:cubicBezTo>
                    <a:pt x="128" y="11706"/>
                    <a:pt x="19" y="11290"/>
                    <a:pt x="2" y="10863"/>
                  </a:cubicBezTo>
                  <a:cubicBezTo>
                    <a:pt x="-16" y="10403"/>
                    <a:pt x="74" y="9946"/>
                    <a:pt x="262" y="9537"/>
                  </a:cubicBezTo>
                  <a:lnTo>
                    <a:pt x="4610" y="1193"/>
                  </a:lnTo>
                  <a:cubicBezTo>
                    <a:pt x="4853" y="805"/>
                    <a:pt x="5180" y="493"/>
                    <a:pt x="5561" y="285"/>
                  </a:cubicBezTo>
                  <a:cubicBezTo>
                    <a:pt x="5897" y="101"/>
                    <a:pt x="6266" y="5"/>
                    <a:pt x="66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Google Shape;114;p26">
              <a:extLst>
                <a:ext uri="{FF2B5EF4-FFF2-40B4-BE49-F238E27FC236}">
                  <a16:creationId xmlns:a16="http://schemas.microsoft.com/office/drawing/2014/main" id="{58F7854F-E8BC-404A-97F5-B38BF3180488}"/>
                </a:ext>
              </a:extLst>
            </p:cNvPr>
            <p:cNvSpPr/>
            <p:nvPr/>
          </p:nvSpPr>
          <p:spPr>
            <a:xfrm>
              <a:off x="936411" y="2963688"/>
              <a:ext cx="3919693" cy="3515763"/>
            </a:xfrm>
            <a:custGeom>
              <a:avLst/>
              <a:gdLst/>
              <a:ahLst/>
              <a:cxnLst/>
              <a:rect l="l" t="t" r="r" b="b"/>
              <a:pathLst>
                <a:path w="21576" h="21600" extrusionOk="0">
                  <a:moveTo>
                    <a:pt x="6640" y="2"/>
                  </a:moveTo>
                  <a:lnTo>
                    <a:pt x="15020" y="0"/>
                  </a:lnTo>
                  <a:cubicBezTo>
                    <a:pt x="15416" y="14"/>
                    <a:pt x="15803" y="130"/>
                    <a:pt x="16150" y="340"/>
                  </a:cubicBezTo>
                  <a:cubicBezTo>
                    <a:pt x="16518" y="561"/>
                    <a:pt x="16830" y="880"/>
                    <a:pt x="17061" y="1268"/>
                  </a:cubicBezTo>
                  <a:lnTo>
                    <a:pt x="21187" y="9242"/>
                  </a:lnTo>
                  <a:cubicBezTo>
                    <a:pt x="21431" y="9696"/>
                    <a:pt x="21565" y="10214"/>
                    <a:pt x="21575" y="10743"/>
                  </a:cubicBezTo>
                  <a:cubicBezTo>
                    <a:pt x="21584" y="11219"/>
                    <a:pt x="21493" y="11690"/>
                    <a:pt x="21309" y="12118"/>
                  </a:cubicBezTo>
                  <a:lnTo>
                    <a:pt x="17098" y="20270"/>
                  </a:lnTo>
                  <a:cubicBezTo>
                    <a:pt x="16868" y="20654"/>
                    <a:pt x="16560" y="20974"/>
                    <a:pt x="16200" y="21203"/>
                  </a:cubicBezTo>
                  <a:cubicBezTo>
                    <a:pt x="15850" y="21426"/>
                    <a:pt x="15460" y="21557"/>
                    <a:pt x="15058" y="21588"/>
                  </a:cubicBezTo>
                  <a:lnTo>
                    <a:pt x="6659" y="21600"/>
                  </a:lnTo>
                  <a:cubicBezTo>
                    <a:pt x="6267" y="21591"/>
                    <a:pt x="5882" y="21481"/>
                    <a:pt x="5534" y="21279"/>
                  </a:cubicBezTo>
                  <a:cubicBezTo>
                    <a:pt x="5132" y="21045"/>
                    <a:pt x="4793" y="20695"/>
                    <a:pt x="4552" y="20266"/>
                  </a:cubicBezTo>
                  <a:lnTo>
                    <a:pt x="320" y="12075"/>
                  </a:lnTo>
                  <a:cubicBezTo>
                    <a:pt x="128" y="11706"/>
                    <a:pt x="19" y="11290"/>
                    <a:pt x="2" y="10863"/>
                  </a:cubicBezTo>
                  <a:cubicBezTo>
                    <a:pt x="-16" y="10403"/>
                    <a:pt x="74" y="9946"/>
                    <a:pt x="262" y="9537"/>
                  </a:cubicBezTo>
                  <a:lnTo>
                    <a:pt x="4610" y="1193"/>
                  </a:lnTo>
                  <a:cubicBezTo>
                    <a:pt x="4853" y="805"/>
                    <a:pt x="5180" y="493"/>
                    <a:pt x="5561" y="285"/>
                  </a:cubicBezTo>
                  <a:cubicBezTo>
                    <a:pt x="5897" y="101"/>
                    <a:pt x="6266" y="5"/>
                    <a:pt x="66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115;p26">
              <a:extLst>
                <a:ext uri="{FF2B5EF4-FFF2-40B4-BE49-F238E27FC236}">
                  <a16:creationId xmlns:a16="http://schemas.microsoft.com/office/drawing/2014/main" id="{380641BC-1701-9841-818B-F6B717CA6ACF}"/>
                </a:ext>
              </a:extLst>
            </p:cNvPr>
            <p:cNvSpPr/>
            <p:nvPr/>
          </p:nvSpPr>
          <p:spPr>
            <a:xfrm>
              <a:off x="8544131" y="2963688"/>
              <a:ext cx="3919693" cy="3515763"/>
            </a:xfrm>
            <a:custGeom>
              <a:avLst/>
              <a:gdLst/>
              <a:ahLst/>
              <a:cxnLst/>
              <a:rect l="l" t="t" r="r" b="b"/>
              <a:pathLst>
                <a:path w="21576" h="21600" extrusionOk="0">
                  <a:moveTo>
                    <a:pt x="6640" y="2"/>
                  </a:moveTo>
                  <a:lnTo>
                    <a:pt x="15020" y="0"/>
                  </a:lnTo>
                  <a:cubicBezTo>
                    <a:pt x="15416" y="14"/>
                    <a:pt x="15803" y="130"/>
                    <a:pt x="16150" y="340"/>
                  </a:cubicBezTo>
                  <a:cubicBezTo>
                    <a:pt x="16518" y="561"/>
                    <a:pt x="16830" y="880"/>
                    <a:pt x="17061" y="1268"/>
                  </a:cubicBezTo>
                  <a:lnTo>
                    <a:pt x="21187" y="9242"/>
                  </a:lnTo>
                  <a:cubicBezTo>
                    <a:pt x="21431" y="9696"/>
                    <a:pt x="21565" y="10214"/>
                    <a:pt x="21575" y="10743"/>
                  </a:cubicBezTo>
                  <a:cubicBezTo>
                    <a:pt x="21584" y="11219"/>
                    <a:pt x="21493" y="11690"/>
                    <a:pt x="21309" y="12118"/>
                  </a:cubicBezTo>
                  <a:lnTo>
                    <a:pt x="17098" y="20270"/>
                  </a:lnTo>
                  <a:cubicBezTo>
                    <a:pt x="16868" y="20654"/>
                    <a:pt x="16560" y="20974"/>
                    <a:pt x="16200" y="21203"/>
                  </a:cubicBezTo>
                  <a:cubicBezTo>
                    <a:pt x="15850" y="21426"/>
                    <a:pt x="15460" y="21557"/>
                    <a:pt x="15058" y="21588"/>
                  </a:cubicBezTo>
                  <a:lnTo>
                    <a:pt x="6659" y="21600"/>
                  </a:lnTo>
                  <a:cubicBezTo>
                    <a:pt x="6267" y="21591"/>
                    <a:pt x="5882" y="21481"/>
                    <a:pt x="5534" y="21279"/>
                  </a:cubicBezTo>
                  <a:cubicBezTo>
                    <a:pt x="5132" y="21045"/>
                    <a:pt x="4793" y="20695"/>
                    <a:pt x="4552" y="20266"/>
                  </a:cubicBezTo>
                  <a:lnTo>
                    <a:pt x="320" y="12075"/>
                  </a:lnTo>
                  <a:cubicBezTo>
                    <a:pt x="128" y="11706"/>
                    <a:pt x="19" y="11290"/>
                    <a:pt x="2" y="10863"/>
                  </a:cubicBezTo>
                  <a:cubicBezTo>
                    <a:pt x="-16" y="10403"/>
                    <a:pt x="74" y="9946"/>
                    <a:pt x="262" y="9537"/>
                  </a:cubicBezTo>
                  <a:lnTo>
                    <a:pt x="4610" y="1193"/>
                  </a:lnTo>
                  <a:cubicBezTo>
                    <a:pt x="4853" y="805"/>
                    <a:pt x="5180" y="493"/>
                    <a:pt x="5561" y="285"/>
                  </a:cubicBezTo>
                  <a:cubicBezTo>
                    <a:pt x="5897" y="101"/>
                    <a:pt x="6266" y="5"/>
                    <a:pt x="66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" name="Google Shape;116;p26">
              <a:extLst>
                <a:ext uri="{FF2B5EF4-FFF2-40B4-BE49-F238E27FC236}">
                  <a16:creationId xmlns:a16="http://schemas.microsoft.com/office/drawing/2014/main" id="{D8210A04-7B30-D24D-97B2-31F400C80A3E}"/>
                </a:ext>
              </a:extLst>
            </p:cNvPr>
            <p:cNvSpPr/>
            <p:nvPr/>
          </p:nvSpPr>
          <p:spPr>
            <a:xfrm>
              <a:off x="16151851" y="2963688"/>
              <a:ext cx="3919695" cy="3515763"/>
            </a:xfrm>
            <a:custGeom>
              <a:avLst/>
              <a:gdLst/>
              <a:ahLst/>
              <a:cxnLst/>
              <a:rect l="l" t="t" r="r" b="b"/>
              <a:pathLst>
                <a:path w="21576" h="21600" extrusionOk="0">
                  <a:moveTo>
                    <a:pt x="6640" y="2"/>
                  </a:moveTo>
                  <a:lnTo>
                    <a:pt x="15020" y="0"/>
                  </a:lnTo>
                  <a:cubicBezTo>
                    <a:pt x="15416" y="14"/>
                    <a:pt x="15803" y="130"/>
                    <a:pt x="16150" y="340"/>
                  </a:cubicBezTo>
                  <a:cubicBezTo>
                    <a:pt x="16518" y="561"/>
                    <a:pt x="16830" y="880"/>
                    <a:pt x="17061" y="1268"/>
                  </a:cubicBezTo>
                  <a:lnTo>
                    <a:pt x="21187" y="9242"/>
                  </a:lnTo>
                  <a:cubicBezTo>
                    <a:pt x="21431" y="9696"/>
                    <a:pt x="21565" y="10214"/>
                    <a:pt x="21575" y="10743"/>
                  </a:cubicBezTo>
                  <a:cubicBezTo>
                    <a:pt x="21584" y="11219"/>
                    <a:pt x="21493" y="11690"/>
                    <a:pt x="21309" y="12118"/>
                  </a:cubicBezTo>
                  <a:lnTo>
                    <a:pt x="17098" y="20270"/>
                  </a:lnTo>
                  <a:cubicBezTo>
                    <a:pt x="16868" y="20654"/>
                    <a:pt x="16560" y="20974"/>
                    <a:pt x="16200" y="21203"/>
                  </a:cubicBezTo>
                  <a:cubicBezTo>
                    <a:pt x="15850" y="21426"/>
                    <a:pt x="15460" y="21557"/>
                    <a:pt x="15058" y="21588"/>
                  </a:cubicBezTo>
                  <a:lnTo>
                    <a:pt x="6659" y="21600"/>
                  </a:lnTo>
                  <a:cubicBezTo>
                    <a:pt x="6267" y="21591"/>
                    <a:pt x="5882" y="21481"/>
                    <a:pt x="5534" y="21279"/>
                  </a:cubicBezTo>
                  <a:cubicBezTo>
                    <a:pt x="5132" y="21045"/>
                    <a:pt x="4793" y="20695"/>
                    <a:pt x="4552" y="20266"/>
                  </a:cubicBezTo>
                  <a:lnTo>
                    <a:pt x="320" y="12075"/>
                  </a:lnTo>
                  <a:cubicBezTo>
                    <a:pt x="128" y="11706"/>
                    <a:pt x="19" y="11290"/>
                    <a:pt x="2" y="10863"/>
                  </a:cubicBezTo>
                  <a:cubicBezTo>
                    <a:pt x="-16" y="10403"/>
                    <a:pt x="74" y="9946"/>
                    <a:pt x="262" y="9537"/>
                  </a:cubicBezTo>
                  <a:lnTo>
                    <a:pt x="4610" y="1193"/>
                  </a:lnTo>
                  <a:cubicBezTo>
                    <a:pt x="4853" y="805"/>
                    <a:pt x="5180" y="493"/>
                    <a:pt x="5561" y="285"/>
                  </a:cubicBezTo>
                  <a:cubicBezTo>
                    <a:pt x="5897" y="101"/>
                    <a:pt x="6266" y="5"/>
                    <a:pt x="66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Helvetica Neue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48F62AF-B6DD-DE4D-9AAD-004ECEAC57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6664" y="3645243"/>
            <a:ext cx="1933353" cy="72831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5BA5A263-2828-B245-8043-1E2AC7E16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3029" y="2441842"/>
            <a:ext cx="1933353" cy="748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9C6FABD8-D51E-E240-A4AA-F414A95499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5243" y="3645243"/>
            <a:ext cx="1933353" cy="65389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FA4282DD-0F24-544E-ACE8-9F749CE1D3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8021" y="2441842"/>
            <a:ext cx="1933353" cy="76234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F68FEFC-957A-F042-BE76-16A192597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55575" y="3542630"/>
            <a:ext cx="1933353" cy="83023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728CBC2-15C6-419D-AB66-1CCBC2EE0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24678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flow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5516-4B79-7C49-915D-4FBF7B4C5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sitting, keyboard, computer, table&#10;&#10;Description automatically generated">
            <a:extLst>
              <a:ext uri="{FF2B5EF4-FFF2-40B4-BE49-F238E27FC236}">
                <a16:creationId xmlns:a16="http://schemas.microsoft.com/office/drawing/2014/main" id="{613E37A9-C7B4-064B-B922-8B93B773A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1295400"/>
            <a:ext cx="12115800" cy="226985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2CAB3D-7A75-FF46-9923-AAEE7D6595E5}"/>
              </a:ext>
            </a:extLst>
          </p:cNvPr>
          <p:cNvSpPr/>
          <p:nvPr userDrawn="1"/>
        </p:nvSpPr>
        <p:spPr>
          <a:xfrm>
            <a:off x="2452255" y="3699165"/>
            <a:ext cx="6934200" cy="2968450"/>
          </a:xfrm>
          <a:prstGeom prst="roundRect">
            <a:avLst/>
          </a:prstGeom>
          <a:noFill/>
          <a:ln w="25400">
            <a:gradFill>
              <a:gsLst>
                <a:gs pos="2000">
                  <a:srgbClr val="2A4C60"/>
                </a:gs>
                <a:gs pos="83000">
                  <a:srgbClr val="29B57A"/>
                </a:gs>
              </a:gsLst>
              <a:lin ang="8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0872FF5-FEEA-844F-B0C6-C3A4D51330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985655" y="4002290"/>
            <a:ext cx="5867400" cy="2362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FDC8C3-5A87-D04A-B469-EB4AB00E1B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302" y="1704109"/>
            <a:ext cx="1933353" cy="7283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3D92942-EC1E-0B4D-A051-A8435BA9B5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759" y="1676400"/>
            <a:ext cx="1933353" cy="748145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6CF0904-5019-CA46-8BBA-78FFFD5EB2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8216" y="1688891"/>
            <a:ext cx="1933353" cy="65389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6484A76-3FCD-8746-A0D0-A8CE87A74A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02910" y="1688891"/>
            <a:ext cx="1933353" cy="75874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756147A-7C45-4213-BFB3-64B3D1E13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7851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4FFFC-98EC-4D7B-9011-DCFC37B1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BA5B2-04B9-4DC6-925F-B5BEA535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1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7D7D5-FCC9-48E6-AF7E-080A4C05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115E9-7C98-425C-A3C8-75AE5B8F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01583"/>
      </p:ext>
    </p:extLst>
  </p:cSld>
  <p:clrMapOvr>
    <a:masterClrMapping/>
  </p:clrMapOvr>
  <p:transition spd="slow">
    <p:wipe dir="d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03A6-F8F0-FD40-969C-B210FB93D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Three Flow And Content Box 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C59A8D64-3368-AB43-B15A-35791DEE64E5}"/>
              </a:ext>
            </a:extLst>
          </p:cNvPr>
          <p:cNvSpPr/>
          <p:nvPr userDrawn="1"/>
        </p:nvSpPr>
        <p:spPr>
          <a:xfrm>
            <a:off x="5557216" y="1523993"/>
            <a:ext cx="5379727" cy="2895600"/>
          </a:xfrm>
          <a:prstGeom prst="homePlate">
            <a:avLst>
              <a:gd name="adj" fmla="val 26935"/>
            </a:avLst>
          </a:prstGeom>
          <a:solidFill>
            <a:srgbClr val="29B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AC77DDD4-A6AA-0A45-90D5-A236FE710D5E}"/>
              </a:ext>
            </a:extLst>
          </p:cNvPr>
          <p:cNvSpPr/>
          <p:nvPr userDrawn="1"/>
        </p:nvSpPr>
        <p:spPr>
          <a:xfrm>
            <a:off x="2579099" y="1523993"/>
            <a:ext cx="5379728" cy="2895600"/>
          </a:xfrm>
          <a:prstGeom prst="homePlate">
            <a:avLst>
              <a:gd name="adj" fmla="val 26935"/>
            </a:avLst>
          </a:prstGeom>
          <a:solidFill>
            <a:srgbClr val="C0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E514DD07-4E54-5F41-9CB2-D5C60E71088B}"/>
              </a:ext>
            </a:extLst>
          </p:cNvPr>
          <p:cNvSpPr/>
          <p:nvPr userDrawn="1"/>
        </p:nvSpPr>
        <p:spPr>
          <a:xfrm>
            <a:off x="865910" y="1530920"/>
            <a:ext cx="3869507" cy="2895600"/>
          </a:xfrm>
          <a:prstGeom prst="homePlate">
            <a:avLst>
              <a:gd name="adj" fmla="val 26935"/>
            </a:avLst>
          </a:prstGeom>
          <a:solidFill>
            <a:srgbClr val="2A4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D47D5B9-294F-4645-AA76-3B2AB1C6AD28}"/>
              </a:ext>
            </a:extLst>
          </p:cNvPr>
          <p:cNvSpPr/>
          <p:nvPr userDrawn="1"/>
        </p:nvSpPr>
        <p:spPr>
          <a:xfrm>
            <a:off x="0" y="4755580"/>
            <a:ext cx="12192000" cy="1143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74000">
                <a:srgbClr val="2A4D60"/>
              </a:gs>
              <a:gs pos="0">
                <a:srgbClr val="2A4D60">
                  <a:alpha val="64000"/>
                </a:srgbClr>
              </a:gs>
              <a:gs pos="20000">
                <a:srgbClr val="2A4D60">
                  <a:alpha val="81000"/>
                </a:srgbClr>
              </a:gs>
              <a:gs pos="98000">
                <a:srgbClr val="2A4D60">
                  <a:alpha val="61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A89F30E-9204-A64C-A9D8-53910EA0D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3833" y="2049014"/>
            <a:ext cx="1967988" cy="176461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2000" b="0" i="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74411E-30DF-F64D-9C98-0DD2F54632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2050857"/>
            <a:ext cx="2133600" cy="176276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2000" b="0" i="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F23565B-0A46-314C-A598-37EBF663C5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5105" y="2049014"/>
            <a:ext cx="1967988" cy="176461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 lang="en-US" sz="2000" b="0" i="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B5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B3A7EF0-9977-41CD-AE99-5B7550634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0794263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87816-D737-2D4D-9E24-6DB9F384D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CFB0F1-5695-6642-B756-3044FB4B7604}"/>
              </a:ext>
            </a:extLst>
          </p:cNvPr>
          <p:cNvCxnSpPr>
            <a:stCxn id="5" idx="6"/>
            <a:endCxn id="4" idx="2"/>
          </p:cNvCxnSpPr>
          <p:nvPr userDrawn="1"/>
        </p:nvCxnSpPr>
        <p:spPr>
          <a:xfrm>
            <a:off x="1660982" y="3931920"/>
            <a:ext cx="9340509" cy="0"/>
          </a:xfrm>
          <a:prstGeom prst="line">
            <a:avLst/>
          </a:prstGeom>
          <a:ln w="76200" cmpd="sng">
            <a:solidFill>
              <a:srgbClr val="29B57A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D6C8D7A-B0A6-2F4C-A2A7-7A5A1E5CCBAE}"/>
              </a:ext>
            </a:extLst>
          </p:cNvPr>
          <p:cNvSpPr>
            <a:spLocks noChangeAspect="1"/>
          </p:cNvSpPr>
          <p:nvPr userDrawn="1"/>
        </p:nvSpPr>
        <p:spPr>
          <a:xfrm>
            <a:off x="11001491" y="3703320"/>
            <a:ext cx="457200" cy="457200"/>
          </a:xfrm>
          <a:prstGeom prst="ellipse">
            <a:avLst/>
          </a:prstGeom>
          <a:ln w="76200" cmpd="sng">
            <a:solidFill>
              <a:schemeClr val="bg1"/>
            </a:solidFill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EA80A4-EAF5-0145-84C1-B98F825F4570}"/>
              </a:ext>
            </a:extLst>
          </p:cNvPr>
          <p:cNvSpPr>
            <a:spLocks noChangeAspect="1"/>
          </p:cNvSpPr>
          <p:nvPr userDrawn="1"/>
        </p:nvSpPr>
        <p:spPr>
          <a:xfrm>
            <a:off x="655142" y="3429000"/>
            <a:ext cx="1005840" cy="1005840"/>
          </a:xfrm>
          <a:prstGeom prst="ellipse">
            <a:avLst/>
          </a:prstGeom>
          <a:ln w="76200" cmpd="sng">
            <a:solidFill>
              <a:schemeClr val="bg1"/>
            </a:solidFill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500A7B-6ED7-6D43-9AAA-17C63FAA5323}"/>
              </a:ext>
            </a:extLst>
          </p:cNvPr>
          <p:cNvSpPr>
            <a:spLocks noChangeAspect="1"/>
          </p:cNvSpPr>
          <p:nvPr userDrawn="1"/>
        </p:nvSpPr>
        <p:spPr>
          <a:xfrm>
            <a:off x="3241729" y="3429000"/>
            <a:ext cx="1005840" cy="1005840"/>
          </a:xfrm>
          <a:prstGeom prst="ellipse">
            <a:avLst/>
          </a:prstGeom>
          <a:ln w="76200" cmpd="sng">
            <a:solidFill>
              <a:schemeClr val="bg1"/>
            </a:solidFill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000"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831CF4-0F29-C045-A3F0-88A108674A4B}"/>
              </a:ext>
            </a:extLst>
          </p:cNvPr>
          <p:cNvSpPr>
            <a:spLocks noChangeAspect="1"/>
          </p:cNvSpPr>
          <p:nvPr userDrawn="1"/>
        </p:nvSpPr>
        <p:spPr>
          <a:xfrm>
            <a:off x="5828316" y="3429000"/>
            <a:ext cx="1005840" cy="1005840"/>
          </a:xfrm>
          <a:prstGeom prst="ellipse">
            <a:avLst/>
          </a:prstGeom>
          <a:ln w="76200" cmpd="sng">
            <a:solidFill>
              <a:schemeClr val="bg1"/>
            </a:solidFill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000"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BC432-0E81-6347-988C-819458669C94}"/>
              </a:ext>
            </a:extLst>
          </p:cNvPr>
          <p:cNvSpPr>
            <a:spLocks noChangeAspect="1"/>
          </p:cNvSpPr>
          <p:nvPr userDrawn="1"/>
        </p:nvSpPr>
        <p:spPr>
          <a:xfrm>
            <a:off x="8414903" y="3429000"/>
            <a:ext cx="1005840" cy="1005840"/>
          </a:xfrm>
          <a:prstGeom prst="ellipse">
            <a:avLst/>
          </a:prstGeom>
          <a:ln w="76200" cmpd="sng">
            <a:solidFill>
              <a:schemeClr val="bg1"/>
            </a:solidFill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000"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1B3754-D340-B548-9421-A89B26069B3A}"/>
              </a:ext>
            </a:extLst>
          </p:cNvPr>
          <p:cNvCxnSpPr/>
          <p:nvPr userDrawn="1"/>
        </p:nvCxnSpPr>
        <p:spPr>
          <a:xfrm>
            <a:off x="10184997" y="2788920"/>
            <a:ext cx="3499" cy="1143000"/>
          </a:xfrm>
          <a:prstGeom prst="line">
            <a:avLst/>
          </a:prstGeom>
          <a:ln>
            <a:solidFill>
              <a:srgbClr val="29B57A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01DC79-A45B-0E4B-8414-7F2D61F8E97E}"/>
              </a:ext>
            </a:extLst>
          </p:cNvPr>
          <p:cNvCxnSpPr/>
          <p:nvPr userDrawn="1"/>
        </p:nvCxnSpPr>
        <p:spPr>
          <a:xfrm flipV="1">
            <a:off x="8126262" y="3931920"/>
            <a:ext cx="0" cy="1143000"/>
          </a:xfrm>
          <a:prstGeom prst="line">
            <a:avLst/>
          </a:prstGeom>
          <a:ln>
            <a:solidFill>
              <a:srgbClr val="29B57A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07D219-2F41-EC4C-802A-55CB06F031F2}"/>
              </a:ext>
            </a:extLst>
          </p:cNvPr>
          <p:cNvCxnSpPr/>
          <p:nvPr userDrawn="1"/>
        </p:nvCxnSpPr>
        <p:spPr>
          <a:xfrm>
            <a:off x="7542826" y="2788920"/>
            <a:ext cx="0" cy="1143000"/>
          </a:xfrm>
          <a:prstGeom prst="line">
            <a:avLst/>
          </a:prstGeom>
          <a:ln>
            <a:solidFill>
              <a:srgbClr val="29B57A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107BA1-5FA9-2640-AEE4-584B7584F400}"/>
              </a:ext>
            </a:extLst>
          </p:cNvPr>
          <p:cNvCxnSpPr/>
          <p:nvPr userDrawn="1"/>
        </p:nvCxnSpPr>
        <p:spPr>
          <a:xfrm flipV="1">
            <a:off x="5544843" y="3931920"/>
            <a:ext cx="0" cy="1143000"/>
          </a:xfrm>
          <a:prstGeom prst="line">
            <a:avLst/>
          </a:prstGeom>
          <a:ln>
            <a:solidFill>
              <a:srgbClr val="29B57A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2ED7A2-9BCA-C24F-AFBE-A5753DD1A894}"/>
              </a:ext>
            </a:extLst>
          </p:cNvPr>
          <p:cNvCxnSpPr>
            <a:cxnSpLocks/>
          </p:cNvCxnSpPr>
          <p:nvPr userDrawn="1"/>
        </p:nvCxnSpPr>
        <p:spPr>
          <a:xfrm>
            <a:off x="2945248" y="3182730"/>
            <a:ext cx="0" cy="749190"/>
          </a:xfrm>
          <a:prstGeom prst="line">
            <a:avLst/>
          </a:prstGeom>
          <a:ln>
            <a:solidFill>
              <a:srgbClr val="29B57A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03B1381-4BFA-8345-9654-5904BB25C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893" y="3657839"/>
            <a:ext cx="873207" cy="518181"/>
          </a:xfr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2020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6F2DF9D-CF15-8742-9138-88586EE5DC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4876" y="3657839"/>
            <a:ext cx="873207" cy="518181"/>
          </a:xfr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731A3B7-6702-DC4C-8C92-BCAA261FC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8194" y="3657839"/>
            <a:ext cx="873207" cy="518181"/>
          </a:xfr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8B5862D-A9B5-1B40-A3C4-F5D862E164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87664" y="3657839"/>
            <a:ext cx="873207" cy="518181"/>
          </a:xfr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01D18D5A-4DDD-47A7-8161-188F8A4D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725193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4D89-8462-014B-8D3F-E9827301F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F035FF2-56F6-9240-9320-33408E8A4661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4876799" y="2015830"/>
          <a:ext cx="6658935" cy="4080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5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2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715"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409"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409"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6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6588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409"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196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196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409"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409"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409"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EDB8FB87-84D5-4747-AF67-62D0A81576D0}"/>
              </a:ext>
            </a:extLst>
          </p:cNvPr>
          <p:cNvSpPr/>
          <p:nvPr userDrawn="1"/>
        </p:nvSpPr>
        <p:spPr bwMode="auto">
          <a:xfrm>
            <a:off x="8305799" y="1392380"/>
            <a:ext cx="3250717" cy="915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800" y="16249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A4C6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CA23E13B-F65F-BE4C-ADE4-98E4059F45E1}"/>
              </a:ext>
            </a:extLst>
          </p:cNvPr>
          <p:cNvSpPr/>
          <p:nvPr userDrawn="1"/>
        </p:nvSpPr>
        <p:spPr bwMode="auto">
          <a:xfrm>
            <a:off x="4876799" y="1392380"/>
            <a:ext cx="3429000" cy="915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800" y="16249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9B57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44E82CD6-CAF5-A04D-9B35-E4B744FC5FE3}"/>
              </a:ext>
            </a:extLst>
          </p:cNvPr>
          <p:cNvSpPr/>
          <p:nvPr userDrawn="1"/>
        </p:nvSpPr>
        <p:spPr>
          <a:xfrm>
            <a:off x="635484" y="1905000"/>
            <a:ext cx="3860316" cy="3810000"/>
          </a:xfrm>
          <a:prstGeom prst="round2DiagRect">
            <a:avLst/>
          </a:prstGeom>
          <a:solidFill>
            <a:schemeClr val="bg1"/>
          </a:solidFill>
          <a:ln w="25400">
            <a:gradFill>
              <a:gsLst>
                <a:gs pos="2000">
                  <a:srgbClr val="29B57A"/>
                </a:gs>
                <a:gs pos="83000">
                  <a:srgbClr val="2A4C60"/>
                </a:gs>
              </a:gsLst>
              <a:lin ang="14400000" scaled="0"/>
            </a:gradFill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107826-76E6-FF4D-A91A-42F743BFE1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142" y="3124201"/>
            <a:ext cx="3429000" cy="2209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08D1CDD-615E-054C-8A9F-8AE825A216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42" y="2350905"/>
            <a:ext cx="3429000" cy="526922"/>
          </a:xfr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rgbClr val="1A4A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PLACEHOLDER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90F21E-FD50-6147-8BBB-4E654C2E69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0361" y="1525882"/>
            <a:ext cx="2861876" cy="526922"/>
          </a:xfr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714E631-5BDD-EC4D-AB0D-E47EC047CB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0219" y="1525882"/>
            <a:ext cx="2861876" cy="526922"/>
          </a:xfr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6FA7281-90ED-44B4-99D9-562635F16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72925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82EA-E9CC-5C42-AAC3-9A7F1E61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14D93B6-7EF7-EB41-A345-5F10E6F8919B}"/>
              </a:ext>
            </a:extLst>
          </p:cNvPr>
          <p:cNvGraphicFramePr/>
          <p:nvPr userDrawn="1">
            <p:extLst/>
          </p:nvPr>
        </p:nvGraphicFramePr>
        <p:xfrm>
          <a:off x="6096000" y="1264454"/>
          <a:ext cx="5334000" cy="4294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203EB1-D8D1-7040-9113-8CE720BB87D9}"/>
              </a:ext>
            </a:extLst>
          </p:cNvPr>
          <p:cNvSpPr/>
          <p:nvPr userDrawn="1"/>
        </p:nvSpPr>
        <p:spPr>
          <a:xfrm>
            <a:off x="0" y="5430985"/>
            <a:ext cx="12192000" cy="711314"/>
          </a:xfrm>
          <a:prstGeom prst="roundRect">
            <a:avLst>
              <a:gd name="adj" fmla="val 0"/>
            </a:avLst>
          </a:prstGeom>
          <a:gradFill flip="none" rotWithShape="1">
            <a:gsLst>
              <a:gs pos="74000">
                <a:srgbClr val="2A4D60"/>
              </a:gs>
              <a:gs pos="0">
                <a:srgbClr val="2A4D60">
                  <a:alpha val="64000"/>
                </a:srgbClr>
              </a:gs>
              <a:gs pos="20000">
                <a:srgbClr val="2A4D60">
                  <a:alpha val="81000"/>
                </a:srgbClr>
              </a:gs>
              <a:gs pos="98000">
                <a:srgbClr val="2A4D60">
                  <a:alpha val="61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28475C-D076-6F45-B604-EAA87E53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3" y="1601787"/>
            <a:ext cx="5260977" cy="36560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3593C1-7F67-7C4E-965B-BCB29452C8D3}"/>
              </a:ext>
            </a:extLst>
          </p:cNvPr>
          <p:cNvSpPr txBox="1">
            <a:spLocks/>
          </p:cNvSpPr>
          <p:nvPr userDrawn="1"/>
        </p:nvSpPr>
        <p:spPr>
          <a:xfrm>
            <a:off x="1371600" y="5122151"/>
            <a:ext cx="9143999" cy="9159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Futura Medium" panose="020B0602020204020303" pitchFamily="34" charset="-79"/>
              </a:defRPr>
            </a:lvl1pPr>
          </a:lstStyle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D3A466A-63FF-4C9E-8D98-23153A401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69364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fe Harbor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coral&#10;&#10;Description automatically generated">
            <a:extLst>
              <a:ext uri="{FF2B5EF4-FFF2-40B4-BE49-F238E27FC236}">
                <a16:creationId xmlns:a16="http://schemas.microsoft.com/office/drawing/2014/main" id="{690EC4D2-22E6-DE4A-A468-99D20EC4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"/>
          <a:stretch/>
        </p:blipFill>
        <p:spPr>
          <a:xfrm>
            <a:off x="-1" y="-44795"/>
            <a:ext cx="12344401" cy="693706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1CEBFF-30F5-A543-AEB7-F375F3F81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1" r="-8916" b="27590"/>
          <a:stretch/>
        </p:blipFill>
        <p:spPr>
          <a:xfrm>
            <a:off x="-1" y="2472193"/>
            <a:ext cx="4941691" cy="44137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150A8D-B4CF-9D48-A9CE-0F5C54C41939}"/>
              </a:ext>
            </a:extLst>
          </p:cNvPr>
          <p:cNvSpPr/>
          <p:nvPr userDrawn="1"/>
        </p:nvSpPr>
        <p:spPr>
          <a:xfrm rot="9023846">
            <a:off x="6558402" y="-2636524"/>
            <a:ext cx="7007161" cy="10345944"/>
          </a:xfrm>
          <a:prstGeom prst="rect">
            <a:avLst/>
          </a:prstGeom>
          <a:solidFill>
            <a:srgbClr val="28557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0615E9-3F45-9941-B1F7-3A2CC613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416273" flipV="1">
            <a:off x="1999497" y="3858444"/>
            <a:ext cx="9484018" cy="2827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5103CC-BEDC-8F42-944A-8BA657F9547E}"/>
              </a:ext>
            </a:extLst>
          </p:cNvPr>
          <p:cNvGrpSpPr/>
          <p:nvPr userDrawn="1"/>
        </p:nvGrpSpPr>
        <p:grpSpPr>
          <a:xfrm>
            <a:off x="-482659" y="-4099139"/>
            <a:ext cx="17780059" cy="15121301"/>
            <a:chOff x="-867548" y="-4035263"/>
            <a:chExt cx="17587601" cy="151213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E7C89C-A820-FF47-B3D7-8FE562DDAF75}"/>
                </a:ext>
              </a:extLst>
            </p:cNvPr>
            <p:cNvSpPr/>
            <p:nvPr/>
          </p:nvSpPr>
          <p:spPr>
            <a:xfrm rot="5400000">
              <a:off x="4058159" y="-8960970"/>
              <a:ext cx="4054345" cy="13905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12E2E0-1C40-CB44-B0D4-6A065AEF1BCB}"/>
                </a:ext>
              </a:extLst>
            </p:cNvPr>
            <p:cNvSpPr/>
            <p:nvPr userDrawn="1"/>
          </p:nvSpPr>
          <p:spPr>
            <a:xfrm rot="5400000">
              <a:off x="4734484" y="1830451"/>
              <a:ext cx="1953251" cy="1219199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59C611-207D-0F43-9E65-016C8A695506}"/>
                </a:ext>
              </a:extLst>
            </p:cNvPr>
            <p:cNvSpPr/>
            <p:nvPr/>
          </p:nvSpPr>
          <p:spPr>
            <a:xfrm>
              <a:off x="11807804" y="-2819721"/>
              <a:ext cx="4912249" cy="13905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091A472-B285-4751-9B19-BE904E4DA93C}"/>
              </a:ext>
            </a:extLst>
          </p:cNvPr>
          <p:cNvSpPr/>
          <p:nvPr userDrawn="1"/>
        </p:nvSpPr>
        <p:spPr>
          <a:xfrm>
            <a:off x="4513006" y="1019175"/>
            <a:ext cx="7383719" cy="549592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8B17624-188D-46D7-9FFF-2B2CC3198F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0125" y="1863827"/>
            <a:ext cx="6791325" cy="4419600"/>
          </a:xfrm>
        </p:spPr>
        <p:txBody>
          <a:bodyPr>
            <a:normAutofit/>
          </a:bodyPr>
          <a:lstStyle>
            <a:lvl1pPr marL="0" indent="0" algn="just">
              <a:buNone/>
              <a:defRPr sz="1000"/>
            </a:lvl1pPr>
            <a:lvl5pPr>
              <a:defRPr/>
            </a:lvl5pPr>
          </a:lstStyle>
          <a:p>
            <a:pPr lvl="0"/>
            <a:r>
              <a:rPr lang="en-US"/>
              <a:t>Click to edit content	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9B9415-268D-4C52-8EF4-257A1E881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0125" y="1319579"/>
            <a:ext cx="6791325" cy="353748"/>
          </a:xfrm>
        </p:spPr>
        <p:txBody>
          <a:bodyPr>
            <a:noAutofit/>
          </a:bodyPr>
          <a:lstStyle>
            <a:lvl1pPr algn="l">
              <a:defRPr lang="en-US" sz="1600" kern="1200" cap="all" spc="3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67985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gular Title Sc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583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248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14FD2A-EC44-C93A-4E28-46F764674BA9}"/>
              </a:ext>
            </a:extLst>
          </p:cNvPr>
          <p:cNvSpPr/>
          <p:nvPr userDrawn="1"/>
        </p:nvSpPr>
        <p:spPr>
          <a:xfrm>
            <a:off x="8955157" y="367748"/>
            <a:ext cx="2844800" cy="1818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016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8754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C9320-DB23-48A1-B17A-CD3075C7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F53FF-14B8-4432-91C9-74DD759B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5E866-8FE0-4361-8CCE-25562EB51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6C618-3867-48CF-99B2-1738551A6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743F5-802C-48F6-A90E-F4F0E0B5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17295"/>
      </p:ext>
    </p:extLst>
  </p:cSld>
  <p:clrMapOvr>
    <a:masterClrMapping/>
  </p:clrMapOvr>
  <p:transition spd="slow">
    <p:wipe dir="d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80287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91618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96754"/>
            <a:ext cx="10363200" cy="792087"/>
          </a:xfrm>
        </p:spPr>
        <p:txBody>
          <a:bodyPr/>
          <a:lstStyle>
            <a:lvl1pPr algn="r">
              <a:defRPr sz="3600" b="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 bwMode="auto">
          <a:xfrm>
            <a:off x="911424" y="2132856"/>
            <a:ext cx="1036915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buFont typeface="Calibri" pitchFamily="34" charset="0"/>
              <a:buChar char="‒"/>
              <a:defRPr sz="2800"/>
            </a:lvl1pPr>
            <a:lvl2pPr marL="800100" indent="-342900">
              <a:buFont typeface="Arial" pitchFamily="34" charset="0"/>
              <a:buChar char="•"/>
              <a:defRPr sz="24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46343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6A2B5-B21E-4D4D-8522-891AA098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7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1F497D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B817F1-EC13-43D1-BD47-258D397CD4DA}" type="datetimeFigureOut">
              <a:rPr lang="nl-NL"/>
              <a:pPr>
                <a:defRPr/>
              </a:pPr>
              <a:t>6-3-2023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714B5-3E00-456D-AE1D-5E4C3187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7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1F497D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83E52-E55E-4968-8860-AF0C6667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C95AA"/>
                </a:solidFill>
              </a:defRPr>
            </a:lvl1pPr>
          </a:lstStyle>
          <a:p>
            <a:fld id="{3EDA6372-4F60-4DCF-AADF-A39C1A516F5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846925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144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2457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0887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178695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5226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1695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30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5989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5989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3/6/2023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0887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448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6F154-3DB4-4134-87ED-42813C37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A91DB-9A3C-4741-A5DA-21C78C70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65BFC-E9E0-4CF2-9617-ADF710395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9FF0D-FFFF-4D23-BE4A-9F2558292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E8E28-E658-488B-9F00-47F1BEB1D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7AB12-54D7-4083-B7CF-7FD5D8E23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A610-A1A9-4F08-91D0-6812048B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70648"/>
      </p:ext>
    </p:extLst>
  </p:cSld>
  <p:clrMapOvr>
    <a:masterClrMapping/>
  </p:clrMapOvr>
  <p:transition spd="slow">
    <p:wipe dir="d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94146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122-751A-F844-9856-B97838C9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ED4C3-549F-584E-B8A9-C5E81616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8B9B2-7F0F-3C4C-A022-2AD5BF88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1D42-5DB3-F444-A073-B28F70BD37D1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85A8D-F035-F64F-8E90-45F4A1DD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0C076-CFC6-9748-A499-74B547F64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A48A3A-68FD-824C-AFA9-170EBFA03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214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8B36-41C7-4D42-933B-53E1FE1C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"/>
            <a:ext cx="9646920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E9B9F-FC8A-8E48-A135-8177DD1C8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8D34C-940D-7F45-9599-A41E7A961A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95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2471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486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140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4"/>
            <a:ext cx="5384800" cy="315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4"/>
            <a:ext cx="5384800" cy="315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43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49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7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264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5CE64-070D-490E-A048-4200C65BD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13F0B-B66C-4A99-8558-C8E6352F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A80B5-64AA-49BD-A4F7-28AA011F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72365"/>
      </p:ext>
    </p:extLst>
  </p:cSld>
  <p:clrMapOvr>
    <a:masterClrMapping/>
  </p:clrMapOvr>
  <p:transition spd="slow">
    <p:wipe dir="d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7139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733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290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698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8"/>
            <a:ext cx="2743200" cy="475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8"/>
            <a:ext cx="8026400" cy="475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38B44-7DAA-402A-90C7-CDA5995EF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7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0BDC3-2AE2-40F5-844B-C06D682E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D773E-2FFF-42E2-915F-96F095BB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46986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B8FE6-02DC-4335-85DF-5F1E33C6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BD685-F3B0-4BB7-B817-CF7C194A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D322A-5678-4C44-8AAF-A92181C3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E1F4B-AD3A-48A3-A503-190DBA29D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3AA98-9816-4AD0-BEC0-778A5FBD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26756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99AA3-C45A-4000-9C05-195D94C5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017C-4A85-45A8-B092-B91D9E1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2B3266-B447-4178-9E99-611664E5B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BD7DD-32A4-44F2-89CF-45FFBD59A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04C1-6CFA-4783-9F60-F9C94661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89955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44DFA-BB9E-4CF6-80A8-8EC52871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E9301-BC48-4F09-8F36-B49354CC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E83DF-3F72-4E33-9071-478CE5C7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CA71-4E73-4831-90D7-DF07FBAB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23150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AB579-7017-457C-B671-80221688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A34F5-435B-4C78-9D6D-47F03B5E5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357C1-A803-4E8D-9FB6-A58B0ABC7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DCCED-89BB-42B2-842D-9A733DE1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70298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0" y="0"/>
            <a:ext cx="12204192" cy="3779520"/>
          </a:xfrm>
          <a:solidFill>
            <a:schemeClr val="bg1">
              <a:lumMod val="75000"/>
            </a:schemeClr>
          </a:solidFill>
          <a:effectLst/>
        </p:spPr>
        <p:txBody>
          <a:bodyPr anchor="ctr" anchorCtr="1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8" name="Rectangle 17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  <a:effectLst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  <a:effectLst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83479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427806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8743" y="6250608"/>
            <a:ext cx="536795" cy="365125"/>
          </a:xfrm>
          <a:prstGeom prst="rect">
            <a:avLst/>
          </a:prstGeom>
        </p:spPr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64701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9691BB-7919-4B97-B1AD-207751A46A00}"/>
              </a:ext>
            </a:extLst>
          </p:cNvPr>
          <p:cNvSpPr/>
          <p:nvPr userDrawn="1"/>
        </p:nvSpPr>
        <p:spPr>
          <a:xfrm>
            <a:off x="10770672" y="6022813"/>
            <a:ext cx="1127819" cy="83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B5510BA-F8C2-4FCE-B011-71978C151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886" y="6261349"/>
            <a:ext cx="9683015" cy="566003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9C67-1305-44CC-A8F6-DA1B1014B06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000745" y="526470"/>
            <a:ext cx="9344891" cy="3045097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rgbClr val="8917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F964E-9896-4C33-9B57-CEEB4A8110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235861" y="3792946"/>
            <a:ext cx="7082883" cy="222987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2987848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C246100-440A-4364-87D7-1F41F9B1F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886" y="6261349"/>
            <a:ext cx="9683015" cy="566003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9C67-1305-44CC-A8F6-DA1B1014B06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225297" y="526470"/>
            <a:ext cx="7109777" cy="3045097"/>
          </a:xfrm>
        </p:spPr>
        <p:txBody>
          <a:bodyPr anchor="b">
            <a:normAutofit/>
          </a:bodyPr>
          <a:lstStyle>
            <a:lvl1pPr algn="r"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F964E-9896-4C33-9B57-CEEB4A8110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225296" y="3792946"/>
            <a:ext cx="7082883" cy="222987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50000"/>
                  </a:schemeClr>
                </a:solidFill>
                <a:effectLst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CDC3F-4350-43FE-AE98-4A314C7F3EAD}"/>
              </a:ext>
            </a:extLst>
          </p:cNvPr>
          <p:cNvSpPr/>
          <p:nvPr userDrawn="1"/>
        </p:nvSpPr>
        <p:spPr>
          <a:xfrm>
            <a:off x="10770671" y="6022813"/>
            <a:ext cx="1181844" cy="83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12567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796" indent="0">
              <a:buNone/>
              <a:defRPr sz="1800"/>
            </a:lvl2pPr>
            <a:lvl3pPr marL="901598" indent="0">
              <a:buNone/>
              <a:defRPr sz="1600"/>
            </a:lvl3pPr>
            <a:lvl4pPr marL="1352397" indent="0">
              <a:buNone/>
              <a:defRPr sz="1400"/>
            </a:lvl4pPr>
            <a:lvl5pPr marL="1803201" indent="0">
              <a:buNone/>
              <a:defRPr sz="1400"/>
            </a:lvl5pPr>
            <a:lvl6pPr marL="2254003" indent="0">
              <a:buNone/>
              <a:defRPr sz="1400"/>
            </a:lvl6pPr>
            <a:lvl7pPr marL="2704785" indent="0">
              <a:buNone/>
              <a:defRPr sz="1400"/>
            </a:lvl7pPr>
            <a:lvl8pPr marL="3155585" indent="0">
              <a:buNone/>
              <a:defRPr sz="1400"/>
            </a:lvl8pPr>
            <a:lvl9pPr marL="360638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14987-4ACA-491B-8073-B321E270A4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08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37EEF-384E-40A4-BC22-E6FFD61C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9C67-1305-44CC-A8F6-DA1B1014B06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82742" y="697920"/>
            <a:ext cx="9777905" cy="3045097"/>
          </a:xfrm>
        </p:spPr>
        <p:txBody>
          <a:bodyPr anchor="b">
            <a:normAutofit/>
          </a:bodyPr>
          <a:lstStyle>
            <a:lvl1pPr algn="l"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F964E-9896-4C33-9B57-CEEB4A8110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09637" y="3964395"/>
            <a:ext cx="7385055" cy="222987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  <a:effectLst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7F3C5B-7A9C-4CAC-A4DD-5D93022498B6}"/>
              </a:ext>
            </a:extLst>
          </p:cNvPr>
          <p:cNvSpPr/>
          <p:nvPr userDrawn="1"/>
        </p:nvSpPr>
        <p:spPr>
          <a:xfrm>
            <a:off x="10770671" y="6022813"/>
            <a:ext cx="1165516" cy="83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B860A-ADED-4195-A0B8-C0F285E75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33" y="4708723"/>
            <a:ext cx="3111827" cy="8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8735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65CE-518F-43CB-9FD8-7FB66188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B4BF6-E2E5-4EFE-87AB-C6EED4A4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62DC-E6D1-4CC7-A8D7-72F676BB4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109BC-F6FD-4F01-ACB3-071EB7159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43326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4FFFC-98EC-4D7B-9011-DCFC37B1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BA5B2-04B9-4DC6-925F-B5BEA535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1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7D7D5-FCC9-48E6-AF7E-080A4C05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115E9-7C98-425C-A3C8-75AE5B8F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76724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C9320-DB23-48A1-B17A-CD3075C7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F53FF-14B8-4432-91C9-74DD759B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5E866-8FE0-4361-8CCE-25562EB51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6C618-3867-48CF-99B2-1738551A6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743F5-802C-48F6-A90E-F4F0E0B5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4453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6F154-3DB4-4134-87ED-42813C37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A91DB-9A3C-4741-A5DA-21C78C70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65BFC-E9E0-4CF2-9617-ADF710395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9FF0D-FFFF-4D23-BE4A-9F2558292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E8E28-E658-488B-9F00-47F1BEB1D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7AB12-54D7-4083-B7CF-7FD5D8E23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A610-A1A9-4F08-91D0-6812048B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89189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5CE64-070D-490E-A048-4200C65BD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13F0B-B66C-4A99-8558-C8E6352F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A80B5-64AA-49BD-A4F7-28AA011F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32906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0BDC3-2AE2-40F5-844B-C06D682E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D773E-2FFF-42E2-915F-96F095BB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78298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B8FE6-02DC-4335-85DF-5F1E33C6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BD685-F3B0-4BB7-B817-CF7C194A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D322A-5678-4C44-8AAF-A92181C3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E1F4B-AD3A-48A3-A503-190DBA29D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3AA98-9816-4AD0-BEC0-778A5FBD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76935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99AA3-C45A-4000-9C05-195D94C5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017C-4A85-45A8-B092-B91D9E1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2B3266-B447-4178-9E99-611664E5B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BD7DD-32A4-44F2-89CF-45FFBD59A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04C1-6CFA-4783-9F60-F9C94661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11451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44DFA-BB9E-4CF6-80A8-8EC52871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E9301-BC48-4F09-8F36-B49354CC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E83DF-3F72-4E33-9071-478CE5C7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CA71-4E73-4831-90D7-DF07FBAB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10680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D01D9-6B54-4892-BB7F-D099AEB6BE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90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AB579-7017-457C-B671-80221688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A34F5-435B-4C78-9D6D-47F03B5E5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357C1-A803-4E8D-9FB6-A58B0ABC7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DCCED-89BB-42B2-842D-9A733DE1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91409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65103"/>
              </a:buClr>
              <a:defRPr sz="2133"/>
            </a:lvl1pPr>
            <a:lvl2pPr>
              <a:buClr>
                <a:srgbClr val="C65103"/>
              </a:buClr>
              <a:defRPr sz="1867"/>
            </a:lvl2pPr>
            <a:lvl3pPr>
              <a:buClr>
                <a:srgbClr val="C65103"/>
              </a:buClr>
              <a:defRPr sz="1600"/>
            </a:lvl3pPr>
            <a:lvl4pPr>
              <a:buClr>
                <a:srgbClr val="C65103"/>
              </a:buClr>
              <a:defRPr/>
            </a:lvl4pPr>
            <a:lvl5pPr>
              <a:buClr>
                <a:srgbClr val="C6510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33828-ABF0-494A-9EAA-58BD69BA9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6617875"/>
            <a:ext cx="5027084" cy="240126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EA2EB13-40B6-4B08-817B-48D15A5096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7" y="6617875"/>
            <a:ext cx="5027084" cy="240126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280982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for Disclaimer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68402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65103"/>
              </a:buClr>
              <a:defRPr sz="1600"/>
            </a:lvl1pPr>
            <a:lvl2pPr>
              <a:buClr>
                <a:srgbClr val="C65103"/>
              </a:buClr>
              <a:defRPr sz="1400"/>
            </a:lvl2pPr>
            <a:lvl3pPr>
              <a:buClr>
                <a:srgbClr val="C65103"/>
              </a:buClr>
              <a:defRPr sz="1200"/>
            </a:lvl3pPr>
            <a:lvl4pPr>
              <a:buClr>
                <a:srgbClr val="C65103"/>
              </a:buClr>
              <a:defRPr/>
            </a:lvl4pPr>
            <a:lvl5pPr>
              <a:buClr>
                <a:srgbClr val="C6510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33828-ABF0-494A-9EAA-58BD69BA9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6654869"/>
            <a:ext cx="5027084" cy="203133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EA2EB13-40B6-4B08-817B-48D15A5096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8" y="6654869"/>
            <a:ext cx="5027084" cy="203133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777842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01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0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74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45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10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796" indent="0">
              <a:buNone/>
              <a:defRPr sz="2000" b="1"/>
            </a:lvl2pPr>
            <a:lvl3pPr marL="901598" indent="0">
              <a:buNone/>
              <a:defRPr sz="1800" b="1"/>
            </a:lvl3pPr>
            <a:lvl4pPr marL="1352397" indent="0">
              <a:buNone/>
              <a:defRPr sz="1600" b="1"/>
            </a:lvl4pPr>
            <a:lvl5pPr marL="1803201" indent="0">
              <a:buNone/>
              <a:defRPr sz="1600" b="1"/>
            </a:lvl5pPr>
            <a:lvl6pPr marL="2254003" indent="0">
              <a:buNone/>
              <a:defRPr sz="1600" b="1"/>
            </a:lvl6pPr>
            <a:lvl7pPr marL="2704785" indent="0">
              <a:buNone/>
              <a:defRPr sz="1600" b="1"/>
            </a:lvl7pPr>
            <a:lvl8pPr marL="3155585" indent="0">
              <a:buNone/>
              <a:defRPr sz="1600" b="1"/>
            </a:lvl8pPr>
            <a:lvl9pPr marL="36063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796" indent="0">
              <a:buNone/>
              <a:defRPr sz="2000" b="1"/>
            </a:lvl2pPr>
            <a:lvl3pPr marL="901598" indent="0">
              <a:buNone/>
              <a:defRPr sz="1800" b="1"/>
            </a:lvl3pPr>
            <a:lvl4pPr marL="1352397" indent="0">
              <a:buNone/>
              <a:defRPr sz="1600" b="1"/>
            </a:lvl4pPr>
            <a:lvl5pPr marL="1803201" indent="0">
              <a:buNone/>
              <a:defRPr sz="1600" b="1"/>
            </a:lvl5pPr>
            <a:lvl6pPr marL="2254003" indent="0">
              <a:buNone/>
              <a:defRPr sz="1600" b="1"/>
            </a:lvl6pPr>
            <a:lvl7pPr marL="2704785" indent="0">
              <a:buNone/>
              <a:defRPr sz="1600" b="1"/>
            </a:lvl7pPr>
            <a:lvl8pPr marL="3155585" indent="0">
              <a:buNone/>
              <a:defRPr sz="1600" b="1"/>
            </a:lvl8pPr>
            <a:lvl9pPr marL="36063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AB94E-8F7F-4250-BFB7-206A161461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55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39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94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99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8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41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80176"/>
            <a:ext cx="12192000" cy="377825"/>
          </a:xfrm>
        </p:spPr>
        <p:txBody>
          <a:bodyPr/>
          <a:lstStyle>
            <a:lvl1pPr eaLnBrk="0" hangingPunct="0">
              <a:defRPr sz="1000"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6185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570576-DE10-6243-97AC-2F295F66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53DEAF-8EA7-024A-9E73-33ABA84F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Palatino Linotype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2841BC-F023-364E-A632-578BD90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Palatino Linotype" panose="02040502050505030304" pitchFamily="18" charset="0"/>
              </a:defRPr>
            </a:lvl1pPr>
          </a:lstStyle>
          <a:p>
            <a:pPr>
              <a:defRPr/>
            </a:pPr>
            <a:fld id="{48A0F6BB-738E-DA4E-97FB-450BA5B0B7F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108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8112A2-3172-AA45-BBC9-DE730E8D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A3C48E-4D69-9444-9056-43C651B0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9A7AB-2892-A743-B495-8114659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9A5C0-48C7-BB42-902D-79A825FB5E40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02117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FE980-223C-0143-834F-50D8B713CB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626" y="1371600"/>
            <a:ext cx="10875332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46CA574-B2A1-49E8-B4EA-6BFE223E3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7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67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6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165035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5B6E9-7B50-468B-9E24-AFDFC58015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757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1807031"/>
            <a:ext cx="5080000" cy="827769"/>
          </a:xfrm>
        </p:spPr>
        <p:txBody>
          <a:bodyPr anchor="b" anchorCtr="0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645230"/>
            <a:ext cx="5080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7" name="Freeform 10"/>
          <p:cNvSpPr>
            <a:spLocks noEditPoints="1"/>
          </p:cNvSpPr>
          <p:nvPr userDrawn="1"/>
        </p:nvSpPr>
        <p:spPr bwMode="auto">
          <a:xfrm>
            <a:off x="1828800" y="411768"/>
            <a:ext cx="2235200" cy="1473352"/>
          </a:xfrm>
          <a:custGeom>
            <a:avLst/>
            <a:gdLst>
              <a:gd name="T0" fmla="*/ 663 w 1998"/>
              <a:gd name="T1" fmla="*/ 1599 h 1756"/>
              <a:gd name="T2" fmla="*/ 601 w 1998"/>
              <a:gd name="T3" fmla="*/ 1261 h 1756"/>
              <a:gd name="T4" fmla="*/ 1045 w 1998"/>
              <a:gd name="T5" fmla="*/ 1159 h 1756"/>
              <a:gd name="T6" fmla="*/ 397 w 1998"/>
              <a:gd name="T7" fmla="*/ 1135 h 1756"/>
              <a:gd name="T8" fmla="*/ 1137 w 1998"/>
              <a:gd name="T9" fmla="*/ 915 h 1756"/>
              <a:gd name="T10" fmla="*/ 846 w 1998"/>
              <a:gd name="T11" fmla="*/ 784 h 1756"/>
              <a:gd name="T12" fmla="*/ 897 w 1998"/>
              <a:gd name="T13" fmla="*/ 829 h 1756"/>
              <a:gd name="T14" fmla="*/ 1906 w 1998"/>
              <a:gd name="T15" fmla="*/ 861 h 1756"/>
              <a:gd name="T16" fmla="*/ 1362 w 1998"/>
              <a:gd name="T17" fmla="*/ 808 h 1756"/>
              <a:gd name="T18" fmla="*/ 1437 w 1998"/>
              <a:gd name="T19" fmla="*/ 789 h 1756"/>
              <a:gd name="T20" fmla="*/ 784 w 1998"/>
              <a:gd name="T21" fmla="*/ 901 h 1756"/>
              <a:gd name="T22" fmla="*/ 951 w 1998"/>
              <a:gd name="T23" fmla="*/ 975 h 1756"/>
              <a:gd name="T24" fmla="*/ 893 w 1998"/>
              <a:gd name="T25" fmla="*/ 1049 h 1756"/>
              <a:gd name="T26" fmla="*/ 740 w 1998"/>
              <a:gd name="T27" fmla="*/ 956 h 1756"/>
              <a:gd name="T28" fmla="*/ 1256 w 1998"/>
              <a:gd name="T29" fmla="*/ 766 h 1756"/>
              <a:gd name="T30" fmla="*/ 1314 w 1998"/>
              <a:gd name="T31" fmla="*/ 788 h 1756"/>
              <a:gd name="T32" fmla="*/ 1280 w 1998"/>
              <a:gd name="T33" fmla="*/ 868 h 1756"/>
              <a:gd name="T34" fmla="*/ 1117 w 1998"/>
              <a:gd name="T35" fmla="*/ 990 h 1756"/>
              <a:gd name="T36" fmla="*/ 1256 w 1998"/>
              <a:gd name="T37" fmla="*/ 1153 h 1756"/>
              <a:gd name="T38" fmla="*/ 1085 w 1998"/>
              <a:gd name="T39" fmla="*/ 1058 h 1756"/>
              <a:gd name="T40" fmla="*/ 1265 w 1998"/>
              <a:gd name="T41" fmla="*/ 1107 h 1756"/>
              <a:gd name="T42" fmla="*/ 1077 w 1998"/>
              <a:gd name="T43" fmla="*/ 1025 h 1756"/>
              <a:gd name="T44" fmla="*/ 1078 w 1998"/>
              <a:gd name="T45" fmla="*/ 805 h 1756"/>
              <a:gd name="T46" fmla="*/ 1998 w 1998"/>
              <a:gd name="T47" fmla="*/ 857 h 1756"/>
              <a:gd name="T48" fmla="*/ 1915 w 1998"/>
              <a:gd name="T49" fmla="*/ 1018 h 1756"/>
              <a:gd name="T50" fmla="*/ 1998 w 1998"/>
              <a:gd name="T51" fmla="*/ 982 h 1756"/>
              <a:gd name="T52" fmla="*/ 1791 w 1998"/>
              <a:gd name="T53" fmla="*/ 996 h 1756"/>
              <a:gd name="T54" fmla="*/ 1594 w 1998"/>
              <a:gd name="T55" fmla="*/ 758 h 1756"/>
              <a:gd name="T56" fmla="*/ 1721 w 1998"/>
              <a:gd name="T57" fmla="*/ 764 h 1756"/>
              <a:gd name="T58" fmla="*/ 1795 w 1998"/>
              <a:gd name="T59" fmla="*/ 1042 h 1756"/>
              <a:gd name="T60" fmla="*/ 1675 w 1998"/>
              <a:gd name="T61" fmla="*/ 1050 h 1756"/>
              <a:gd name="T62" fmla="*/ 1698 w 1998"/>
              <a:gd name="T63" fmla="*/ 1025 h 1756"/>
              <a:gd name="T64" fmla="*/ 1589 w 1998"/>
              <a:gd name="T65" fmla="*/ 853 h 1756"/>
              <a:gd name="T66" fmla="*/ 1623 w 1998"/>
              <a:gd name="T67" fmla="*/ 1051 h 1756"/>
              <a:gd name="T68" fmla="*/ 1502 w 1998"/>
              <a:gd name="T69" fmla="*/ 1043 h 1756"/>
              <a:gd name="T70" fmla="*/ 1537 w 1998"/>
              <a:gd name="T71" fmla="*/ 802 h 1756"/>
              <a:gd name="T72" fmla="*/ 1514 w 1998"/>
              <a:gd name="T73" fmla="*/ 779 h 1756"/>
              <a:gd name="T74" fmla="*/ 1425 w 1998"/>
              <a:gd name="T75" fmla="*/ 755 h 1756"/>
              <a:gd name="T76" fmla="*/ 1354 w 1998"/>
              <a:gd name="T77" fmla="*/ 953 h 1756"/>
              <a:gd name="T78" fmla="*/ 1519 w 1998"/>
              <a:gd name="T79" fmla="*/ 973 h 1756"/>
              <a:gd name="T80" fmla="*/ 1386 w 1998"/>
              <a:gd name="T81" fmla="*/ 1054 h 1756"/>
              <a:gd name="T82" fmla="*/ 1425 w 1998"/>
              <a:gd name="T83" fmla="*/ 755 h 1756"/>
              <a:gd name="T84" fmla="*/ 714 w 1998"/>
              <a:gd name="T85" fmla="*/ 704 h 1756"/>
              <a:gd name="T86" fmla="*/ 699 w 1998"/>
              <a:gd name="T87" fmla="*/ 777 h 1756"/>
              <a:gd name="T88" fmla="*/ 521 w 1998"/>
              <a:gd name="T89" fmla="*/ 805 h 1756"/>
              <a:gd name="T90" fmla="*/ 723 w 1998"/>
              <a:gd name="T91" fmla="*/ 962 h 1756"/>
              <a:gd name="T92" fmla="*/ 601 w 1998"/>
              <a:gd name="T93" fmla="*/ 1055 h 1756"/>
              <a:gd name="T94" fmla="*/ 536 w 1998"/>
              <a:gd name="T95" fmla="*/ 702 h 1756"/>
              <a:gd name="T96" fmla="*/ 1031 w 1998"/>
              <a:gd name="T97" fmla="*/ 674 h 1756"/>
              <a:gd name="T98" fmla="*/ 1069 w 1998"/>
              <a:gd name="T99" fmla="*/ 1045 h 1756"/>
              <a:gd name="T100" fmla="*/ 944 w 1998"/>
              <a:gd name="T101" fmla="*/ 1051 h 1756"/>
              <a:gd name="T102" fmla="*/ 968 w 1998"/>
              <a:gd name="T103" fmla="*/ 1024 h 1756"/>
              <a:gd name="T104" fmla="*/ 935 w 1998"/>
              <a:gd name="T105" fmla="*/ 652 h 1756"/>
              <a:gd name="T106" fmla="*/ 347 w 1998"/>
              <a:gd name="T107" fmla="*/ 547 h 1756"/>
              <a:gd name="T108" fmla="*/ 266 w 1998"/>
              <a:gd name="T109" fmla="*/ 1208 h 1756"/>
              <a:gd name="T110" fmla="*/ 2 w 1998"/>
              <a:gd name="T111" fmla="*/ 950 h 1756"/>
              <a:gd name="T112" fmla="*/ 343 w 1998"/>
              <a:gd name="T113" fmla="*/ 533 h 1756"/>
              <a:gd name="T114" fmla="*/ 405 w 1998"/>
              <a:gd name="T115" fmla="*/ 683 h 1756"/>
              <a:gd name="T116" fmla="*/ 391 w 1998"/>
              <a:gd name="T117" fmla="*/ 1327 h 1756"/>
              <a:gd name="T118" fmla="*/ 274 w 1998"/>
              <a:gd name="T119" fmla="*/ 647 h 1756"/>
              <a:gd name="T120" fmla="*/ 977 w 1998"/>
              <a:gd name="T121" fmla="*/ 522 h 1756"/>
              <a:gd name="T122" fmla="*/ 484 w 1998"/>
              <a:gd name="T123" fmla="*/ 392 h 1756"/>
              <a:gd name="T124" fmla="*/ 504 w 1998"/>
              <a:gd name="T125" fmla="*/ 353 h 1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98" h="1756">
                <a:moveTo>
                  <a:pt x="443" y="1271"/>
                </a:moveTo>
                <a:lnTo>
                  <a:pt x="479" y="1318"/>
                </a:lnTo>
                <a:lnTo>
                  <a:pt x="519" y="1359"/>
                </a:lnTo>
                <a:lnTo>
                  <a:pt x="562" y="1394"/>
                </a:lnTo>
                <a:lnTo>
                  <a:pt x="608" y="1423"/>
                </a:lnTo>
                <a:lnTo>
                  <a:pt x="656" y="1448"/>
                </a:lnTo>
                <a:lnTo>
                  <a:pt x="708" y="1466"/>
                </a:lnTo>
                <a:lnTo>
                  <a:pt x="762" y="1481"/>
                </a:lnTo>
                <a:lnTo>
                  <a:pt x="817" y="1489"/>
                </a:lnTo>
                <a:lnTo>
                  <a:pt x="874" y="1492"/>
                </a:lnTo>
                <a:lnTo>
                  <a:pt x="931" y="1491"/>
                </a:lnTo>
                <a:lnTo>
                  <a:pt x="846" y="1756"/>
                </a:lnTo>
                <a:lnTo>
                  <a:pt x="782" y="1709"/>
                </a:lnTo>
                <a:lnTo>
                  <a:pt x="720" y="1656"/>
                </a:lnTo>
                <a:lnTo>
                  <a:pt x="663" y="1599"/>
                </a:lnTo>
                <a:lnTo>
                  <a:pt x="609" y="1538"/>
                </a:lnTo>
                <a:lnTo>
                  <a:pt x="560" y="1474"/>
                </a:lnTo>
                <a:lnTo>
                  <a:pt x="516" y="1409"/>
                </a:lnTo>
                <a:lnTo>
                  <a:pt x="477" y="1341"/>
                </a:lnTo>
                <a:lnTo>
                  <a:pt x="443" y="1271"/>
                </a:lnTo>
                <a:close/>
                <a:moveTo>
                  <a:pt x="367" y="933"/>
                </a:moveTo>
                <a:lnTo>
                  <a:pt x="374" y="978"/>
                </a:lnTo>
                <a:lnTo>
                  <a:pt x="386" y="1022"/>
                </a:lnTo>
                <a:lnTo>
                  <a:pt x="405" y="1066"/>
                </a:lnTo>
                <a:lnTo>
                  <a:pt x="427" y="1106"/>
                </a:lnTo>
                <a:lnTo>
                  <a:pt x="454" y="1145"/>
                </a:lnTo>
                <a:lnTo>
                  <a:pt x="486" y="1181"/>
                </a:lnTo>
                <a:lnTo>
                  <a:pt x="521" y="1212"/>
                </a:lnTo>
                <a:lnTo>
                  <a:pt x="559" y="1238"/>
                </a:lnTo>
                <a:lnTo>
                  <a:pt x="601" y="1261"/>
                </a:lnTo>
                <a:lnTo>
                  <a:pt x="638" y="1275"/>
                </a:lnTo>
                <a:lnTo>
                  <a:pt x="676" y="1286"/>
                </a:lnTo>
                <a:lnTo>
                  <a:pt x="716" y="1291"/>
                </a:lnTo>
                <a:lnTo>
                  <a:pt x="758" y="1291"/>
                </a:lnTo>
                <a:lnTo>
                  <a:pt x="800" y="1288"/>
                </a:lnTo>
                <a:lnTo>
                  <a:pt x="841" y="1280"/>
                </a:lnTo>
                <a:lnTo>
                  <a:pt x="880" y="1270"/>
                </a:lnTo>
                <a:lnTo>
                  <a:pt x="917" y="1254"/>
                </a:lnTo>
                <a:lnTo>
                  <a:pt x="951" y="1236"/>
                </a:lnTo>
                <a:lnTo>
                  <a:pt x="978" y="1219"/>
                </a:lnTo>
                <a:lnTo>
                  <a:pt x="999" y="1203"/>
                </a:lnTo>
                <a:lnTo>
                  <a:pt x="1018" y="1187"/>
                </a:lnTo>
                <a:lnTo>
                  <a:pt x="1031" y="1174"/>
                </a:lnTo>
                <a:lnTo>
                  <a:pt x="1040" y="1165"/>
                </a:lnTo>
                <a:lnTo>
                  <a:pt x="1045" y="1159"/>
                </a:lnTo>
                <a:lnTo>
                  <a:pt x="1047" y="1156"/>
                </a:lnTo>
                <a:lnTo>
                  <a:pt x="936" y="1460"/>
                </a:lnTo>
                <a:lnTo>
                  <a:pt x="883" y="1461"/>
                </a:lnTo>
                <a:lnTo>
                  <a:pt x="829" y="1460"/>
                </a:lnTo>
                <a:lnTo>
                  <a:pt x="775" y="1453"/>
                </a:lnTo>
                <a:lnTo>
                  <a:pt x="726" y="1441"/>
                </a:lnTo>
                <a:lnTo>
                  <a:pt x="676" y="1424"/>
                </a:lnTo>
                <a:lnTo>
                  <a:pt x="629" y="1403"/>
                </a:lnTo>
                <a:lnTo>
                  <a:pt x="584" y="1379"/>
                </a:lnTo>
                <a:lnTo>
                  <a:pt x="543" y="1347"/>
                </a:lnTo>
                <a:lnTo>
                  <a:pt x="505" y="1312"/>
                </a:lnTo>
                <a:lnTo>
                  <a:pt x="471" y="1271"/>
                </a:lnTo>
                <a:lnTo>
                  <a:pt x="440" y="1225"/>
                </a:lnTo>
                <a:lnTo>
                  <a:pt x="416" y="1181"/>
                </a:lnTo>
                <a:lnTo>
                  <a:pt x="397" y="1135"/>
                </a:lnTo>
                <a:lnTo>
                  <a:pt x="384" y="1086"/>
                </a:lnTo>
                <a:lnTo>
                  <a:pt x="374" y="1037"/>
                </a:lnTo>
                <a:lnTo>
                  <a:pt x="369" y="986"/>
                </a:lnTo>
                <a:lnTo>
                  <a:pt x="367" y="933"/>
                </a:lnTo>
                <a:close/>
                <a:moveTo>
                  <a:pt x="1164" y="785"/>
                </a:moveTo>
                <a:lnTo>
                  <a:pt x="1145" y="788"/>
                </a:lnTo>
                <a:lnTo>
                  <a:pt x="1128" y="797"/>
                </a:lnTo>
                <a:lnTo>
                  <a:pt x="1116" y="810"/>
                </a:lnTo>
                <a:lnTo>
                  <a:pt x="1108" y="827"/>
                </a:lnTo>
                <a:lnTo>
                  <a:pt x="1105" y="846"/>
                </a:lnTo>
                <a:lnTo>
                  <a:pt x="1107" y="861"/>
                </a:lnTo>
                <a:lnTo>
                  <a:pt x="1109" y="877"/>
                </a:lnTo>
                <a:lnTo>
                  <a:pt x="1116" y="891"/>
                </a:lnTo>
                <a:lnTo>
                  <a:pt x="1125" y="904"/>
                </a:lnTo>
                <a:lnTo>
                  <a:pt x="1137" y="915"/>
                </a:lnTo>
                <a:lnTo>
                  <a:pt x="1153" y="921"/>
                </a:lnTo>
                <a:lnTo>
                  <a:pt x="1170" y="924"/>
                </a:lnTo>
                <a:lnTo>
                  <a:pt x="1189" y="921"/>
                </a:lnTo>
                <a:lnTo>
                  <a:pt x="1205" y="912"/>
                </a:lnTo>
                <a:lnTo>
                  <a:pt x="1218" y="899"/>
                </a:lnTo>
                <a:lnTo>
                  <a:pt x="1225" y="882"/>
                </a:lnTo>
                <a:lnTo>
                  <a:pt x="1227" y="864"/>
                </a:lnTo>
                <a:lnTo>
                  <a:pt x="1226" y="848"/>
                </a:lnTo>
                <a:lnTo>
                  <a:pt x="1223" y="832"/>
                </a:lnTo>
                <a:lnTo>
                  <a:pt x="1217" y="818"/>
                </a:lnTo>
                <a:lnTo>
                  <a:pt x="1208" y="805"/>
                </a:lnTo>
                <a:lnTo>
                  <a:pt x="1196" y="794"/>
                </a:lnTo>
                <a:lnTo>
                  <a:pt x="1181" y="788"/>
                </a:lnTo>
                <a:lnTo>
                  <a:pt x="1164" y="785"/>
                </a:lnTo>
                <a:close/>
                <a:moveTo>
                  <a:pt x="846" y="784"/>
                </a:moveTo>
                <a:lnTo>
                  <a:pt x="828" y="787"/>
                </a:lnTo>
                <a:lnTo>
                  <a:pt x="813" y="796"/>
                </a:lnTo>
                <a:lnTo>
                  <a:pt x="802" y="810"/>
                </a:lnTo>
                <a:lnTo>
                  <a:pt x="794" y="831"/>
                </a:lnTo>
                <a:lnTo>
                  <a:pt x="787" y="860"/>
                </a:lnTo>
                <a:lnTo>
                  <a:pt x="804" y="861"/>
                </a:lnTo>
                <a:lnTo>
                  <a:pt x="822" y="863"/>
                </a:lnTo>
                <a:lnTo>
                  <a:pt x="845" y="863"/>
                </a:lnTo>
                <a:lnTo>
                  <a:pt x="867" y="863"/>
                </a:lnTo>
                <a:lnTo>
                  <a:pt x="883" y="861"/>
                </a:lnTo>
                <a:lnTo>
                  <a:pt x="892" y="860"/>
                </a:lnTo>
                <a:lnTo>
                  <a:pt x="897" y="856"/>
                </a:lnTo>
                <a:lnTo>
                  <a:pt x="898" y="851"/>
                </a:lnTo>
                <a:lnTo>
                  <a:pt x="898" y="844"/>
                </a:lnTo>
                <a:lnTo>
                  <a:pt x="897" y="829"/>
                </a:lnTo>
                <a:lnTo>
                  <a:pt x="893" y="814"/>
                </a:lnTo>
                <a:lnTo>
                  <a:pt x="887" y="801"/>
                </a:lnTo>
                <a:lnTo>
                  <a:pt x="876" y="792"/>
                </a:lnTo>
                <a:lnTo>
                  <a:pt x="863" y="785"/>
                </a:lnTo>
                <a:lnTo>
                  <a:pt x="846" y="784"/>
                </a:lnTo>
                <a:close/>
                <a:moveTo>
                  <a:pt x="1886" y="780"/>
                </a:moveTo>
                <a:lnTo>
                  <a:pt x="1868" y="784"/>
                </a:lnTo>
                <a:lnTo>
                  <a:pt x="1854" y="792"/>
                </a:lnTo>
                <a:lnTo>
                  <a:pt x="1842" y="808"/>
                </a:lnTo>
                <a:lnTo>
                  <a:pt x="1833" y="830"/>
                </a:lnTo>
                <a:lnTo>
                  <a:pt x="1826" y="859"/>
                </a:lnTo>
                <a:lnTo>
                  <a:pt x="1843" y="860"/>
                </a:lnTo>
                <a:lnTo>
                  <a:pt x="1861" y="860"/>
                </a:lnTo>
                <a:lnTo>
                  <a:pt x="1884" y="861"/>
                </a:lnTo>
                <a:lnTo>
                  <a:pt x="1906" y="861"/>
                </a:lnTo>
                <a:lnTo>
                  <a:pt x="1922" y="860"/>
                </a:lnTo>
                <a:lnTo>
                  <a:pt x="1931" y="859"/>
                </a:lnTo>
                <a:lnTo>
                  <a:pt x="1935" y="855"/>
                </a:lnTo>
                <a:lnTo>
                  <a:pt x="1937" y="849"/>
                </a:lnTo>
                <a:lnTo>
                  <a:pt x="1937" y="843"/>
                </a:lnTo>
                <a:lnTo>
                  <a:pt x="1936" y="827"/>
                </a:lnTo>
                <a:lnTo>
                  <a:pt x="1932" y="813"/>
                </a:lnTo>
                <a:lnTo>
                  <a:pt x="1926" y="800"/>
                </a:lnTo>
                <a:lnTo>
                  <a:pt x="1915" y="789"/>
                </a:lnTo>
                <a:lnTo>
                  <a:pt x="1903" y="783"/>
                </a:lnTo>
                <a:lnTo>
                  <a:pt x="1886" y="780"/>
                </a:lnTo>
                <a:close/>
                <a:moveTo>
                  <a:pt x="1408" y="780"/>
                </a:moveTo>
                <a:lnTo>
                  <a:pt x="1390" y="784"/>
                </a:lnTo>
                <a:lnTo>
                  <a:pt x="1374" y="792"/>
                </a:lnTo>
                <a:lnTo>
                  <a:pt x="1362" y="808"/>
                </a:lnTo>
                <a:lnTo>
                  <a:pt x="1353" y="830"/>
                </a:lnTo>
                <a:lnTo>
                  <a:pt x="1348" y="859"/>
                </a:lnTo>
                <a:lnTo>
                  <a:pt x="1365" y="860"/>
                </a:lnTo>
                <a:lnTo>
                  <a:pt x="1382" y="860"/>
                </a:lnTo>
                <a:lnTo>
                  <a:pt x="1405" y="861"/>
                </a:lnTo>
                <a:lnTo>
                  <a:pt x="1428" y="861"/>
                </a:lnTo>
                <a:lnTo>
                  <a:pt x="1442" y="860"/>
                </a:lnTo>
                <a:lnTo>
                  <a:pt x="1451" y="859"/>
                </a:lnTo>
                <a:lnTo>
                  <a:pt x="1457" y="855"/>
                </a:lnTo>
                <a:lnTo>
                  <a:pt x="1459" y="849"/>
                </a:lnTo>
                <a:lnTo>
                  <a:pt x="1459" y="843"/>
                </a:lnTo>
                <a:lnTo>
                  <a:pt x="1458" y="827"/>
                </a:lnTo>
                <a:lnTo>
                  <a:pt x="1454" y="813"/>
                </a:lnTo>
                <a:lnTo>
                  <a:pt x="1447" y="800"/>
                </a:lnTo>
                <a:lnTo>
                  <a:pt x="1437" y="789"/>
                </a:lnTo>
                <a:lnTo>
                  <a:pt x="1424" y="783"/>
                </a:lnTo>
                <a:lnTo>
                  <a:pt x="1408" y="780"/>
                </a:lnTo>
                <a:close/>
                <a:moveTo>
                  <a:pt x="864" y="757"/>
                </a:moveTo>
                <a:lnTo>
                  <a:pt x="891" y="760"/>
                </a:lnTo>
                <a:lnTo>
                  <a:pt x="914" y="770"/>
                </a:lnTo>
                <a:lnTo>
                  <a:pt x="933" y="785"/>
                </a:lnTo>
                <a:lnTo>
                  <a:pt x="947" y="806"/>
                </a:lnTo>
                <a:lnTo>
                  <a:pt x="956" y="831"/>
                </a:lnTo>
                <a:lnTo>
                  <a:pt x="960" y="859"/>
                </a:lnTo>
                <a:lnTo>
                  <a:pt x="959" y="872"/>
                </a:lnTo>
                <a:lnTo>
                  <a:pt x="953" y="878"/>
                </a:lnTo>
                <a:lnTo>
                  <a:pt x="944" y="882"/>
                </a:lnTo>
                <a:lnTo>
                  <a:pt x="929" y="884"/>
                </a:lnTo>
                <a:lnTo>
                  <a:pt x="784" y="884"/>
                </a:lnTo>
                <a:lnTo>
                  <a:pt x="784" y="901"/>
                </a:lnTo>
                <a:lnTo>
                  <a:pt x="787" y="918"/>
                </a:lnTo>
                <a:lnTo>
                  <a:pt x="790" y="936"/>
                </a:lnTo>
                <a:lnTo>
                  <a:pt x="794" y="954"/>
                </a:lnTo>
                <a:lnTo>
                  <a:pt x="800" y="971"/>
                </a:lnTo>
                <a:lnTo>
                  <a:pt x="809" y="987"/>
                </a:lnTo>
                <a:lnTo>
                  <a:pt x="821" y="1001"/>
                </a:lnTo>
                <a:lnTo>
                  <a:pt x="836" y="1012"/>
                </a:lnTo>
                <a:lnTo>
                  <a:pt x="854" y="1018"/>
                </a:lnTo>
                <a:lnTo>
                  <a:pt x="875" y="1021"/>
                </a:lnTo>
                <a:lnTo>
                  <a:pt x="895" y="1018"/>
                </a:lnTo>
                <a:lnTo>
                  <a:pt x="912" y="1011"/>
                </a:lnTo>
                <a:lnTo>
                  <a:pt x="925" y="1001"/>
                </a:lnTo>
                <a:lnTo>
                  <a:pt x="935" y="991"/>
                </a:lnTo>
                <a:lnTo>
                  <a:pt x="944" y="982"/>
                </a:lnTo>
                <a:lnTo>
                  <a:pt x="951" y="975"/>
                </a:lnTo>
                <a:lnTo>
                  <a:pt x="956" y="973"/>
                </a:lnTo>
                <a:lnTo>
                  <a:pt x="959" y="973"/>
                </a:lnTo>
                <a:lnTo>
                  <a:pt x="959" y="974"/>
                </a:lnTo>
                <a:lnTo>
                  <a:pt x="960" y="976"/>
                </a:lnTo>
                <a:lnTo>
                  <a:pt x="960" y="978"/>
                </a:lnTo>
                <a:lnTo>
                  <a:pt x="959" y="980"/>
                </a:lnTo>
                <a:lnTo>
                  <a:pt x="959" y="983"/>
                </a:lnTo>
                <a:lnTo>
                  <a:pt x="959" y="986"/>
                </a:lnTo>
                <a:lnTo>
                  <a:pt x="959" y="991"/>
                </a:lnTo>
                <a:lnTo>
                  <a:pt x="956" y="996"/>
                </a:lnTo>
                <a:lnTo>
                  <a:pt x="951" y="1005"/>
                </a:lnTo>
                <a:lnTo>
                  <a:pt x="940" y="1016"/>
                </a:lnTo>
                <a:lnTo>
                  <a:pt x="929" y="1028"/>
                </a:lnTo>
                <a:lnTo>
                  <a:pt x="913" y="1039"/>
                </a:lnTo>
                <a:lnTo>
                  <a:pt x="893" y="1049"/>
                </a:lnTo>
                <a:lnTo>
                  <a:pt x="872" y="1056"/>
                </a:lnTo>
                <a:lnTo>
                  <a:pt x="850" y="1059"/>
                </a:lnTo>
                <a:lnTo>
                  <a:pt x="825" y="1056"/>
                </a:lnTo>
                <a:lnTo>
                  <a:pt x="803" y="1049"/>
                </a:lnTo>
                <a:lnTo>
                  <a:pt x="783" y="1037"/>
                </a:lnTo>
                <a:lnTo>
                  <a:pt x="766" y="1020"/>
                </a:lnTo>
                <a:lnTo>
                  <a:pt x="753" y="999"/>
                </a:lnTo>
                <a:lnTo>
                  <a:pt x="743" y="973"/>
                </a:lnTo>
                <a:lnTo>
                  <a:pt x="741" y="966"/>
                </a:lnTo>
                <a:lnTo>
                  <a:pt x="741" y="966"/>
                </a:lnTo>
                <a:lnTo>
                  <a:pt x="741" y="963"/>
                </a:lnTo>
                <a:lnTo>
                  <a:pt x="743" y="962"/>
                </a:lnTo>
                <a:lnTo>
                  <a:pt x="743" y="959"/>
                </a:lnTo>
                <a:lnTo>
                  <a:pt x="741" y="957"/>
                </a:lnTo>
                <a:lnTo>
                  <a:pt x="740" y="956"/>
                </a:lnTo>
                <a:lnTo>
                  <a:pt x="739" y="954"/>
                </a:lnTo>
                <a:lnTo>
                  <a:pt x="736" y="942"/>
                </a:lnTo>
                <a:lnTo>
                  <a:pt x="733" y="907"/>
                </a:lnTo>
                <a:lnTo>
                  <a:pt x="736" y="880"/>
                </a:lnTo>
                <a:lnTo>
                  <a:pt x="743" y="853"/>
                </a:lnTo>
                <a:lnTo>
                  <a:pt x="754" y="827"/>
                </a:lnTo>
                <a:lnTo>
                  <a:pt x="770" y="805"/>
                </a:lnTo>
                <a:lnTo>
                  <a:pt x="788" y="785"/>
                </a:lnTo>
                <a:lnTo>
                  <a:pt x="811" y="770"/>
                </a:lnTo>
                <a:lnTo>
                  <a:pt x="837" y="760"/>
                </a:lnTo>
                <a:lnTo>
                  <a:pt x="864" y="757"/>
                </a:lnTo>
                <a:close/>
                <a:moveTo>
                  <a:pt x="1188" y="755"/>
                </a:moveTo>
                <a:lnTo>
                  <a:pt x="1210" y="758"/>
                </a:lnTo>
                <a:lnTo>
                  <a:pt x="1233" y="762"/>
                </a:lnTo>
                <a:lnTo>
                  <a:pt x="1256" y="766"/>
                </a:lnTo>
                <a:lnTo>
                  <a:pt x="1277" y="768"/>
                </a:lnTo>
                <a:lnTo>
                  <a:pt x="1293" y="767"/>
                </a:lnTo>
                <a:lnTo>
                  <a:pt x="1305" y="763"/>
                </a:lnTo>
                <a:lnTo>
                  <a:pt x="1312" y="759"/>
                </a:lnTo>
                <a:lnTo>
                  <a:pt x="1319" y="757"/>
                </a:lnTo>
                <a:lnTo>
                  <a:pt x="1324" y="755"/>
                </a:lnTo>
                <a:lnTo>
                  <a:pt x="1326" y="755"/>
                </a:lnTo>
                <a:lnTo>
                  <a:pt x="1328" y="757"/>
                </a:lnTo>
                <a:lnTo>
                  <a:pt x="1330" y="757"/>
                </a:lnTo>
                <a:lnTo>
                  <a:pt x="1332" y="759"/>
                </a:lnTo>
                <a:lnTo>
                  <a:pt x="1332" y="760"/>
                </a:lnTo>
                <a:lnTo>
                  <a:pt x="1330" y="766"/>
                </a:lnTo>
                <a:lnTo>
                  <a:pt x="1326" y="771"/>
                </a:lnTo>
                <a:lnTo>
                  <a:pt x="1319" y="779"/>
                </a:lnTo>
                <a:lnTo>
                  <a:pt x="1314" y="788"/>
                </a:lnTo>
                <a:lnTo>
                  <a:pt x="1311" y="792"/>
                </a:lnTo>
                <a:lnTo>
                  <a:pt x="1309" y="794"/>
                </a:lnTo>
                <a:lnTo>
                  <a:pt x="1303" y="797"/>
                </a:lnTo>
                <a:lnTo>
                  <a:pt x="1299" y="798"/>
                </a:lnTo>
                <a:lnTo>
                  <a:pt x="1294" y="798"/>
                </a:lnTo>
                <a:lnTo>
                  <a:pt x="1285" y="797"/>
                </a:lnTo>
                <a:lnTo>
                  <a:pt x="1274" y="793"/>
                </a:lnTo>
                <a:lnTo>
                  <a:pt x="1263" y="789"/>
                </a:lnTo>
                <a:lnTo>
                  <a:pt x="1256" y="787"/>
                </a:lnTo>
                <a:lnTo>
                  <a:pt x="1255" y="788"/>
                </a:lnTo>
                <a:lnTo>
                  <a:pt x="1265" y="800"/>
                </a:lnTo>
                <a:lnTo>
                  <a:pt x="1274" y="814"/>
                </a:lnTo>
                <a:lnTo>
                  <a:pt x="1281" y="830"/>
                </a:lnTo>
                <a:lnTo>
                  <a:pt x="1282" y="846"/>
                </a:lnTo>
                <a:lnTo>
                  <a:pt x="1280" y="868"/>
                </a:lnTo>
                <a:lnTo>
                  <a:pt x="1272" y="889"/>
                </a:lnTo>
                <a:lnTo>
                  <a:pt x="1261" y="906"/>
                </a:lnTo>
                <a:lnTo>
                  <a:pt x="1246" y="919"/>
                </a:lnTo>
                <a:lnTo>
                  <a:pt x="1229" y="931"/>
                </a:lnTo>
                <a:lnTo>
                  <a:pt x="1209" y="939"/>
                </a:lnTo>
                <a:lnTo>
                  <a:pt x="1188" y="945"/>
                </a:lnTo>
                <a:lnTo>
                  <a:pt x="1167" y="949"/>
                </a:lnTo>
                <a:lnTo>
                  <a:pt x="1147" y="950"/>
                </a:lnTo>
                <a:lnTo>
                  <a:pt x="1142" y="950"/>
                </a:lnTo>
                <a:lnTo>
                  <a:pt x="1136" y="949"/>
                </a:lnTo>
                <a:lnTo>
                  <a:pt x="1129" y="949"/>
                </a:lnTo>
                <a:lnTo>
                  <a:pt x="1123" y="957"/>
                </a:lnTo>
                <a:lnTo>
                  <a:pt x="1117" y="969"/>
                </a:lnTo>
                <a:lnTo>
                  <a:pt x="1115" y="979"/>
                </a:lnTo>
                <a:lnTo>
                  <a:pt x="1117" y="990"/>
                </a:lnTo>
                <a:lnTo>
                  <a:pt x="1126" y="996"/>
                </a:lnTo>
                <a:lnTo>
                  <a:pt x="1141" y="1001"/>
                </a:lnTo>
                <a:lnTo>
                  <a:pt x="1163" y="1003"/>
                </a:lnTo>
                <a:lnTo>
                  <a:pt x="1230" y="1003"/>
                </a:lnTo>
                <a:lnTo>
                  <a:pt x="1252" y="1004"/>
                </a:lnTo>
                <a:lnTo>
                  <a:pt x="1273" y="1011"/>
                </a:lnTo>
                <a:lnTo>
                  <a:pt x="1292" y="1021"/>
                </a:lnTo>
                <a:lnTo>
                  <a:pt x="1306" y="1035"/>
                </a:lnTo>
                <a:lnTo>
                  <a:pt x="1316" y="1051"/>
                </a:lnTo>
                <a:lnTo>
                  <a:pt x="1319" y="1069"/>
                </a:lnTo>
                <a:lnTo>
                  <a:pt x="1316" y="1092"/>
                </a:lnTo>
                <a:lnTo>
                  <a:pt x="1307" y="1110"/>
                </a:lnTo>
                <a:lnTo>
                  <a:pt x="1294" y="1127"/>
                </a:lnTo>
                <a:lnTo>
                  <a:pt x="1276" y="1141"/>
                </a:lnTo>
                <a:lnTo>
                  <a:pt x="1256" y="1153"/>
                </a:lnTo>
                <a:lnTo>
                  <a:pt x="1234" y="1162"/>
                </a:lnTo>
                <a:lnTo>
                  <a:pt x="1210" y="1169"/>
                </a:lnTo>
                <a:lnTo>
                  <a:pt x="1185" y="1173"/>
                </a:lnTo>
                <a:lnTo>
                  <a:pt x="1163" y="1174"/>
                </a:lnTo>
                <a:lnTo>
                  <a:pt x="1132" y="1173"/>
                </a:lnTo>
                <a:lnTo>
                  <a:pt x="1107" y="1166"/>
                </a:lnTo>
                <a:lnTo>
                  <a:pt x="1086" y="1159"/>
                </a:lnTo>
                <a:lnTo>
                  <a:pt x="1070" y="1147"/>
                </a:lnTo>
                <a:lnTo>
                  <a:pt x="1061" y="1131"/>
                </a:lnTo>
                <a:lnTo>
                  <a:pt x="1058" y="1114"/>
                </a:lnTo>
                <a:lnTo>
                  <a:pt x="1060" y="1100"/>
                </a:lnTo>
                <a:lnTo>
                  <a:pt x="1065" y="1086"/>
                </a:lnTo>
                <a:lnTo>
                  <a:pt x="1071" y="1075"/>
                </a:lnTo>
                <a:lnTo>
                  <a:pt x="1078" y="1064"/>
                </a:lnTo>
                <a:lnTo>
                  <a:pt x="1085" y="1058"/>
                </a:lnTo>
                <a:lnTo>
                  <a:pt x="1090" y="1055"/>
                </a:lnTo>
                <a:lnTo>
                  <a:pt x="1088" y="1059"/>
                </a:lnTo>
                <a:lnTo>
                  <a:pt x="1088" y="1069"/>
                </a:lnTo>
                <a:lnTo>
                  <a:pt x="1090" y="1085"/>
                </a:lnTo>
                <a:lnTo>
                  <a:pt x="1094" y="1101"/>
                </a:lnTo>
                <a:lnTo>
                  <a:pt x="1104" y="1114"/>
                </a:lnTo>
                <a:lnTo>
                  <a:pt x="1119" y="1127"/>
                </a:lnTo>
                <a:lnTo>
                  <a:pt x="1138" y="1136"/>
                </a:lnTo>
                <a:lnTo>
                  <a:pt x="1162" y="1143"/>
                </a:lnTo>
                <a:lnTo>
                  <a:pt x="1189" y="1144"/>
                </a:lnTo>
                <a:lnTo>
                  <a:pt x="1212" y="1143"/>
                </a:lnTo>
                <a:lnTo>
                  <a:pt x="1230" y="1139"/>
                </a:lnTo>
                <a:lnTo>
                  <a:pt x="1246" y="1131"/>
                </a:lnTo>
                <a:lnTo>
                  <a:pt x="1259" y="1121"/>
                </a:lnTo>
                <a:lnTo>
                  <a:pt x="1265" y="1107"/>
                </a:lnTo>
                <a:lnTo>
                  <a:pt x="1269" y="1092"/>
                </a:lnTo>
                <a:lnTo>
                  <a:pt x="1267" y="1077"/>
                </a:lnTo>
                <a:lnTo>
                  <a:pt x="1261" y="1066"/>
                </a:lnTo>
                <a:lnTo>
                  <a:pt x="1251" y="1059"/>
                </a:lnTo>
                <a:lnTo>
                  <a:pt x="1239" y="1054"/>
                </a:lnTo>
                <a:lnTo>
                  <a:pt x="1223" y="1051"/>
                </a:lnTo>
                <a:lnTo>
                  <a:pt x="1204" y="1050"/>
                </a:lnTo>
                <a:lnTo>
                  <a:pt x="1175" y="1050"/>
                </a:lnTo>
                <a:lnTo>
                  <a:pt x="1154" y="1049"/>
                </a:lnTo>
                <a:lnTo>
                  <a:pt x="1137" y="1049"/>
                </a:lnTo>
                <a:lnTo>
                  <a:pt x="1124" y="1046"/>
                </a:lnTo>
                <a:lnTo>
                  <a:pt x="1115" y="1045"/>
                </a:lnTo>
                <a:lnTo>
                  <a:pt x="1105" y="1042"/>
                </a:lnTo>
                <a:lnTo>
                  <a:pt x="1087" y="1034"/>
                </a:lnTo>
                <a:lnTo>
                  <a:pt x="1077" y="1025"/>
                </a:lnTo>
                <a:lnTo>
                  <a:pt x="1070" y="1013"/>
                </a:lnTo>
                <a:lnTo>
                  <a:pt x="1069" y="1003"/>
                </a:lnTo>
                <a:lnTo>
                  <a:pt x="1070" y="992"/>
                </a:lnTo>
                <a:lnTo>
                  <a:pt x="1075" y="983"/>
                </a:lnTo>
                <a:lnTo>
                  <a:pt x="1085" y="974"/>
                </a:lnTo>
                <a:lnTo>
                  <a:pt x="1095" y="962"/>
                </a:lnTo>
                <a:lnTo>
                  <a:pt x="1107" y="942"/>
                </a:lnTo>
                <a:lnTo>
                  <a:pt x="1088" y="933"/>
                </a:lnTo>
                <a:lnTo>
                  <a:pt x="1073" y="920"/>
                </a:lnTo>
                <a:lnTo>
                  <a:pt x="1061" y="904"/>
                </a:lnTo>
                <a:lnTo>
                  <a:pt x="1053" y="886"/>
                </a:lnTo>
                <a:lnTo>
                  <a:pt x="1050" y="865"/>
                </a:lnTo>
                <a:lnTo>
                  <a:pt x="1053" y="843"/>
                </a:lnTo>
                <a:lnTo>
                  <a:pt x="1064" y="823"/>
                </a:lnTo>
                <a:lnTo>
                  <a:pt x="1078" y="805"/>
                </a:lnTo>
                <a:lnTo>
                  <a:pt x="1095" y="791"/>
                </a:lnTo>
                <a:lnTo>
                  <a:pt x="1116" y="777"/>
                </a:lnTo>
                <a:lnTo>
                  <a:pt x="1136" y="768"/>
                </a:lnTo>
                <a:lnTo>
                  <a:pt x="1157" y="760"/>
                </a:lnTo>
                <a:lnTo>
                  <a:pt x="1174" y="757"/>
                </a:lnTo>
                <a:lnTo>
                  <a:pt x="1188" y="755"/>
                </a:lnTo>
                <a:close/>
                <a:moveTo>
                  <a:pt x="1903" y="755"/>
                </a:moveTo>
                <a:lnTo>
                  <a:pt x="1930" y="759"/>
                </a:lnTo>
                <a:lnTo>
                  <a:pt x="1953" y="768"/>
                </a:lnTo>
                <a:lnTo>
                  <a:pt x="1971" y="784"/>
                </a:lnTo>
                <a:lnTo>
                  <a:pt x="1986" y="804"/>
                </a:lnTo>
                <a:lnTo>
                  <a:pt x="1995" y="829"/>
                </a:lnTo>
                <a:lnTo>
                  <a:pt x="1998" y="856"/>
                </a:lnTo>
                <a:lnTo>
                  <a:pt x="1998" y="857"/>
                </a:lnTo>
                <a:lnTo>
                  <a:pt x="1998" y="857"/>
                </a:lnTo>
                <a:lnTo>
                  <a:pt x="1998" y="869"/>
                </a:lnTo>
                <a:lnTo>
                  <a:pt x="1992" y="877"/>
                </a:lnTo>
                <a:lnTo>
                  <a:pt x="1983" y="881"/>
                </a:lnTo>
                <a:lnTo>
                  <a:pt x="1969" y="882"/>
                </a:lnTo>
                <a:lnTo>
                  <a:pt x="1825" y="882"/>
                </a:lnTo>
                <a:lnTo>
                  <a:pt x="1825" y="899"/>
                </a:lnTo>
                <a:lnTo>
                  <a:pt x="1826" y="916"/>
                </a:lnTo>
                <a:lnTo>
                  <a:pt x="1829" y="935"/>
                </a:lnTo>
                <a:lnTo>
                  <a:pt x="1834" y="953"/>
                </a:lnTo>
                <a:lnTo>
                  <a:pt x="1840" y="970"/>
                </a:lnTo>
                <a:lnTo>
                  <a:pt x="1850" y="986"/>
                </a:lnTo>
                <a:lnTo>
                  <a:pt x="1860" y="999"/>
                </a:lnTo>
                <a:lnTo>
                  <a:pt x="1876" y="1009"/>
                </a:lnTo>
                <a:lnTo>
                  <a:pt x="1893" y="1017"/>
                </a:lnTo>
                <a:lnTo>
                  <a:pt x="1915" y="1018"/>
                </a:lnTo>
                <a:lnTo>
                  <a:pt x="1935" y="1016"/>
                </a:lnTo>
                <a:lnTo>
                  <a:pt x="1952" y="1009"/>
                </a:lnTo>
                <a:lnTo>
                  <a:pt x="1965" y="1000"/>
                </a:lnTo>
                <a:lnTo>
                  <a:pt x="1975" y="990"/>
                </a:lnTo>
                <a:lnTo>
                  <a:pt x="1983" y="980"/>
                </a:lnTo>
                <a:lnTo>
                  <a:pt x="1990" y="974"/>
                </a:lnTo>
                <a:lnTo>
                  <a:pt x="1995" y="971"/>
                </a:lnTo>
                <a:lnTo>
                  <a:pt x="1998" y="971"/>
                </a:lnTo>
                <a:lnTo>
                  <a:pt x="1998" y="973"/>
                </a:lnTo>
                <a:lnTo>
                  <a:pt x="1998" y="974"/>
                </a:lnTo>
                <a:lnTo>
                  <a:pt x="1998" y="975"/>
                </a:lnTo>
                <a:lnTo>
                  <a:pt x="1998" y="975"/>
                </a:lnTo>
                <a:lnTo>
                  <a:pt x="1998" y="975"/>
                </a:lnTo>
                <a:lnTo>
                  <a:pt x="1998" y="978"/>
                </a:lnTo>
                <a:lnTo>
                  <a:pt x="1998" y="982"/>
                </a:lnTo>
                <a:lnTo>
                  <a:pt x="1998" y="984"/>
                </a:lnTo>
                <a:lnTo>
                  <a:pt x="1996" y="990"/>
                </a:lnTo>
                <a:lnTo>
                  <a:pt x="1995" y="995"/>
                </a:lnTo>
                <a:lnTo>
                  <a:pt x="1989" y="1003"/>
                </a:lnTo>
                <a:lnTo>
                  <a:pt x="1979" y="1014"/>
                </a:lnTo>
                <a:lnTo>
                  <a:pt x="1966" y="1026"/>
                </a:lnTo>
                <a:lnTo>
                  <a:pt x="1951" y="1037"/>
                </a:lnTo>
                <a:lnTo>
                  <a:pt x="1932" y="1046"/>
                </a:lnTo>
                <a:lnTo>
                  <a:pt x="1911" y="1054"/>
                </a:lnTo>
                <a:lnTo>
                  <a:pt x="1888" y="1055"/>
                </a:lnTo>
                <a:lnTo>
                  <a:pt x="1864" y="1054"/>
                </a:lnTo>
                <a:lnTo>
                  <a:pt x="1842" y="1046"/>
                </a:lnTo>
                <a:lnTo>
                  <a:pt x="1822" y="1034"/>
                </a:lnTo>
                <a:lnTo>
                  <a:pt x="1805" y="1017"/>
                </a:lnTo>
                <a:lnTo>
                  <a:pt x="1791" y="996"/>
                </a:lnTo>
                <a:lnTo>
                  <a:pt x="1782" y="970"/>
                </a:lnTo>
                <a:lnTo>
                  <a:pt x="1775" y="941"/>
                </a:lnTo>
                <a:lnTo>
                  <a:pt x="1772" y="906"/>
                </a:lnTo>
                <a:lnTo>
                  <a:pt x="1775" y="878"/>
                </a:lnTo>
                <a:lnTo>
                  <a:pt x="1782" y="851"/>
                </a:lnTo>
                <a:lnTo>
                  <a:pt x="1793" y="826"/>
                </a:lnTo>
                <a:lnTo>
                  <a:pt x="1809" y="802"/>
                </a:lnTo>
                <a:lnTo>
                  <a:pt x="1827" y="783"/>
                </a:lnTo>
                <a:lnTo>
                  <a:pt x="1850" y="768"/>
                </a:lnTo>
                <a:lnTo>
                  <a:pt x="1876" y="759"/>
                </a:lnTo>
                <a:lnTo>
                  <a:pt x="1903" y="755"/>
                </a:lnTo>
                <a:close/>
                <a:moveTo>
                  <a:pt x="1589" y="755"/>
                </a:moveTo>
                <a:lnTo>
                  <a:pt x="1590" y="755"/>
                </a:lnTo>
                <a:lnTo>
                  <a:pt x="1593" y="757"/>
                </a:lnTo>
                <a:lnTo>
                  <a:pt x="1594" y="758"/>
                </a:lnTo>
                <a:lnTo>
                  <a:pt x="1597" y="760"/>
                </a:lnTo>
                <a:lnTo>
                  <a:pt x="1598" y="762"/>
                </a:lnTo>
                <a:lnTo>
                  <a:pt x="1599" y="763"/>
                </a:lnTo>
                <a:lnTo>
                  <a:pt x="1598" y="768"/>
                </a:lnTo>
                <a:lnTo>
                  <a:pt x="1595" y="775"/>
                </a:lnTo>
                <a:lnTo>
                  <a:pt x="1594" y="785"/>
                </a:lnTo>
                <a:lnTo>
                  <a:pt x="1592" y="804"/>
                </a:lnTo>
                <a:lnTo>
                  <a:pt x="1614" y="789"/>
                </a:lnTo>
                <a:lnTo>
                  <a:pt x="1631" y="777"/>
                </a:lnTo>
                <a:lnTo>
                  <a:pt x="1644" y="768"/>
                </a:lnTo>
                <a:lnTo>
                  <a:pt x="1656" y="760"/>
                </a:lnTo>
                <a:lnTo>
                  <a:pt x="1668" y="757"/>
                </a:lnTo>
                <a:lnTo>
                  <a:pt x="1681" y="755"/>
                </a:lnTo>
                <a:lnTo>
                  <a:pt x="1703" y="758"/>
                </a:lnTo>
                <a:lnTo>
                  <a:pt x="1721" y="764"/>
                </a:lnTo>
                <a:lnTo>
                  <a:pt x="1736" y="776"/>
                </a:lnTo>
                <a:lnTo>
                  <a:pt x="1745" y="791"/>
                </a:lnTo>
                <a:lnTo>
                  <a:pt x="1751" y="809"/>
                </a:lnTo>
                <a:lnTo>
                  <a:pt x="1753" y="829"/>
                </a:lnTo>
                <a:lnTo>
                  <a:pt x="1753" y="991"/>
                </a:lnTo>
                <a:lnTo>
                  <a:pt x="1754" y="1007"/>
                </a:lnTo>
                <a:lnTo>
                  <a:pt x="1759" y="1018"/>
                </a:lnTo>
                <a:lnTo>
                  <a:pt x="1766" y="1026"/>
                </a:lnTo>
                <a:lnTo>
                  <a:pt x="1775" y="1030"/>
                </a:lnTo>
                <a:lnTo>
                  <a:pt x="1787" y="1031"/>
                </a:lnTo>
                <a:lnTo>
                  <a:pt x="1793" y="1034"/>
                </a:lnTo>
                <a:lnTo>
                  <a:pt x="1796" y="1035"/>
                </a:lnTo>
                <a:lnTo>
                  <a:pt x="1796" y="1039"/>
                </a:lnTo>
                <a:lnTo>
                  <a:pt x="1796" y="1041"/>
                </a:lnTo>
                <a:lnTo>
                  <a:pt x="1795" y="1042"/>
                </a:lnTo>
                <a:lnTo>
                  <a:pt x="1792" y="1045"/>
                </a:lnTo>
                <a:lnTo>
                  <a:pt x="1791" y="1049"/>
                </a:lnTo>
                <a:lnTo>
                  <a:pt x="1789" y="1050"/>
                </a:lnTo>
                <a:lnTo>
                  <a:pt x="1787" y="1051"/>
                </a:lnTo>
                <a:lnTo>
                  <a:pt x="1785" y="1051"/>
                </a:lnTo>
                <a:lnTo>
                  <a:pt x="1775" y="1051"/>
                </a:lnTo>
                <a:lnTo>
                  <a:pt x="1762" y="1050"/>
                </a:lnTo>
                <a:lnTo>
                  <a:pt x="1747" y="1049"/>
                </a:lnTo>
                <a:lnTo>
                  <a:pt x="1730" y="1047"/>
                </a:lnTo>
                <a:lnTo>
                  <a:pt x="1712" y="1049"/>
                </a:lnTo>
                <a:lnTo>
                  <a:pt x="1699" y="1050"/>
                </a:lnTo>
                <a:lnTo>
                  <a:pt x="1688" y="1051"/>
                </a:lnTo>
                <a:lnTo>
                  <a:pt x="1681" y="1051"/>
                </a:lnTo>
                <a:lnTo>
                  <a:pt x="1678" y="1051"/>
                </a:lnTo>
                <a:lnTo>
                  <a:pt x="1675" y="1050"/>
                </a:lnTo>
                <a:lnTo>
                  <a:pt x="1674" y="1049"/>
                </a:lnTo>
                <a:lnTo>
                  <a:pt x="1674" y="1047"/>
                </a:lnTo>
                <a:lnTo>
                  <a:pt x="1674" y="1045"/>
                </a:lnTo>
                <a:lnTo>
                  <a:pt x="1675" y="1043"/>
                </a:lnTo>
                <a:lnTo>
                  <a:pt x="1677" y="1043"/>
                </a:lnTo>
                <a:lnTo>
                  <a:pt x="1678" y="1042"/>
                </a:lnTo>
                <a:lnTo>
                  <a:pt x="1679" y="1041"/>
                </a:lnTo>
                <a:lnTo>
                  <a:pt x="1681" y="1038"/>
                </a:lnTo>
                <a:lnTo>
                  <a:pt x="1682" y="1037"/>
                </a:lnTo>
                <a:lnTo>
                  <a:pt x="1683" y="1035"/>
                </a:lnTo>
                <a:lnTo>
                  <a:pt x="1685" y="1035"/>
                </a:lnTo>
                <a:lnTo>
                  <a:pt x="1686" y="1034"/>
                </a:lnTo>
                <a:lnTo>
                  <a:pt x="1688" y="1033"/>
                </a:lnTo>
                <a:lnTo>
                  <a:pt x="1692" y="1030"/>
                </a:lnTo>
                <a:lnTo>
                  <a:pt x="1698" y="1025"/>
                </a:lnTo>
                <a:lnTo>
                  <a:pt x="1700" y="1016"/>
                </a:lnTo>
                <a:lnTo>
                  <a:pt x="1702" y="1004"/>
                </a:lnTo>
                <a:lnTo>
                  <a:pt x="1702" y="990"/>
                </a:lnTo>
                <a:lnTo>
                  <a:pt x="1702" y="848"/>
                </a:lnTo>
                <a:lnTo>
                  <a:pt x="1700" y="826"/>
                </a:lnTo>
                <a:lnTo>
                  <a:pt x="1695" y="810"/>
                </a:lnTo>
                <a:lnTo>
                  <a:pt x="1687" y="801"/>
                </a:lnTo>
                <a:lnTo>
                  <a:pt x="1674" y="794"/>
                </a:lnTo>
                <a:lnTo>
                  <a:pt x="1657" y="793"/>
                </a:lnTo>
                <a:lnTo>
                  <a:pt x="1641" y="796"/>
                </a:lnTo>
                <a:lnTo>
                  <a:pt x="1626" y="801"/>
                </a:lnTo>
                <a:lnTo>
                  <a:pt x="1611" y="812"/>
                </a:lnTo>
                <a:lnTo>
                  <a:pt x="1599" y="823"/>
                </a:lnTo>
                <a:lnTo>
                  <a:pt x="1592" y="838"/>
                </a:lnTo>
                <a:lnTo>
                  <a:pt x="1589" y="853"/>
                </a:lnTo>
                <a:lnTo>
                  <a:pt x="1589" y="991"/>
                </a:lnTo>
                <a:lnTo>
                  <a:pt x="1590" y="1007"/>
                </a:lnTo>
                <a:lnTo>
                  <a:pt x="1594" y="1018"/>
                </a:lnTo>
                <a:lnTo>
                  <a:pt x="1599" y="1026"/>
                </a:lnTo>
                <a:lnTo>
                  <a:pt x="1609" y="1030"/>
                </a:lnTo>
                <a:lnTo>
                  <a:pt x="1620" y="1031"/>
                </a:lnTo>
                <a:lnTo>
                  <a:pt x="1628" y="1034"/>
                </a:lnTo>
                <a:lnTo>
                  <a:pt x="1632" y="1035"/>
                </a:lnTo>
                <a:lnTo>
                  <a:pt x="1632" y="1039"/>
                </a:lnTo>
                <a:lnTo>
                  <a:pt x="1632" y="1041"/>
                </a:lnTo>
                <a:lnTo>
                  <a:pt x="1631" y="1042"/>
                </a:lnTo>
                <a:lnTo>
                  <a:pt x="1628" y="1045"/>
                </a:lnTo>
                <a:lnTo>
                  <a:pt x="1627" y="1049"/>
                </a:lnTo>
                <a:lnTo>
                  <a:pt x="1626" y="1050"/>
                </a:lnTo>
                <a:lnTo>
                  <a:pt x="1623" y="1051"/>
                </a:lnTo>
                <a:lnTo>
                  <a:pt x="1622" y="1051"/>
                </a:lnTo>
                <a:lnTo>
                  <a:pt x="1613" y="1051"/>
                </a:lnTo>
                <a:lnTo>
                  <a:pt x="1598" y="1050"/>
                </a:lnTo>
                <a:lnTo>
                  <a:pt x="1584" y="1049"/>
                </a:lnTo>
                <a:lnTo>
                  <a:pt x="1567" y="1047"/>
                </a:lnTo>
                <a:lnTo>
                  <a:pt x="1548" y="1049"/>
                </a:lnTo>
                <a:lnTo>
                  <a:pt x="1534" y="1050"/>
                </a:lnTo>
                <a:lnTo>
                  <a:pt x="1521" y="1051"/>
                </a:lnTo>
                <a:lnTo>
                  <a:pt x="1508" y="1051"/>
                </a:lnTo>
                <a:lnTo>
                  <a:pt x="1505" y="1051"/>
                </a:lnTo>
                <a:lnTo>
                  <a:pt x="1502" y="1050"/>
                </a:lnTo>
                <a:lnTo>
                  <a:pt x="1502" y="1049"/>
                </a:lnTo>
                <a:lnTo>
                  <a:pt x="1501" y="1047"/>
                </a:lnTo>
                <a:lnTo>
                  <a:pt x="1501" y="1045"/>
                </a:lnTo>
                <a:lnTo>
                  <a:pt x="1502" y="1043"/>
                </a:lnTo>
                <a:lnTo>
                  <a:pt x="1504" y="1042"/>
                </a:lnTo>
                <a:lnTo>
                  <a:pt x="1506" y="1041"/>
                </a:lnTo>
                <a:lnTo>
                  <a:pt x="1506" y="1038"/>
                </a:lnTo>
                <a:lnTo>
                  <a:pt x="1508" y="1037"/>
                </a:lnTo>
                <a:lnTo>
                  <a:pt x="1509" y="1035"/>
                </a:lnTo>
                <a:lnTo>
                  <a:pt x="1510" y="1035"/>
                </a:lnTo>
                <a:lnTo>
                  <a:pt x="1513" y="1034"/>
                </a:lnTo>
                <a:lnTo>
                  <a:pt x="1516" y="1033"/>
                </a:lnTo>
                <a:lnTo>
                  <a:pt x="1519" y="1030"/>
                </a:lnTo>
                <a:lnTo>
                  <a:pt x="1530" y="1022"/>
                </a:lnTo>
                <a:lnTo>
                  <a:pt x="1537" y="1009"/>
                </a:lnTo>
                <a:lnTo>
                  <a:pt x="1538" y="990"/>
                </a:lnTo>
                <a:lnTo>
                  <a:pt x="1538" y="813"/>
                </a:lnTo>
                <a:lnTo>
                  <a:pt x="1538" y="808"/>
                </a:lnTo>
                <a:lnTo>
                  <a:pt x="1537" y="802"/>
                </a:lnTo>
                <a:lnTo>
                  <a:pt x="1535" y="800"/>
                </a:lnTo>
                <a:lnTo>
                  <a:pt x="1533" y="797"/>
                </a:lnTo>
                <a:lnTo>
                  <a:pt x="1529" y="796"/>
                </a:lnTo>
                <a:lnTo>
                  <a:pt x="1525" y="794"/>
                </a:lnTo>
                <a:lnTo>
                  <a:pt x="1518" y="793"/>
                </a:lnTo>
                <a:lnTo>
                  <a:pt x="1514" y="793"/>
                </a:lnTo>
                <a:lnTo>
                  <a:pt x="1510" y="792"/>
                </a:lnTo>
                <a:lnTo>
                  <a:pt x="1509" y="791"/>
                </a:lnTo>
                <a:lnTo>
                  <a:pt x="1508" y="789"/>
                </a:lnTo>
                <a:lnTo>
                  <a:pt x="1508" y="788"/>
                </a:lnTo>
                <a:lnTo>
                  <a:pt x="1508" y="785"/>
                </a:lnTo>
                <a:lnTo>
                  <a:pt x="1509" y="784"/>
                </a:lnTo>
                <a:lnTo>
                  <a:pt x="1510" y="783"/>
                </a:lnTo>
                <a:lnTo>
                  <a:pt x="1513" y="781"/>
                </a:lnTo>
                <a:lnTo>
                  <a:pt x="1514" y="779"/>
                </a:lnTo>
                <a:lnTo>
                  <a:pt x="1516" y="776"/>
                </a:lnTo>
                <a:lnTo>
                  <a:pt x="1518" y="775"/>
                </a:lnTo>
                <a:lnTo>
                  <a:pt x="1521" y="774"/>
                </a:lnTo>
                <a:lnTo>
                  <a:pt x="1525" y="774"/>
                </a:lnTo>
                <a:lnTo>
                  <a:pt x="1544" y="772"/>
                </a:lnTo>
                <a:lnTo>
                  <a:pt x="1559" y="771"/>
                </a:lnTo>
                <a:lnTo>
                  <a:pt x="1571" y="767"/>
                </a:lnTo>
                <a:lnTo>
                  <a:pt x="1576" y="766"/>
                </a:lnTo>
                <a:lnTo>
                  <a:pt x="1580" y="762"/>
                </a:lnTo>
                <a:lnTo>
                  <a:pt x="1582" y="759"/>
                </a:lnTo>
                <a:lnTo>
                  <a:pt x="1584" y="758"/>
                </a:lnTo>
                <a:lnTo>
                  <a:pt x="1586" y="757"/>
                </a:lnTo>
                <a:lnTo>
                  <a:pt x="1588" y="755"/>
                </a:lnTo>
                <a:lnTo>
                  <a:pt x="1589" y="755"/>
                </a:lnTo>
                <a:close/>
                <a:moveTo>
                  <a:pt x="1425" y="755"/>
                </a:moveTo>
                <a:lnTo>
                  <a:pt x="1451" y="759"/>
                </a:lnTo>
                <a:lnTo>
                  <a:pt x="1474" y="768"/>
                </a:lnTo>
                <a:lnTo>
                  <a:pt x="1493" y="784"/>
                </a:lnTo>
                <a:lnTo>
                  <a:pt x="1508" y="804"/>
                </a:lnTo>
                <a:lnTo>
                  <a:pt x="1517" y="829"/>
                </a:lnTo>
                <a:lnTo>
                  <a:pt x="1519" y="857"/>
                </a:lnTo>
                <a:lnTo>
                  <a:pt x="1518" y="869"/>
                </a:lnTo>
                <a:lnTo>
                  <a:pt x="1514" y="877"/>
                </a:lnTo>
                <a:lnTo>
                  <a:pt x="1504" y="881"/>
                </a:lnTo>
                <a:lnTo>
                  <a:pt x="1489" y="882"/>
                </a:lnTo>
                <a:lnTo>
                  <a:pt x="1345" y="882"/>
                </a:lnTo>
                <a:lnTo>
                  <a:pt x="1345" y="899"/>
                </a:lnTo>
                <a:lnTo>
                  <a:pt x="1347" y="916"/>
                </a:lnTo>
                <a:lnTo>
                  <a:pt x="1349" y="935"/>
                </a:lnTo>
                <a:lnTo>
                  <a:pt x="1354" y="953"/>
                </a:lnTo>
                <a:lnTo>
                  <a:pt x="1361" y="970"/>
                </a:lnTo>
                <a:lnTo>
                  <a:pt x="1370" y="986"/>
                </a:lnTo>
                <a:lnTo>
                  <a:pt x="1382" y="999"/>
                </a:lnTo>
                <a:lnTo>
                  <a:pt x="1396" y="1009"/>
                </a:lnTo>
                <a:lnTo>
                  <a:pt x="1415" y="1017"/>
                </a:lnTo>
                <a:lnTo>
                  <a:pt x="1437" y="1018"/>
                </a:lnTo>
                <a:lnTo>
                  <a:pt x="1455" y="1016"/>
                </a:lnTo>
                <a:lnTo>
                  <a:pt x="1472" y="1009"/>
                </a:lnTo>
                <a:lnTo>
                  <a:pt x="1485" y="1000"/>
                </a:lnTo>
                <a:lnTo>
                  <a:pt x="1496" y="990"/>
                </a:lnTo>
                <a:lnTo>
                  <a:pt x="1504" y="980"/>
                </a:lnTo>
                <a:lnTo>
                  <a:pt x="1512" y="974"/>
                </a:lnTo>
                <a:lnTo>
                  <a:pt x="1517" y="971"/>
                </a:lnTo>
                <a:lnTo>
                  <a:pt x="1518" y="971"/>
                </a:lnTo>
                <a:lnTo>
                  <a:pt x="1519" y="973"/>
                </a:lnTo>
                <a:lnTo>
                  <a:pt x="1519" y="974"/>
                </a:lnTo>
                <a:lnTo>
                  <a:pt x="1519" y="975"/>
                </a:lnTo>
                <a:lnTo>
                  <a:pt x="1519" y="978"/>
                </a:lnTo>
                <a:lnTo>
                  <a:pt x="1519" y="982"/>
                </a:lnTo>
                <a:lnTo>
                  <a:pt x="1518" y="984"/>
                </a:lnTo>
                <a:lnTo>
                  <a:pt x="1518" y="990"/>
                </a:lnTo>
                <a:lnTo>
                  <a:pt x="1517" y="995"/>
                </a:lnTo>
                <a:lnTo>
                  <a:pt x="1510" y="1003"/>
                </a:lnTo>
                <a:lnTo>
                  <a:pt x="1501" y="1014"/>
                </a:lnTo>
                <a:lnTo>
                  <a:pt x="1488" y="1026"/>
                </a:lnTo>
                <a:lnTo>
                  <a:pt x="1472" y="1037"/>
                </a:lnTo>
                <a:lnTo>
                  <a:pt x="1454" y="1046"/>
                </a:lnTo>
                <a:lnTo>
                  <a:pt x="1433" y="1054"/>
                </a:lnTo>
                <a:lnTo>
                  <a:pt x="1409" y="1055"/>
                </a:lnTo>
                <a:lnTo>
                  <a:pt x="1386" y="1054"/>
                </a:lnTo>
                <a:lnTo>
                  <a:pt x="1364" y="1046"/>
                </a:lnTo>
                <a:lnTo>
                  <a:pt x="1344" y="1034"/>
                </a:lnTo>
                <a:lnTo>
                  <a:pt x="1327" y="1017"/>
                </a:lnTo>
                <a:lnTo>
                  <a:pt x="1312" y="996"/>
                </a:lnTo>
                <a:lnTo>
                  <a:pt x="1302" y="970"/>
                </a:lnTo>
                <a:lnTo>
                  <a:pt x="1297" y="941"/>
                </a:lnTo>
                <a:lnTo>
                  <a:pt x="1294" y="906"/>
                </a:lnTo>
                <a:lnTo>
                  <a:pt x="1297" y="878"/>
                </a:lnTo>
                <a:lnTo>
                  <a:pt x="1303" y="851"/>
                </a:lnTo>
                <a:lnTo>
                  <a:pt x="1315" y="826"/>
                </a:lnTo>
                <a:lnTo>
                  <a:pt x="1330" y="802"/>
                </a:lnTo>
                <a:lnTo>
                  <a:pt x="1349" y="783"/>
                </a:lnTo>
                <a:lnTo>
                  <a:pt x="1371" y="768"/>
                </a:lnTo>
                <a:lnTo>
                  <a:pt x="1396" y="759"/>
                </a:lnTo>
                <a:lnTo>
                  <a:pt x="1425" y="755"/>
                </a:lnTo>
                <a:close/>
                <a:moveTo>
                  <a:pt x="625" y="667"/>
                </a:moveTo>
                <a:lnTo>
                  <a:pt x="642" y="669"/>
                </a:lnTo>
                <a:lnTo>
                  <a:pt x="656" y="671"/>
                </a:lnTo>
                <a:lnTo>
                  <a:pt x="669" y="674"/>
                </a:lnTo>
                <a:lnTo>
                  <a:pt x="680" y="675"/>
                </a:lnTo>
                <a:lnTo>
                  <a:pt x="694" y="673"/>
                </a:lnTo>
                <a:lnTo>
                  <a:pt x="705" y="670"/>
                </a:lnTo>
                <a:lnTo>
                  <a:pt x="711" y="667"/>
                </a:lnTo>
                <a:lnTo>
                  <a:pt x="714" y="667"/>
                </a:lnTo>
                <a:lnTo>
                  <a:pt x="715" y="669"/>
                </a:lnTo>
                <a:lnTo>
                  <a:pt x="716" y="669"/>
                </a:lnTo>
                <a:lnTo>
                  <a:pt x="716" y="670"/>
                </a:lnTo>
                <a:lnTo>
                  <a:pt x="716" y="678"/>
                </a:lnTo>
                <a:lnTo>
                  <a:pt x="715" y="688"/>
                </a:lnTo>
                <a:lnTo>
                  <a:pt x="714" y="704"/>
                </a:lnTo>
                <a:lnTo>
                  <a:pt x="712" y="725"/>
                </a:lnTo>
                <a:lnTo>
                  <a:pt x="714" y="742"/>
                </a:lnTo>
                <a:lnTo>
                  <a:pt x="716" y="757"/>
                </a:lnTo>
                <a:lnTo>
                  <a:pt x="716" y="766"/>
                </a:lnTo>
                <a:lnTo>
                  <a:pt x="716" y="767"/>
                </a:lnTo>
                <a:lnTo>
                  <a:pt x="715" y="770"/>
                </a:lnTo>
                <a:lnTo>
                  <a:pt x="714" y="771"/>
                </a:lnTo>
                <a:lnTo>
                  <a:pt x="711" y="772"/>
                </a:lnTo>
                <a:lnTo>
                  <a:pt x="710" y="772"/>
                </a:lnTo>
                <a:lnTo>
                  <a:pt x="708" y="774"/>
                </a:lnTo>
                <a:lnTo>
                  <a:pt x="707" y="776"/>
                </a:lnTo>
                <a:lnTo>
                  <a:pt x="706" y="777"/>
                </a:lnTo>
                <a:lnTo>
                  <a:pt x="705" y="777"/>
                </a:lnTo>
                <a:lnTo>
                  <a:pt x="703" y="777"/>
                </a:lnTo>
                <a:lnTo>
                  <a:pt x="699" y="777"/>
                </a:lnTo>
                <a:lnTo>
                  <a:pt x="698" y="776"/>
                </a:lnTo>
                <a:lnTo>
                  <a:pt x="697" y="774"/>
                </a:lnTo>
                <a:lnTo>
                  <a:pt x="697" y="771"/>
                </a:lnTo>
                <a:lnTo>
                  <a:pt x="695" y="767"/>
                </a:lnTo>
                <a:lnTo>
                  <a:pt x="689" y="745"/>
                </a:lnTo>
                <a:lnTo>
                  <a:pt x="677" y="728"/>
                </a:lnTo>
                <a:lnTo>
                  <a:pt x="660" y="715"/>
                </a:lnTo>
                <a:lnTo>
                  <a:pt x="638" y="705"/>
                </a:lnTo>
                <a:lnTo>
                  <a:pt x="613" y="703"/>
                </a:lnTo>
                <a:lnTo>
                  <a:pt x="589" y="705"/>
                </a:lnTo>
                <a:lnTo>
                  <a:pt x="570" y="715"/>
                </a:lnTo>
                <a:lnTo>
                  <a:pt x="553" y="729"/>
                </a:lnTo>
                <a:lnTo>
                  <a:pt x="538" y="749"/>
                </a:lnTo>
                <a:lnTo>
                  <a:pt x="528" y="775"/>
                </a:lnTo>
                <a:lnTo>
                  <a:pt x="521" y="805"/>
                </a:lnTo>
                <a:lnTo>
                  <a:pt x="520" y="842"/>
                </a:lnTo>
                <a:lnTo>
                  <a:pt x="521" y="880"/>
                </a:lnTo>
                <a:lnTo>
                  <a:pt x="526" y="914"/>
                </a:lnTo>
                <a:lnTo>
                  <a:pt x="534" y="944"/>
                </a:lnTo>
                <a:lnTo>
                  <a:pt x="546" y="969"/>
                </a:lnTo>
                <a:lnTo>
                  <a:pt x="560" y="988"/>
                </a:lnTo>
                <a:lnTo>
                  <a:pt x="579" y="1003"/>
                </a:lnTo>
                <a:lnTo>
                  <a:pt x="598" y="1012"/>
                </a:lnTo>
                <a:lnTo>
                  <a:pt x="621" y="1014"/>
                </a:lnTo>
                <a:lnTo>
                  <a:pt x="644" y="1012"/>
                </a:lnTo>
                <a:lnTo>
                  <a:pt x="665" y="1005"/>
                </a:lnTo>
                <a:lnTo>
                  <a:pt x="684" y="995"/>
                </a:lnTo>
                <a:lnTo>
                  <a:pt x="699" y="984"/>
                </a:lnTo>
                <a:lnTo>
                  <a:pt x="712" y="973"/>
                </a:lnTo>
                <a:lnTo>
                  <a:pt x="723" y="962"/>
                </a:lnTo>
                <a:lnTo>
                  <a:pt x="731" y="956"/>
                </a:lnTo>
                <a:lnTo>
                  <a:pt x="735" y="953"/>
                </a:lnTo>
                <a:lnTo>
                  <a:pt x="737" y="953"/>
                </a:lnTo>
                <a:lnTo>
                  <a:pt x="739" y="954"/>
                </a:lnTo>
                <a:lnTo>
                  <a:pt x="741" y="966"/>
                </a:lnTo>
                <a:lnTo>
                  <a:pt x="741" y="969"/>
                </a:lnTo>
                <a:lnTo>
                  <a:pt x="739" y="975"/>
                </a:lnTo>
                <a:lnTo>
                  <a:pt x="732" y="983"/>
                </a:lnTo>
                <a:lnTo>
                  <a:pt x="724" y="992"/>
                </a:lnTo>
                <a:lnTo>
                  <a:pt x="698" y="1014"/>
                </a:lnTo>
                <a:lnTo>
                  <a:pt x="676" y="1031"/>
                </a:lnTo>
                <a:lnTo>
                  <a:pt x="656" y="1043"/>
                </a:lnTo>
                <a:lnTo>
                  <a:pt x="636" y="1051"/>
                </a:lnTo>
                <a:lnTo>
                  <a:pt x="619" y="1055"/>
                </a:lnTo>
                <a:lnTo>
                  <a:pt x="601" y="1055"/>
                </a:lnTo>
                <a:lnTo>
                  <a:pt x="574" y="1052"/>
                </a:lnTo>
                <a:lnTo>
                  <a:pt x="547" y="1045"/>
                </a:lnTo>
                <a:lnTo>
                  <a:pt x="525" y="1031"/>
                </a:lnTo>
                <a:lnTo>
                  <a:pt x="507" y="1013"/>
                </a:lnTo>
                <a:lnTo>
                  <a:pt x="491" y="991"/>
                </a:lnTo>
                <a:lnTo>
                  <a:pt x="479" y="966"/>
                </a:lnTo>
                <a:lnTo>
                  <a:pt x="470" y="937"/>
                </a:lnTo>
                <a:lnTo>
                  <a:pt x="465" y="907"/>
                </a:lnTo>
                <a:lnTo>
                  <a:pt x="462" y="874"/>
                </a:lnTo>
                <a:lnTo>
                  <a:pt x="465" y="835"/>
                </a:lnTo>
                <a:lnTo>
                  <a:pt x="473" y="801"/>
                </a:lnTo>
                <a:lnTo>
                  <a:pt x="483" y="770"/>
                </a:lnTo>
                <a:lnTo>
                  <a:pt x="498" y="743"/>
                </a:lnTo>
                <a:lnTo>
                  <a:pt x="516" y="721"/>
                </a:lnTo>
                <a:lnTo>
                  <a:pt x="536" y="702"/>
                </a:lnTo>
                <a:lnTo>
                  <a:pt x="557" y="687"/>
                </a:lnTo>
                <a:lnTo>
                  <a:pt x="579" y="677"/>
                </a:lnTo>
                <a:lnTo>
                  <a:pt x="602" y="670"/>
                </a:lnTo>
                <a:lnTo>
                  <a:pt x="625" y="667"/>
                </a:lnTo>
                <a:close/>
                <a:moveTo>
                  <a:pt x="1026" y="620"/>
                </a:moveTo>
                <a:lnTo>
                  <a:pt x="1028" y="620"/>
                </a:lnTo>
                <a:lnTo>
                  <a:pt x="1029" y="620"/>
                </a:lnTo>
                <a:lnTo>
                  <a:pt x="1032" y="622"/>
                </a:lnTo>
                <a:lnTo>
                  <a:pt x="1033" y="624"/>
                </a:lnTo>
                <a:lnTo>
                  <a:pt x="1035" y="627"/>
                </a:lnTo>
                <a:lnTo>
                  <a:pt x="1036" y="631"/>
                </a:lnTo>
                <a:lnTo>
                  <a:pt x="1035" y="639"/>
                </a:lnTo>
                <a:lnTo>
                  <a:pt x="1033" y="647"/>
                </a:lnTo>
                <a:lnTo>
                  <a:pt x="1032" y="658"/>
                </a:lnTo>
                <a:lnTo>
                  <a:pt x="1031" y="674"/>
                </a:lnTo>
                <a:lnTo>
                  <a:pt x="1029" y="695"/>
                </a:lnTo>
                <a:lnTo>
                  <a:pt x="1028" y="722"/>
                </a:lnTo>
                <a:lnTo>
                  <a:pt x="1028" y="991"/>
                </a:lnTo>
                <a:lnTo>
                  <a:pt x="1029" y="1008"/>
                </a:lnTo>
                <a:lnTo>
                  <a:pt x="1032" y="1020"/>
                </a:lnTo>
                <a:lnTo>
                  <a:pt x="1039" y="1026"/>
                </a:lnTo>
                <a:lnTo>
                  <a:pt x="1047" y="1030"/>
                </a:lnTo>
                <a:lnTo>
                  <a:pt x="1060" y="1031"/>
                </a:lnTo>
                <a:lnTo>
                  <a:pt x="1067" y="1033"/>
                </a:lnTo>
                <a:lnTo>
                  <a:pt x="1071" y="1035"/>
                </a:lnTo>
                <a:lnTo>
                  <a:pt x="1073" y="1037"/>
                </a:lnTo>
                <a:lnTo>
                  <a:pt x="1071" y="1039"/>
                </a:lnTo>
                <a:lnTo>
                  <a:pt x="1071" y="1041"/>
                </a:lnTo>
                <a:lnTo>
                  <a:pt x="1070" y="1042"/>
                </a:lnTo>
                <a:lnTo>
                  <a:pt x="1069" y="1045"/>
                </a:lnTo>
                <a:lnTo>
                  <a:pt x="1067" y="1049"/>
                </a:lnTo>
                <a:lnTo>
                  <a:pt x="1066" y="1050"/>
                </a:lnTo>
                <a:lnTo>
                  <a:pt x="1066" y="1051"/>
                </a:lnTo>
                <a:lnTo>
                  <a:pt x="1064" y="1051"/>
                </a:lnTo>
                <a:lnTo>
                  <a:pt x="1054" y="1051"/>
                </a:lnTo>
                <a:lnTo>
                  <a:pt x="1039" y="1050"/>
                </a:lnTo>
                <a:lnTo>
                  <a:pt x="1022" y="1049"/>
                </a:lnTo>
                <a:lnTo>
                  <a:pt x="1005" y="1047"/>
                </a:lnTo>
                <a:lnTo>
                  <a:pt x="985" y="1047"/>
                </a:lnTo>
                <a:lnTo>
                  <a:pt x="971" y="1049"/>
                </a:lnTo>
                <a:lnTo>
                  <a:pt x="961" y="1050"/>
                </a:lnTo>
                <a:lnTo>
                  <a:pt x="955" y="1051"/>
                </a:lnTo>
                <a:lnTo>
                  <a:pt x="951" y="1051"/>
                </a:lnTo>
                <a:lnTo>
                  <a:pt x="947" y="1051"/>
                </a:lnTo>
                <a:lnTo>
                  <a:pt x="944" y="1051"/>
                </a:lnTo>
                <a:lnTo>
                  <a:pt x="942" y="1051"/>
                </a:lnTo>
                <a:lnTo>
                  <a:pt x="940" y="1050"/>
                </a:lnTo>
                <a:lnTo>
                  <a:pt x="940" y="1047"/>
                </a:lnTo>
                <a:lnTo>
                  <a:pt x="940" y="1046"/>
                </a:lnTo>
                <a:lnTo>
                  <a:pt x="942" y="1045"/>
                </a:lnTo>
                <a:lnTo>
                  <a:pt x="943" y="1042"/>
                </a:lnTo>
                <a:lnTo>
                  <a:pt x="944" y="1041"/>
                </a:lnTo>
                <a:lnTo>
                  <a:pt x="946" y="1039"/>
                </a:lnTo>
                <a:lnTo>
                  <a:pt x="946" y="1038"/>
                </a:lnTo>
                <a:lnTo>
                  <a:pt x="947" y="1037"/>
                </a:lnTo>
                <a:lnTo>
                  <a:pt x="948" y="1035"/>
                </a:lnTo>
                <a:lnTo>
                  <a:pt x="951" y="1034"/>
                </a:lnTo>
                <a:lnTo>
                  <a:pt x="955" y="1033"/>
                </a:lnTo>
                <a:lnTo>
                  <a:pt x="960" y="1030"/>
                </a:lnTo>
                <a:lnTo>
                  <a:pt x="968" y="1024"/>
                </a:lnTo>
                <a:lnTo>
                  <a:pt x="974" y="1016"/>
                </a:lnTo>
                <a:lnTo>
                  <a:pt x="977" y="1003"/>
                </a:lnTo>
                <a:lnTo>
                  <a:pt x="978" y="984"/>
                </a:lnTo>
                <a:lnTo>
                  <a:pt x="978" y="702"/>
                </a:lnTo>
                <a:lnTo>
                  <a:pt x="977" y="686"/>
                </a:lnTo>
                <a:lnTo>
                  <a:pt x="974" y="674"/>
                </a:lnTo>
                <a:lnTo>
                  <a:pt x="968" y="666"/>
                </a:lnTo>
                <a:lnTo>
                  <a:pt x="960" y="664"/>
                </a:lnTo>
                <a:lnTo>
                  <a:pt x="946" y="662"/>
                </a:lnTo>
                <a:lnTo>
                  <a:pt x="936" y="662"/>
                </a:lnTo>
                <a:lnTo>
                  <a:pt x="933" y="661"/>
                </a:lnTo>
                <a:lnTo>
                  <a:pt x="931" y="658"/>
                </a:lnTo>
                <a:lnTo>
                  <a:pt x="933" y="657"/>
                </a:lnTo>
                <a:lnTo>
                  <a:pt x="934" y="654"/>
                </a:lnTo>
                <a:lnTo>
                  <a:pt x="935" y="652"/>
                </a:lnTo>
                <a:lnTo>
                  <a:pt x="936" y="649"/>
                </a:lnTo>
                <a:lnTo>
                  <a:pt x="939" y="647"/>
                </a:lnTo>
                <a:lnTo>
                  <a:pt x="940" y="645"/>
                </a:lnTo>
                <a:lnTo>
                  <a:pt x="942" y="644"/>
                </a:lnTo>
                <a:lnTo>
                  <a:pt x="947" y="643"/>
                </a:lnTo>
                <a:lnTo>
                  <a:pt x="955" y="643"/>
                </a:lnTo>
                <a:lnTo>
                  <a:pt x="971" y="643"/>
                </a:lnTo>
                <a:lnTo>
                  <a:pt x="989" y="641"/>
                </a:lnTo>
                <a:lnTo>
                  <a:pt x="1003" y="636"/>
                </a:lnTo>
                <a:lnTo>
                  <a:pt x="1012" y="631"/>
                </a:lnTo>
                <a:lnTo>
                  <a:pt x="1019" y="626"/>
                </a:lnTo>
                <a:lnTo>
                  <a:pt x="1023" y="622"/>
                </a:lnTo>
                <a:lnTo>
                  <a:pt x="1026" y="620"/>
                </a:lnTo>
                <a:close/>
                <a:moveTo>
                  <a:pt x="391" y="521"/>
                </a:moveTo>
                <a:lnTo>
                  <a:pt x="347" y="547"/>
                </a:lnTo>
                <a:lnTo>
                  <a:pt x="305" y="578"/>
                </a:lnTo>
                <a:lnTo>
                  <a:pt x="267" y="615"/>
                </a:lnTo>
                <a:lnTo>
                  <a:pt x="233" y="654"/>
                </a:lnTo>
                <a:lnTo>
                  <a:pt x="203" y="696"/>
                </a:lnTo>
                <a:lnTo>
                  <a:pt x="179" y="742"/>
                </a:lnTo>
                <a:lnTo>
                  <a:pt x="162" y="791"/>
                </a:lnTo>
                <a:lnTo>
                  <a:pt x="154" y="840"/>
                </a:lnTo>
                <a:lnTo>
                  <a:pt x="150" y="893"/>
                </a:lnTo>
                <a:lnTo>
                  <a:pt x="153" y="942"/>
                </a:lnTo>
                <a:lnTo>
                  <a:pt x="161" y="991"/>
                </a:lnTo>
                <a:lnTo>
                  <a:pt x="174" y="1038"/>
                </a:lnTo>
                <a:lnTo>
                  <a:pt x="192" y="1083"/>
                </a:lnTo>
                <a:lnTo>
                  <a:pt x="213" y="1126"/>
                </a:lnTo>
                <a:lnTo>
                  <a:pt x="238" y="1168"/>
                </a:lnTo>
                <a:lnTo>
                  <a:pt x="266" y="1208"/>
                </a:lnTo>
                <a:lnTo>
                  <a:pt x="294" y="1249"/>
                </a:lnTo>
                <a:lnTo>
                  <a:pt x="326" y="1288"/>
                </a:lnTo>
                <a:lnTo>
                  <a:pt x="359" y="1326"/>
                </a:lnTo>
                <a:lnTo>
                  <a:pt x="323" y="1306"/>
                </a:lnTo>
                <a:lnTo>
                  <a:pt x="287" y="1283"/>
                </a:lnTo>
                <a:lnTo>
                  <a:pt x="250" y="1259"/>
                </a:lnTo>
                <a:lnTo>
                  <a:pt x="212" y="1233"/>
                </a:lnTo>
                <a:lnTo>
                  <a:pt x="175" y="1206"/>
                </a:lnTo>
                <a:lnTo>
                  <a:pt x="140" y="1176"/>
                </a:lnTo>
                <a:lnTo>
                  <a:pt x="107" y="1144"/>
                </a:lnTo>
                <a:lnTo>
                  <a:pt x="77" y="1110"/>
                </a:lnTo>
                <a:lnTo>
                  <a:pt x="51" y="1073"/>
                </a:lnTo>
                <a:lnTo>
                  <a:pt x="29" y="1035"/>
                </a:lnTo>
                <a:lnTo>
                  <a:pt x="13" y="994"/>
                </a:lnTo>
                <a:lnTo>
                  <a:pt x="2" y="950"/>
                </a:lnTo>
                <a:lnTo>
                  <a:pt x="0" y="904"/>
                </a:lnTo>
                <a:lnTo>
                  <a:pt x="2" y="863"/>
                </a:lnTo>
                <a:lnTo>
                  <a:pt x="10" y="823"/>
                </a:lnTo>
                <a:lnTo>
                  <a:pt x="25" y="787"/>
                </a:lnTo>
                <a:lnTo>
                  <a:pt x="43" y="751"/>
                </a:lnTo>
                <a:lnTo>
                  <a:pt x="65" y="719"/>
                </a:lnTo>
                <a:lnTo>
                  <a:pt x="93" y="688"/>
                </a:lnTo>
                <a:lnTo>
                  <a:pt x="122" y="661"/>
                </a:lnTo>
                <a:lnTo>
                  <a:pt x="154" y="635"/>
                </a:lnTo>
                <a:lnTo>
                  <a:pt x="188" y="611"/>
                </a:lnTo>
                <a:lnTo>
                  <a:pt x="222" y="589"/>
                </a:lnTo>
                <a:lnTo>
                  <a:pt x="258" y="569"/>
                </a:lnTo>
                <a:lnTo>
                  <a:pt x="293" y="552"/>
                </a:lnTo>
                <a:lnTo>
                  <a:pt x="327" y="537"/>
                </a:lnTo>
                <a:lnTo>
                  <a:pt x="343" y="533"/>
                </a:lnTo>
                <a:lnTo>
                  <a:pt x="359" y="527"/>
                </a:lnTo>
                <a:lnTo>
                  <a:pt x="374" y="522"/>
                </a:lnTo>
                <a:lnTo>
                  <a:pt x="391" y="521"/>
                </a:lnTo>
                <a:close/>
                <a:moveTo>
                  <a:pt x="682" y="478"/>
                </a:moveTo>
                <a:lnTo>
                  <a:pt x="741" y="482"/>
                </a:lnTo>
                <a:lnTo>
                  <a:pt x="802" y="493"/>
                </a:lnTo>
                <a:lnTo>
                  <a:pt x="749" y="492"/>
                </a:lnTo>
                <a:lnTo>
                  <a:pt x="698" y="496"/>
                </a:lnTo>
                <a:lnTo>
                  <a:pt x="648" y="508"/>
                </a:lnTo>
                <a:lnTo>
                  <a:pt x="600" y="523"/>
                </a:lnTo>
                <a:lnTo>
                  <a:pt x="554" y="546"/>
                </a:lnTo>
                <a:lnTo>
                  <a:pt x="511" y="573"/>
                </a:lnTo>
                <a:lnTo>
                  <a:pt x="471" y="606"/>
                </a:lnTo>
                <a:lnTo>
                  <a:pt x="436" y="643"/>
                </a:lnTo>
                <a:lnTo>
                  <a:pt x="405" y="683"/>
                </a:lnTo>
                <a:lnTo>
                  <a:pt x="378" y="729"/>
                </a:lnTo>
                <a:lnTo>
                  <a:pt x="357" y="791"/>
                </a:lnTo>
                <a:lnTo>
                  <a:pt x="344" y="852"/>
                </a:lnTo>
                <a:lnTo>
                  <a:pt x="339" y="915"/>
                </a:lnTo>
                <a:lnTo>
                  <a:pt x="339" y="978"/>
                </a:lnTo>
                <a:lnTo>
                  <a:pt x="346" y="1039"/>
                </a:lnTo>
                <a:lnTo>
                  <a:pt x="359" y="1101"/>
                </a:lnTo>
                <a:lnTo>
                  <a:pt x="376" y="1162"/>
                </a:lnTo>
                <a:lnTo>
                  <a:pt x="397" y="1221"/>
                </a:lnTo>
                <a:lnTo>
                  <a:pt x="420" y="1280"/>
                </a:lnTo>
                <a:lnTo>
                  <a:pt x="448" y="1337"/>
                </a:lnTo>
                <a:lnTo>
                  <a:pt x="477" y="1392"/>
                </a:lnTo>
                <a:lnTo>
                  <a:pt x="508" y="1444"/>
                </a:lnTo>
                <a:lnTo>
                  <a:pt x="448" y="1388"/>
                </a:lnTo>
                <a:lnTo>
                  <a:pt x="391" y="1327"/>
                </a:lnTo>
                <a:lnTo>
                  <a:pt x="339" y="1265"/>
                </a:lnTo>
                <a:lnTo>
                  <a:pt x="291" y="1200"/>
                </a:lnTo>
                <a:lnTo>
                  <a:pt x="246" y="1135"/>
                </a:lnTo>
                <a:lnTo>
                  <a:pt x="225" y="1101"/>
                </a:lnTo>
                <a:lnTo>
                  <a:pt x="209" y="1063"/>
                </a:lnTo>
                <a:lnTo>
                  <a:pt x="195" y="1022"/>
                </a:lnTo>
                <a:lnTo>
                  <a:pt x="184" y="980"/>
                </a:lnTo>
                <a:lnTo>
                  <a:pt x="179" y="937"/>
                </a:lnTo>
                <a:lnTo>
                  <a:pt x="177" y="894"/>
                </a:lnTo>
                <a:lnTo>
                  <a:pt x="178" y="851"/>
                </a:lnTo>
                <a:lnTo>
                  <a:pt x="184" y="809"/>
                </a:lnTo>
                <a:lnTo>
                  <a:pt x="196" y="767"/>
                </a:lnTo>
                <a:lnTo>
                  <a:pt x="213" y="729"/>
                </a:lnTo>
                <a:lnTo>
                  <a:pt x="236" y="694"/>
                </a:lnTo>
                <a:lnTo>
                  <a:pt x="274" y="647"/>
                </a:lnTo>
                <a:lnTo>
                  <a:pt x="315" y="606"/>
                </a:lnTo>
                <a:lnTo>
                  <a:pt x="360" y="571"/>
                </a:lnTo>
                <a:lnTo>
                  <a:pt x="408" y="540"/>
                </a:lnTo>
                <a:lnTo>
                  <a:pt x="460" y="517"/>
                </a:lnTo>
                <a:lnTo>
                  <a:pt x="512" y="499"/>
                </a:lnTo>
                <a:lnTo>
                  <a:pt x="567" y="485"/>
                </a:lnTo>
                <a:lnTo>
                  <a:pt x="623" y="479"/>
                </a:lnTo>
                <a:lnTo>
                  <a:pt x="682" y="478"/>
                </a:lnTo>
                <a:close/>
                <a:moveTo>
                  <a:pt x="875" y="280"/>
                </a:moveTo>
                <a:lnTo>
                  <a:pt x="900" y="280"/>
                </a:lnTo>
                <a:lnTo>
                  <a:pt x="919" y="281"/>
                </a:lnTo>
                <a:lnTo>
                  <a:pt x="930" y="282"/>
                </a:lnTo>
                <a:lnTo>
                  <a:pt x="934" y="282"/>
                </a:lnTo>
                <a:lnTo>
                  <a:pt x="1022" y="548"/>
                </a:lnTo>
                <a:lnTo>
                  <a:pt x="977" y="522"/>
                </a:lnTo>
                <a:lnTo>
                  <a:pt x="929" y="499"/>
                </a:lnTo>
                <a:lnTo>
                  <a:pt x="879" y="479"/>
                </a:lnTo>
                <a:lnTo>
                  <a:pt x="828" y="464"/>
                </a:lnTo>
                <a:lnTo>
                  <a:pt x="773" y="455"/>
                </a:lnTo>
                <a:lnTo>
                  <a:pt x="689" y="450"/>
                </a:lnTo>
                <a:lnTo>
                  <a:pt x="606" y="453"/>
                </a:lnTo>
                <a:lnTo>
                  <a:pt x="525" y="462"/>
                </a:lnTo>
                <a:lnTo>
                  <a:pt x="445" y="478"/>
                </a:lnTo>
                <a:lnTo>
                  <a:pt x="368" y="499"/>
                </a:lnTo>
                <a:lnTo>
                  <a:pt x="293" y="525"/>
                </a:lnTo>
                <a:lnTo>
                  <a:pt x="221" y="556"/>
                </a:lnTo>
                <a:lnTo>
                  <a:pt x="285" y="513"/>
                </a:lnTo>
                <a:lnTo>
                  <a:pt x="351" y="470"/>
                </a:lnTo>
                <a:lnTo>
                  <a:pt x="416" y="429"/>
                </a:lnTo>
                <a:lnTo>
                  <a:pt x="484" y="392"/>
                </a:lnTo>
                <a:lnTo>
                  <a:pt x="554" y="358"/>
                </a:lnTo>
                <a:lnTo>
                  <a:pt x="623" y="330"/>
                </a:lnTo>
                <a:lnTo>
                  <a:pt x="695" y="307"/>
                </a:lnTo>
                <a:lnTo>
                  <a:pt x="767" y="290"/>
                </a:lnTo>
                <a:lnTo>
                  <a:pt x="842" y="281"/>
                </a:lnTo>
                <a:lnTo>
                  <a:pt x="875" y="280"/>
                </a:lnTo>
                <a:close/>
                <a:moveTo>
                  <a:pt x="842" y="0"/>
                </a:moveTo>
                <a:lnTo>
                  <a:pt x="926" y="248"/>
                </a:lnTo>
                <a:lnTo>
                  <a:pt x="855" y="251"/>
                </a:lnTo>
                <a:lnTo>
                  <a:pt x="787" y="259"/>
                </a:lnTo>
                <a:lnTo>
                  <a:pt x="723" y="271"/>
                </a:lnTo>
                <a:lnTo>
                  <a:pt x="659" y="288"/>
                </a:lnTo>
                <a:lnTo>
                  <a:pt x="606" y="307"/>
                </a:lnTo>
                <a:lnTo>
                  <a:pt x="554" y="328"/>
                </a:lnTo>
                <a:lnTo>
                  <a:pt x="504" y="353"/>
                </a:lnTo>
                <a:lnTo>
                  <a:pt x="454" y="379"/>
                </a:lnTo>
                <a:lnTo>
                  <a:pt x="405" y="406"/>
                </a:lnTo>
                <a:lnTo>
                  <a:pt x="469" y="330"/>
                </a:lnTo>
                <a:lnTo>
                  <a:pt x="537" y="255"/>
                </a:lnTo>
                <a:lnTo>
                  <a:pt x="609" y="184"/>
                </a:lnTo>
                <a:lnTo>
                  <a:pt x="685" y="117"/>
                </a:lnTo>
                <a:lnTo>
                  <a:pt x="762" y="56"/>
                </a:lnTo>
                <a:lnTo>
                  <a:pt x="84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18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4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0" y="4191001"/>
            <a:ext cx="6604000" cy="827769"/>
          </a:xfrm>
        </p:spPr>
        <p:txBody>
          <a:bodyPr anchor="b" anchorCtr="0">
            <a:normAutofit/>
          </a:bodyPr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0" y="5334000"/>
            <a:ext cx="6604000" cy="5334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7" name="Freeform 10"/>
          <p:cNvSpPr>
            <a:spLocks noEditPoints="1"/>
          </p:cNvSpPr>
          <p:nvPr userDrawn="1"/>
        </p:nvSpPr>
        <p:spPr bwMode="auto">
          <a:xfrm>
            <a:off x="1409829" y="487968"/>
            <a:ext cx="2958971" cy="1950432"/>
          </a:xfrm>
          <a:custGeom>
            <a:avLst/>
            <a:gdLst>
              <a:gd name="T0" fmla="*/ 663 w 1998"/>
              <a:gd name="T1" fmla="*/ 1599 h 1756"/>
              <a:gd name="T2" fmla="*/ 601 w 1998"/>
              <a:gd name="T3" fmla="*/ 1261 h 1756"/>
              <a:gd name="T4" fmla="*/ 1045 w 1998"/>
              <a:gd name="T5" fmla="*/ 1159 h 1756"/>
              <a:gd name="T6" fmla="*/ 397 w 1998"/>
              <a:gd name="T7" fmla="*/ 1135 h 1756"/>
              <a:gd name="T8" fmla="*/ 1137 w 1998"/>
              <a:gd name="T9" fmla="*/ 915 h 1756"/>
              <a:gd name="T10" fmla="*/ 846 w 1998"/>
              <a:gd name="T11" fmla="*/ 784 h 1756"/>
              <a:gd name="T12" fmla="*/ 897 w 1998"/>
              <a:gd name="T13" fmla="*/ 829 h 1756"/>
              <a:gd name="T14" fmla="*/ 1906 w 1998"/>
              <a:gd name="T15" fmla="*/ 861 h 1756"/>
              <a:gd name="T16" fmla="*/ 1362 w 1998"/>
              <a:gd name="T17" fmla="*/ 808 h 1756"/>
              <a:gd name="T18" fmla="*/ 1437 w 1998"/>
              <a:gd name="T19" fmla="*/ 789 h 1756"/>
              <a:gd name="T20" fmla="*/ 784 w 1998"/>
              <a:gd name="T21" fmla="*/ 901 h 1756"/>
              <a:gd name="T22" fmla="*/ 951 w 1998"/>
              <a:gd name="T23" fmla="*/ 975 h 1756"/>
              <a:gd name="T24" fmla="*/ 893 w 1998"/>
              <a:gd name="T25" fmla="*/ 1049 h 1756"/>
              <a:gd name="T26" fmla="*/ 740 w 1998"/>
              <a:gd name="T27" fmla="*/ 956 h 1756"/>
              <a:gd name="T28" fmla="*/ 1256 w 1998"/>
              <a:gd name="T29" fmla="*/ 766 h 1756"/>
              <a:gd name="T30" fmla="*/ 1314 w 1998"/>
              <a:gd name="T31" fmla="*/ 788 h 1756"/>
              <a:gd name="T32" fmla="*/ 1280 w 1998"/>
              <a:gd name="T33" fmla="*/ 868 h 1756"/>
              <a:gd name="T34" fmla="*/ 1117 w 1998"/>
              <a:gd name="T35" fmla="*/ 990 h 1756"/>
              <a:gd name="T36" fmla="*/ 1256 w 1998"/>
              <a:gd name="T37" fmla="*/ 1153 h 1756"/>
              <a:gd name="T38" fmla="*/ 1085 w 1998"/>
              <a:gd name="T39" fmla="*/ 1058 h 1756"/>
              <a:gd name="T40" fmla="*/ 1265 w 1998"/>
              <a:gd name="T41" fmla="*/ 1107 h 1756"/>
              <a:gd name="T42" fmla="*/ 1077 w 1998"/>
              <a:gd name="T43" fmla="*/ 1025 h 1756"/>
              <a:gd name="T44" fmla="*/ 1078 w 1998"/>
              <a:gd name="T45" fmla="*/ 805 h 1756"/>
              <a:gd name="T46" fmla="*/ 1998 w 1998"/>
              <a:gd name="T47" fmla="*/ 857 h 1756"/>
              <a:gd name="T48" fmla="*/ 1915 w 1998"/>
              <a:gd name="T49" fmla="*/ 1018 h 1756"/>
              <a:gd name="T50" fmla="*/ 1998 w 1998"/>
              <a:gd name="T51" fmla="*/ 982 h 1756"/>
              <a:gd name="T52" fmla="*/ 1791 w 1998"/>
              <a:gd name="T53" fmla="*/ 996 h 1756"/>
              <a:gd name="T54" fmla="*/ 1594 w 1998"/>
              <a:gd name="T55" fmla="*/ 758 h 1756"/>
              <a:gd name="T56" fmla="*/ 1721 w 1998"/>
              <a:gd name="T57" fmla="*/ 764 h 1756"/>
              <a:gd name="T58" fmla="*/ 1795 w 1998"/>
              <a:gd name="T59" fmla="*/ 1042 h 1756"/>
              <a:gd name="T60" fmla="*/ 1675 w 1998"/>
              <a:gd name="T61" fmla="*/ 1050 h 1756"/>
              <a:gd name="T62" fmla="*/ 1698 w 1998"/>
              <a:gd name="T63" fmla="*/ 1025 h 1756"/>
              <a:gd name="T64" fmla="*/ 1589 w 1998"/>
              <a:gd name="T65" fmla="*/ 853 h 1756"/>
              <a:gd name="T66" fmla="*/ 1623 w 1998"/>
              <a:gd name="T67" fmla="*/ 1051 h 1756"/>
              <a:gd name="T68" fmla="*/ 1502 w 1998"/>
              <a:gd name="T69" fmla="*/ 1043 h 1756"/>
              <a:gd name="T70" fmla="*/ 1537 w 1998"/>
              <a:gd name="T71" fmla="*/ 802 h 1756"/>
              <a:gd name="T72" fmla="*/ 1514 w 1998"/>
              <a:gd name="T73" fmla="*/ 779 h 1756"/>
              <a:gd name="T74" fmla="*/ 1425 w 1998"/>
              <a:gd name="T75" fmla="*/ 755 h 1756"/>
              <a:gd name="T76" fmla="*/ 1354 w 1998"/>
              <a:gd name="T77" fmla="*/ 953 h 1756"/>
              <a:gd name="T78" fmla="*/ 1519 w 1998"/>
              <a:gd name="T79" fmla="*/ 973 h 1756"/>
              <a:gd name="T80" fmla="*/ 1386 w 1998"/>
              <a:gd name="T81" fmla="*/ 1054 h 1756"/>
              <a:gd name="T82" fmla="*/ 1425 w 1998"/>
              <a:gd name="T83" fmla="*/ 755 h 1756"/>
              <a:gd name="T84" fmla="*/ 714 w 1998"/>
              <a:gd name="T85" fmla="*/ 704 h 1756"/>
              <a:gd name="T86" fmla="*/ 699 w 1998"/>
              <a:gd name="T87" fmla="*/ 777 h 1756"/>
              <a:gd name="T88" fmla="*/ 521 w 1998"/>
              <a:gd name="T89" fmla="*/ 805 h 1756"/>
              <a:gd name="T90" fmla="*/ 723 w 1998"/>
              <a:gd name="T91" fmla="*/ 962 h 1756"/>
              <a:gd name="T92" fmla="*/ 601 w 1998"/>
              <a:gd name="T93" fmla="*/ 1055 h 1756"/>
              <a:gd name="T94" fmla="*/ 536 w 1998"/>
              <a:gd name="T95" fmla="*/ 702 h 1756"/>
              <a:gd name="T96" fmla="*/ 1031 w 1998"/>
              <a:gd name="T97" fmla="*/ 674 h 1756"/>
              <a:gd name="T98" fmla="*/ 1069 w 1998"/>
              <a:gd name="T99" fmla="*/ 1045 h 1756"/>
              <a:gd name="T100" fmla="*/ 944 w 1998"/>
              <a:gd name="T101" fmla="*/ 1051 h 1756"/>
              <a:gd name="T102" fmla="*/ 968 w 1998"/>
              <a:gd name="T103" fmla="*/ 1024 h 1756"/>
              <a:gd name="T104" fmla="*/ 935 w 1998"/>
              <a:gd name="T105" fmla="*/ 652 h 1756"/>
              <a:gd name="T106" fmla="*/ 347 w 1998"/>
              <a:gd name="T107" fmla="*/ 547 h 1756"/>
              <a:gd name="T108" fmla="*/ 266 w 1998"/>
              <a:gd name="T109" fmla="*/ 1208 h 1756"/>
              <a:gd name="T110" fmla="*/ 2 w 1998"/>
              <a:gd name="T111" fmla="*/ 950 h 1756"/>
              <a:gd name="T112" fmla="*/ 343 w 1998"/>
              <a:gd name="T113" fmla="*/ 533 h 1756"/>
              <a:gd name="T114" fmla="*/ 405 w 1998"/>
              <a:gd name="T115" fmla="*/ 683 h 1756"/>
              <a:gd name="T116" fmla="*/ 391 w 1998"/>
              <a:gd name="T117" fmla="*/ 1327 h 1756"/>
              <a:gd name="T118" fmla="*/ 274 w 1998"/>
              <a:gd name="T119" fmla="*/ 647 h 1756"/>
              <a:gd name="T120" fmla="*/ 977 w 1998"/>
              <a:gd name="T121" fmla="*/ 522 h 1756"/>
              <a:gd name="T122" fmla="*/ 484 w 1998"/>
              <a:gd name="T123" fmla="*/ 392 h 1756"/>
              <a:gd name="T124" fmla="*/ 504 w 1998"/>
              <a:gd name="T125" fmla="*/ 353 h 1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98" h="1756">
                <a:moveTo>
                  <a:pt x="443" y="1271"/>
                </a:moveTo>
                <a:lnTo>
                  <a:pt x="479" y="1318"/>
                </a:lnTo>
                <a:lnTo>
                  <a:pt x="519" y="1359"/>
                </a:lnTo>
                <a:lnTo>
                  <a:pt x="562" y="1394"/>
                </a:lnTo>
                <a:lnTo>
                  <a:pt x="608" y="1423"/>
                </a:lnTo>
                <a:lnTo>
                  <a:pt x="656" y="1448"/>
                </a:lnTo>
                <a:lnTo>
                  <a:pt x="708" y="1466"/>
                </a:lnTo>
                <a:lnTo>
                  <a:pt x="762" y="1481"/>
                </a:lnTo>
                <a:lnTo>
                  <a:pt x="817" y="1489"/>
                </a:lnTo>
                <a:lnTo>
                  <a:pt x="874" y="1492"/>
                </a:lnTo>
                <a:lnTo>
                  <a:pt x="931" y="1491"/>
                </a:lnTo>
                <a:lnTo>
                  <a:pt x="846" y="1756"/>
                </a:lnTo>
                <a:lnTo>
                  <a:pt x="782" y="1709"/>
                </a:lnTo>
                <a:lnTo>
                  <a:pt x="720" y="1656"/>
                </a:lnTo>
                <a:lnTo>
                  <a:pt x="663" y="1599"/>
                </a:lnTo>
                <a:lnTo>
                  <a:pt x="609" y="1538"/>
                </a:lnTo>
                <a:lnTo>
                  <a:pt x="560" y="1474"/>
                </a:lnTo>
                <a:lnTo>
                  <a:pt x="516" y="1409"/>
                </a:lnTo>
                <a:lnTo>
                  <a:pt x="477" y="1341"/>
                </a:lnTo>
                <a:lnTo>
                  <a:pt x="443" y="1271"/>
                </a:lnTo>
                <a:close/>
                <a:moveTo>
                  <a:pt x="367" y="933"/>
                </a:moveTo>
                <a:lnTo>
                  <a:pt x="374" y="978"/>
                </a:lnTo>
                <a:lnTo>
                  <a:pt x="386" y="1022"/>
                </a:lnTo>
                <a:lnTo>
                  <a:pt x="405" y="1066"/>
                </a:lnTo>
                <a:lnTo>
                  <a:pt x="427" y="1106"/>
                </a:lnTo>
                <a:lnTo>
                  <a:pt x="454" y="1145"/>
                </a:lnTo>
                <a:lnTo>
                  <a:pt x="486" y="1181"/>
                </a:lnTo>
                <a:lnTo>
                  <a:pt x="521" y="1212"/>
                </a:lnTo>
                <a:lnTo>
                  <a:pt x="559" y="1238"/>
                </a:lnTo>
                <a:lnTo>
                  <a:pt x="601" y="1261"/>
                </a:lnTo>
                <a:lnTo>
                  <a:pt x="638" y="1275"/>
                </a:lnTo>
                <a:lnTo>
                  <a:pt x="676" y="1286"/>
                </a:lnTo>
                <a:lnTo>
                  <a:pt x="716" y="1291"/>
                </a:lnTo>
                <a:lnTo>
                  <a:pt x="758" y="1291"/>
                </a:lnTo>
                <a:lnTo>
                  <a:pt x="800" y="1288"/>
                </a:lnTo>
                <a:lnTo>
                  <a:pt x="841" y="1280"/>
                </a:lnTo>
                <a:lnTo>
                  <a:pt x="880" y="1270"/>
                </a:lnTo>
                <a:lnTo>
                  <a:pt x="917" y="1254"/>
                </a:lnTo>
                <a:lnTo>
                  <a:pt x="951" y="1236"/>
                </a:lnTo>
                <a:lnTo>
                  <a:pt x="978" y="1219"/>
                </a:lnTo>
                <a:lnTo>
                  <a:pt x="999" y="1203"/>
                </a:lnTo>
                <a:lnTo>
                  <a:pt x="1018" y="1187"/>
                </a:lnTo>
                <a:lnTo>
                  <a:pt x="1031" y="1174"/>
                </a:lnTo>
                <a:lnTo>
                  <a:pt x="1040" y="1165"/>
                </a:lnTo>
                <a:lnTo>
                  <a:pt x="1045" y="1159"/>
                </a:lnTo>
                <a:lnTo>
                  <a:pt x="1047" y="1156"/>
                </a:lnTo>
                <a:lnTo>
                  <a:pt x="936" y="1460"/>
                </a:lnTo>
                <a:lnTo>
                  <a:pt x="883" y="1461"/>
                </a:lnTo>
                <a:lnTo>
                  <a:pt x="829" y="1460"/>
                </a:lnTo>
                <a:lnTo>
                  <a:pt x="775" y="1453"/>
                </a:lnTo>
                <a:lnTo>
                  <a:pt x="726" y="1441"/>
                </a:lnTo>
                <a:lnTo>
                  <a:pt x="676" y="1424"/>
                </a:lnTo>
                <a:lnTo>
                  <a:pt x="629" y="1403"/>
                </a:lnTo>
                <a:lnTo>
                  <a:pt x="584" y="1379"/>
                </a:lnTo>
                <a:lnTo>
                  <a:pt x="543" y="1347"/>
                </a:lnTo>
                <a:lnTo>
                  <a:pt x="505" y="1312"/>
                </a:lnTo>
                <a:lnTo>
                  <a:pt x="471" y="1271"/>
                </a:lnTo>
                <a:lnTo>
                  <a:pt x="440" y="1225"/>
                </a:lnTo>
                <a:lnTo>
                  <a:pt x="416" y="1181"/>
                </a:lnTo>
                <a:lnTo>
                  <a:pt x="397" y="1135"/>
                </a:lnTo>
                <a:lnTo>
                  <a:pt x="384" y="1086"/>
                </a:lnTo>
                <a:lnTo>
                  <a:pt x="374" y="1037"/>
                </a:lnTo>
                <a:lnTo>
                  <a:pt x="369" y="986"/>
                </a:lnTo>
                <a:lnTo>
                  <a:pt x="367" y="933"/>
                </a:lnTo>
                <a:close/>
                <a:moveTo>
                  <a:pt x="1164" y="785"/>
                </a:moveTo>
                <a:lnTo>
                  <a:pt x="1145" y="788"/>
                </a:lnTo>
                <a:lnTo>
                  <a:pt x="1128" y="797"/>
                </a:lnTo>
                <a:lnTo>
                  <a:pt x="1116" y="810"/>
                </a:lnTo>
                <a:lnTo>
                  <a:pt x="1108" y="827"/>
                </a:lnTo>
                <a:lnTo>
                  <a:pt x="1105" y="846"/>
                </a:lnTo>
                <a:lnTo>
                  <a:pt x="1107" y="861"/>
                </a:lnTo>
                <a:lnTo>
                  <a:pt x="1109" y="877"/>
                </a:lnTo>
                <a:lnTo>
                  <a:pt x="1116" y="891"/>
                </a:lnTo>
                <a:lnTo>
                  <a:pt x="1125" y="904"/>
                </a:lnTo>
                <a:lnTo>
                  <a:pt x="1137" y="915"/>
                </a:lnTo>
                <a:lnTo>
                  <a:pt x="1153" y="921"/>
                </a:lnTo>
                <a:lnTo>
                  <a:pt x="1170" y="924"/>
                </a:lnTo>
                <a:lnTo>
                  <a:pt x="1189" y="921"/>
                </a:lnTo>
                <a:lnTo>
                  <a:pt x="1205" y="912"/>
                </a:lnTo>
                <a:lnTo>
                  <a:pt x="1218" y="899"/>
                </a:lnTo>
                <a:lnTo>
                  <a:pt x="1225" y="882"/>
                </a:lnTo>
                <a:lnTo>
                  <a:pt x="1227" y="864"/>
                </a:lnTo>
                <a:lnTo>
                  <a:pt x="1226" y="848"/>
                </a:lnTo>
                <a:lnTo>
                  <a:pt x="1223" y="832"/>
                </a:lnTo>
                <a:lnTo>
                  <a:pt x="1217" y="818"/>
                </a:lnTo>
                <a:lnTo>
                  <a:pt x="1208" y="805"/>
                </a:lnTo>
                <a:lnTo>
                  <a:pt x="1196" y="794"/>
                </a:lnTo>
                <a:lnTo>
                  <a:pt x="1181" y="788"/>
                </a:lnTo>
                <a:lnTo>
                  <a:pt x="1164" y="785"/>
                </a:lnTo>
                <a:close/>
                <a:moveTo>
                  <a:pt x="846" y="784"/>
                </a:moveTo>
                <a:lnTo>
                  <a:pt x="828" y="787"/>
                </a:lnTo>
                <a:lnTo>
                  <a:pt x="813" y="796"/>
                </a:lnTo>
                <a:lnTo>
                  <a:pt x="802" y="810"/>
                </a:lnTo>
                <a:lnTo>
                  <a:pt x="794" y="831"/>
                </a:lnTo>
                <a:lnTo>
                  <a:pt x="787" y="860"/>
                </a:lnTo>
                <a:lnTo>
                  <a:pt x="804" y="861"/>
                </a:lnTo>
                <a:lnTo>
                  <a:pt x="822" y="863"/>
                </a:lnTo>
                <a:lnTo>
                  <a:pt x="845" y="863"/>
                </a:lnTo>
                <a:lnTo>
                  <a:pt x="867" y="863"/>
                </a:lnTo>
                <a:lnTo>
                  <a:pt x="883" y="861"/>
                </a:lnTo>
                <a:lnTo>
                  <a:pt x="892" y="860"/>
                </a:lnTo>
                <a:lnTo>
                  <a:pt x="897" y="856"/>
                </a:lnTo>
                <a:lnTo>
                  <a:pt x="898" y="851"/>
                </a:lnTo>
                <a:lnTo>
                  <a:pt x="898" y="844"/>
                </a:lnTo>
                <a:lnTo>
                  <a:pt x="897" y="829"/>
                </a:lnTo>
                <a:lnTo>
                  <a:pt x="893" y="814"/>
                </a:lnTo>
                <a:lnTo>
                  <a:pt x="887" y="801"/>
                </a:lnTo>
                <a:lnTo>
                  <a:pt x="876" y="792"/>
                </a:lnTo>
                <a:lnTo>
                  <a:pt x="863" y="785"/>
                </a:lnTo>
                <a:lnTo>
                  <a:pt x="846" y="784"/>
                </a:lnTo>
                <a:close/>
                <a:moveTo>
                  <a:pt x="1886" y="780"/>
                </a:moveTo>
                <a:lnTo>
                  <a:pt x="1868" y="784"/>
                </a:lnTo>
                <a:lnTo>
                  <a:pt x="1854" y="792"/>
                </a:lnTo>
                <a:lnTo>
                  <a:pt x="1842" y="808"/>
                </a:lnTo>
                <a:lnTo>
                  <a:pt x="1833" y="830"/>
                </a:lnTo>
                <a:lnTo>
                  <a:pt x="1826" y="859"/>
                </a:lnTo>
                <a:lnTo>
                  <a:pt x="1843" y="860"/>
                </a:lnTo>
                <a:lnTo>
                  <a:pt x="1861" y="860"/>
                </a:lnTo>
                <a:lnTo>
                  <a:pt x="1884" y="861"/>
                </a:lnTo>
                <a:lnTo>
                  <a:pt x="1906" y="861"/>
                </a:lnTo>
                <a:lnTo>
                  <a:pt x="1922" y="860"/>
                </a:lnTo>
                <a:lnTo>
                  <a:pt x="1931" y="859"/>
                </a:lnTo>
                <a:lnTo>
                  <a:pt x="1935" y="855"/>
                </a:lnTo>
                <a:lnTo>
                  <a:pt x="1937" y="849"/>
                </a:lnTo>
                <a:lnTo>
                  <a:pt x="1937" y="843"/>
                </a:lnTo>
                <a:lnTo>
                  <a:pt x="1936" y="827"/>
                </a:lnTo>
                <a:lnTo>
                  <a:pt x="1932" y="813"/>
                </a:lnTo>
                <a:lnTo>
                  <a:pt x="1926" y="800"/>
                </a:lnTo>
                <a:lnTo>
                  <a:pt x="1915" y="789"/>
                </a:lnTo>
                <a:lnTo>
                  <a:pt x="1903" y="783"/>
                </a:lnTo>
                <a:lnTo>
                  <a:pt x="1886" y="780"/>
                </a:lnTo>
                <a:close/>
                <a:moveTo>
                  <a:pt x="1408" y="780"/>
                </a:moveTo>
                <a:lnTo>
                  <a:pt x="1390" y="784"/>
                </a:lnTo>
                <a:lnTo>
                  <a:pt x="1374" y="792"/>
                </a:lnTo>
                <a:lnTo>
                  <a:pt x="1362" y="808"/>
                </a:lnTo>
                <a:lnTo>
                  <a:pt x="1353" y="830"/>
                </a:lnTo>
                <a:lnTo>
                  <a:pt x="1348" y="859"/>
                </a:lnTo>
                <a:lnTo>
                  <a:pt x="1365" y="860"/>
                </a:lnTo>
                <a:lnTo>
                  <a:pt x="1382" y="860"/>
                </a:lnTo>
                <a:lnTo>
                  <a:pt x="1405" y="861"/>
                </a:lnTo>
                <a:lnTo>
                  <a:pt x="1428" y="861"/>
                </a:lnTo>
                <a:lnTo>
                  <a:pt x="1442" y="860"/>
                </a:lnTo>
                <a:lnTo>
                  <a:pt x="1451" y="859"/>
                </a:lnTo>
                <a:lnTo>
                  <a:pt x="1457" y="855"/>
                </a:lnTo>
                <a:lnTo>
                  <a:pt x="1459" y="849"/>
                </a:lnTo>
                <a:lnTo>
                  <a:pt x="1459" y="843"/>
                </a:lnTo>
                <a:lnTo>
                  <a:pt x="1458" y="827"/>
                </a:lnTo>
                <a:lnTo>
                  <a:pt x="1454" y="813"/>
                </a:lnTo>
                <a:lnTo>
                  <a:pt x="1447" y="800"/>
                </a:lnTo>
                <a:lnTo>
                  <a:pt x="1437" y="789"/>
                </a:lnTo>
                <a:lnTo>
                  <a:pt x="1424" y="783"/>
                </a:lnTo>
                <a:lnTo>
                  <a:pt x="1408" y="780"/>
                </a:lnTo>
                <a:close/>
                <a:moveTo>
                  <a:pt x="864" y="757"/>
                </a:moveTo>
                <a:lnTo>
                  <a:pt x="891" y="760"/>
                </a:lnTo>
                <a:lnTo>
                  <a:pt x="914" y="770"/>
                </a:lnTo>
                <a:lnTo>
                  <a:pt x="933" y="785"/>
                </a:lnTo>
                <a:lnTo>
                  <a:pt x="947" y="806"/>
                </a:lnTo>
                <a:lnTo>
                  <a:pt x="956" y="831"/>
                </a:lnTo>
                <a:lnTo>
                  <a:pt x="960" y="859"/>
                </a:lnTo>
                <a:lnTo>
                  <a:pt x="959" y="872"/>
                </a:lnTo>
                <a:lnTo>
                  <a:pt x="953" y="878"/>
                </a:lnTo>
                <a:lnTo>
                  <a:pt x="944" y="882"/>
                </a:lnTo>
                <a:lnTo>
                  <a:pt x="929" y="884"/>
                </a:lnTo>
                <a:lnTo>
                  <a:pt x="784" y="884"/>
                </a:lnTo>
                <a:lnTo>
                  <a:pt x="784" y="901"/>
                </a:lnTo>
                <a:lnTo>
                  <a:pt x="787" y="918"/>
                </a:lnTo>
                <a:lnTo>
                  <a:pt x="790" y="936"/>
                </a:lnTo>
                <a:lnTo>
                  <a:pt x="794" y="954"/>
                </a:lnTo>
                <a:lnTo>
                  <a:pt x="800" y="971"/>
                </a:lnTo>
                <a:lnTo>
                  <a:pt x="809" y="987"/>
                </a:lnTo>
                <a:lnTo>
                  <a:pt x="821" y="1001"/>
                </a:lnTo>
                <a:lnTo>
                  <a:pt x="836" y="1012"/>
                </a:lnTo>
                <a:lnTo>
                  <a:pt x="854" y="1018"/>
                </a:lnTo>
                <a:lnTo>
                  <a:pt x="875" y="1021"/>
                </a:lnTo>
                <a:lnTo>
                  <a:pt x="895" y="1018"/>
                </a:lnTo>
                <a:lnTo>
                  <a:pt x="912" y="1011"/>
                </a:lnTo>
                <a:lnTo>
                  <a:pt x="925" y="1001"/>
                </a:lnTo>
                <a:lnTo>
                  <a:pt x="935" y="991"/>
                </a:lnTo>
                <a:lnTo>
                  <a:pt x="944" y="982"/>
                </a:lnTo>
                <a:lnTo>
                  <a:pt x="951" y="975"/>
                </a:lnTo>
                <a:lnTo>
                  <a:pt x="956" y="973"/>
                </a:lnTo>
                <a:lnTo>
                  <a:pt x="959" y="973"/>
                </a:lnTo>
                <a:lnTo>
                  <a:pt x="959" y="974"/>
                </a:lnTo>
                <a:lnTo>
                  <a:pt x="960" y="976"/>
                </a:lnTo>
                <a:lnTo>
                  <a:pt x="960" y="978"/>
                </a:lnTo>
                <a:lnTo>
                  <a:pt x="959" y="980"/>
                </a:lnTo>
                <a:lnTo>
                  <a:pt x="959" y="983"/>
                </a:lnTo>
                <a:lnTo>
                  <a:pt x="959" y="986"/>
                </a:lnTo>
                <a:lnTo>
                  <a:pt x="959" y="991"/>
                </a:lnTo>
                <a:lnTo>
                  <a:pt x="956" y="996"/>
                </a:lnTo>
                <a:lnTo>
                  <a:pt x="951" y="1005"/>
                </a:lnTo>
                <a:lnTo>
                  <a:pt x="940" y="1016"/>
                </a:lnTo>
                <a:lnTo>
                  <a:pt x="929" y="1028"/>
                </a:lnTo>
                <a:lnTo>
                  <a:pt x="913" y="1039"/>
                </a:lnTo>
                <a:lnTo>
                  <a:pt x="893" y="1049"/>
                </a:lnTo>
                <a:lnTo>
                  <a:pt x="872" y="1056"/>
                </a:lnTo>
                <a:lnTo>
                  <a:pt x="850" y="1059"/>
                </a:lnTo>
                <a:lnTo>
                  <a:pt x="825" y="1056"/>
                </a:lnTo>
                <a:lnTo>
                  <a:pt x="803" y="1049"/>
                </a:lnTo>
                <a:lnTo>
                  <a:pt x="783" y="1037"/>
                </a:lnTo>
                <a:lnTo>
                  <a:pt x="766" y="1020"/>
                </a:lnTo>
                <a:lnTo>
                  <a:pt x="753" y="999"/>
                </a:lnTo>
                <a:lnTo>
                  <a:pt x="743" y="973"/>
                </a:lnTo>
                <a:lnTo>
                  <a:pt x="741" y="966"/>
                </a:lnTo>
                <a:lnTo>
                  <a:pt x="741" y="966"/>
                </a:lnTo>
                <a:lnTo>
                  <a:pt x="741" y="963"/>
                </a:lnTo>
                <a:lnTo>
                  <a:pt x="743" y="962"/>
                </a:lnTo>
                <a:lnTo>
                  <a:pt x="743" y="959"/>
                </a:lnTo>
                <a:lnTo>
                  <a:pt x="741" y="957"/>
                </a:lnTo>
                <a:lnTo>
                  <a:pt x="740" y="956"/>
                </a:lnTo>
                <a:lnTo>
                  <a:pt x="739" y="954"/>
                </a:lnTo>
                <a:lnTo>
                  <a:pt x="736" y="942"/>
                </a:lnTo>
                <a:lnTo>
                  <a:pt x="733" y="907"/>
                </a:lnTo>
                <a:lnTo>
                  <a:pt x="736" y="880"/>
                </a:lnTo>
                <a:lnTo>
                  <a:pt x="743" y="853"/>
                </a:lnTo>
                <a:lnTo>
                  <a:pt x="754" y="827"/>
                </a:lnTo>
                <a:lnTo>
                  <a:pt x="770" y="805"/>
                </a:lnTo>
                <a:lnTo>
                  <a:pt x="788" y="785"/>
                </a:lnTo>
                <a:lnTo>
                  <a:pt x="811" y="770"/>
                </a:lnTo>
                <a:lnTo>
                  <a:pt x="837" y="760"/>
                </a:lnTo>
                <a:lnTo>
                  <a:pt x="864" y="757"/>
                </a:lnTo>
                <a:close/>
                <a:moveTo>
                  <a:pt x="1188" y="755"/>
                </a:moveTo>
                <a:lnTo>
                  <a:pt x="1210" y="758"/>
                </a:lnTo>
                <a:lnTo>
                  <a:pt x="1233" y="762"/>
                </a:lnTo>
                <a:lnTo>
                  <a:pt x="1256" y="766"/>
                </a:lnTo>
                <a:lnTo>
                  <a:pt x="1277" y="768"/>
                </a:lnTo>
                <a:lnTo>
                  <a:pt x="1293" y="767"/>
                </a:lnTo>
                <a:lnTo>
                  <a:pt x="1305" y="763"/>
                </a:lnTo>
                <a:lnTo>
                  <a:pt x="1312" y="759"/>
                </a:lnTo>
                <a:lnTo>
                  <a:pt x="1319" y="757"/>
                </a:lnTo>
                <a:lnTo>
                  <a:pt x="1324" y="755"/>
                </a:lnTo>
                <a:lnTo>
                  <a:pt x="1326" y="755"/>
                </a:lnTo>
                <a:lnTo>
                  <a:pt x="1328" y="757"/>
                </a:lnTo>
                <a:lnTo>
                  <a:pt x="1330" y="757"/>
                </a:lnTo>
                <a:lnTo>
                  <a:pt x="1332" y="759"/>
                </a:lnTo>
                <a:lnTo>
                  <a:pt x="1332" y="760"/>
                </a:lnTo>
                <a:lnTo>
                  <a:pt x="1330" y="766"/>
                </a:lnTo>
                <a:lnTo>
                  <a:pt x="1326" y="771"/>
                </a:lnTo>
                <a:lnTo>
                  <a:pt x="1319" y="779"/>
                </a:lnTo>
                <a:lnTo>
                  <a:pt x="1314" y="788"/>
                </a:lnTo>
                <a:lnTo>
                  <a:pt x="1311" y="792"/>
                </a:lnTo>
                <a:lnTo>
                  <a:pt x="1309" y="794"/>
                </a:lnTo>
                <a:lnTo>
                  <a:pt x="1303" y="797"/>
                </a:lnTo>
                <a:lnTo>
                  <a:pt x="1299" y="798"/>
                </a:lnTo>
                <a:lnTo>
                  <a:pt x="1294" y="798"/>
                </a:lnTo>
                <a:lnTo>
                  <a:pt x="1285" y="797"/>
                </a:lnTo>
                <a:lnTo>
                  <a:pt x="1274" y="793"/>
                </a:lnTo>
                <a:lnTo>
                  <a:pt x="1263" y="789"/>
                </a:lnTo>
                <a:lnTo>
                  <a:pt x="1256" y="787"/>
                </a:lnTo>
                <a:lnTo>
                  <a:pt x="1255" y="788"/>
                </a:lnTo>
                <a:lnTo>
                  <a:pt x="1265" y="800"/>
                </a:lnTo>
                <a:lnTo>
                  <a:pt x="1274" y="814"/>
                </a:lnTo>
                <a:lnTo>
                  <a:pt x="1281" y="830"/>
                </a:lnTo>
                <a:lnTo>
                  <a:pt x="1282" y="846"/>
                </a:lnTo>
                <a:lnTo>
                  <a:pt x="1280" y="868"/>
                </a:lnTo>
                <a:lnTo>
                  <a:pt x="1272" y="889"/>
                </a:lnTo>
                <a:lnTo>
                  <a:pt x="1261" y="906"/>
                </a:lnTo>
                <a:lnTo>
                  <a:pt x="1246" y="919"/>
                </a:lnTo>
                <a:lnTo>
                  <a:pt x="1229" y="931"/>
                </a:lnTo>
                <a:lnTo>
                  <a:pt x="1209" y="939"/>
                </a:lnTo>
                <a:lnTo>
                  <a:pt x="1188" y="945"/>
                </a:lnTo>
                <a:lnTo>
                  <a:pt x="1167" y="949"/>
                </a:lnTo>
                <a:lnTo>
                  <a:pt x="1147" y="950"/>
                </a:lnTo>
                <a:lnTo>
                  <a:pt x="1142" y="950"/>
                </a:lnTo>
                <a:lnTo>
                  <a:pt x="1136" y="949"/>
                </a:lnTo>
                <a:lnTo>
                  <a:pt x="1129" y="949"/>
                </a:lnTo>
                <a:lnTo>
                  <a:pt x="1123" y="957"/>
                </a:lnTo>
                <a:lnTo>
                  <a:pt x="1117" y="969"/>
                </a:lnTo>
                <a:lnTo>
                  <a:pt x="1115" y="979"/>
                </a:lnTo>
                <a:lnTo>
                  <a:pt x="1117" y="990"/>
                </a:lnTo>
                <a:lnTo>
                  <a:pt x="1126" y="996"/>
                </a:lnTo>
                <a:lnTo>
                  <a:pt x="1141" y="1001"/>
                </a:lnTo>
                <a:lnTo>
                  <a:pt x="1163" y="1003"/>
                </a:lnTo>
                <a:lnTo>
                  <a:pt x="1230" y="1003"/>
                </a:lnTo>
                <a:lnTo>
                  <a:pt x="1252" y="1004"/>
                </a:lnTo>
                <a:lnTo>
                  <a:pt x="1273" y="1011"/>
                </a:lnTo>
                <a:lnTo>
                  <a:pt x="1292" y="1021"/>
                </a:lnTo>
                <a:lnTo>
                  <a:pt x="1306" y="1035"/>
                </a:lnTo>
                <a:lnTo>
                  <a:pt x="1316" y="1051"/>
                </a:lnTo>
                <a:lnTo>
                  <a:pt x="1319" y="1069"/>
                </a:lnTo>
                <a:lnTo>
                  <a:pt x="1316" y="1092"/>
                </a:lnTo>
                <a:lnTo>
                  <a:pt x="1307" y="1110"/>
                </a:lnTo>
                <a:lnTo>
                  <a:pt x="1294" y="1127"/>
                </a:lnTo>
                <a:lnTo>
                  <a:pt x="1276" y="1141"/>
                </a:lnTo>
                <a:lnTo>
                  <a:pt x="1256" y="1153"/>
                </a:lnTo>
                <a:lnTo>
                  <a:pt x="1234" y="1162"/>
                </a:lnTo>
                <a:lnTo>
                  <a:pt x="1210" y="1169"/>
                </a:lnTo>
                <a:lnTo>
                  <a:pt x="1185" y="1173"/>
                </a:lnTo>
                <a:lnTo>
                  <a:pt x="1163" y="1174"/>
                </a:lnTo>
                <a:lnTo>
                  <a:pt x="1132" y="1173"/>
                </a:lnTo>
                <a:lnTo>
                  <a:pt x="1107" y="1166"/>
                </a:lnTo>
                <a:lnTo>
                  <a:pt x="1086" y="1159"/>
                </a:lnTo>
                <a:lnTo>
                  <a:pt x="1070" y="1147"/>
                </a:lnTo>
                <a:lnTo>
                  <a:pt x="1061" y="1131"/>
                </a:lnTo>
                <a:lnTo>
                  <a:pt x="1058" y="1114"/>
                </a:lnTo>
                <a:lnTo>
                  <a:pt x="1060" y="1100"/>
                </a:lnTo>
                <a:lnTo>
                  <a:pt x="1065" y="1086"/>
                </a:lnTo>
                <a:lnTo>
                  <a:pt x="1071" y="1075"/>
                </a:lnTo>
                <a:lnTo>
                  <a:pt x="1078" y="1064"/>
                </a:lnTo>
                <a:lnTo>
                  <a:pt x="1085" y="1058"/>
                </a:lnTo>
                <a:lnTo>
                  <a:pt x="1090" y="1055"/>
                </a:lnTo>
                <a:lnTo>
                  <a:pt x="1088" y="1059"/>
                </a:lnTo>
                <a:lnTo>
                  <a:pt x="1088" y="1069"/>
                </a:lnTo>
                <a:lnTo>
                  <a:pt x="1090" y="1085"/>
                </a:lnTo>
                <a:lnTo>
                  <a:pt x="1094" y="1101"/>
                </a:lnTo>
                <a:lnTo>
                  <a:pt x="1104" y="1114"/>
                </a:lnTo>
                <a:lnTo>
                  <a:pt x="1119" y="1127"/>
                </a:lnTo>
                <a:lnTo>
                  <a:pt x="1138" y="1136"/>
                </a:lnTo>
                <a:lnTo>
                  <a:pt x="1162" y="1143"/>
                </a:lnTo>
                <a:lnTo>
                  <a:pt x="1189" y="1144"/>
                </a:lnTo>
                <a:lnTo>
                  <a:pt x="1212" y="1143"/>
                </a:lnTo>
                <a:lnTo>
                  <a:pt x="1230" y="1139"/>
                </a:lnTo>
                <a:lnTo>
                  <a:pt x="1246" y="1131"/>
                </a:lnTo>
                <a:lnTo>
                  <a:pt x="1259" y="1121"/>
                </a:lnTo>
                <a:lnTo>
                  <a:pt x="1265" y="1107"/>
                </a:lnTo>
                <a:lnTo>
                  <a:pt x="1269" y="1092"/>
                </a:lnTo>
                <a:lnTo>
                  <a:pt x="1267" y="1077"/>
                </a:lnTo>
                <a:lnTo>
                  <a:pt x="1261" y="1066"/>
                </a:lnTo>
                <a:lnTo>
                  <a:pt x="1251" y="1059"/>
                </a:lnTo>
                <a:lnTo>
                  <a:pt x="1239" y="1054"/>
                </a:lnTo>
                <a:lnTo>
                  <a:pt x="1223" y="1051"/>
                </a:lnTo>
                <a:lnTo>
                  <a:pt x="1204" y="1050"/>
                </a:lnTo>
                <a:lnTo>
                  <a:pt x="1175" y="1050"/>
                </a:lnTo>
                <a:lnTo>
                  <a:pt x="1154" y="1049"/>
                </a:lnTo>
                <a:lnTo>
                  <a:pt x="1137" y="1049"/>
                </a:lnTo>
                <a:lnTo>
                  <a:pt x="1124" y="1046"/>
                </a:lnTo>
                <a:lnTo>
                  <a:pt x="1115" y="1045"/>
                </a:lnTo>
                <a:lnTo>
                  <a:pt x="1105" y="1042"/>
                </a:lnTo>
                <a:lnTo>
                  <a:pt x="1087" y="1034"/>
                </a:lnTo>
                <a:lnTo>
                  <a:pt x="1077" y="1025"/>
                </a:lnTo>
                <a:lnTo>
                  <a:pt x="1070" y="1013"/>
                </a:lnTo>
                <a:lnTo>
                  <a:pt x="1069" y="1003"/>
                </a:lnTo>
                <a:lnTo>
                  <a:pt x="1070" y="992"/>
                </a:lnTo>
                <a:lnTo>
                  <a:pt x="1075" y="983"/>
                </a:lnTo>
                <a:lnTo>
                  <a:pt x="1085" y="974"/>
                </a:lnTo>
                <a:lnTo>
                  <a:pt x="1095" y="962"/>
                </a:lnTo>
                <a:lnTo>
                  <a:pt x="1107" y="942"/>
                </a:lnTo>
                <a:lnTo>
                  <a:pt x="1088" y="933"/>
                </a:lnTo>
                <a:lnTo>
                  <a:pt x="1073" y="920"/>
                </a:lnTo>
                <a:lnTo>
                  <a:pt x="1061" y="904"/>
                </a:lnTo>
                <a:lnTo>
                  <a:pt x="1053" y="886"/>
                </a:lnTo>
                <a:lnTo>
                  <a:pt x="1050" y="865"/>
                </a:lnTo>
                <a:lnTo>
                  <a:pt x="1053" y="843"/>
                </a:lnTo>
                <a:lnTo>
                  <a:pt x="1064" y="823"/>
                </a:lnTo>
                <a:lnTo>
                  <a:pt x="1078" y="805"/>
                </a:lnTo>
                <a:lnTo>
                  <a:pt x="1095" y="791"/>
                </a:lnTo>
                <a:lnTo>
                  <a:pt x="1116" y="777"/>
                </a:lnTo>
                <a:lnTo>
                  <a:pt x="1136" y="768"/>
                </a:lnTo>
                <a:lnTo>
                  <a:pt x="1157" y="760"/>
                </a:lnTo>
                <a:lnTo>
                  <a:pt x="1174" y="757"/>
                </a:lnTo>
                <a:lnTo>
                  <a:pt x="1188" y="755"/>
                </a:lnTo>
                <a:close/>
                <a:moveTo>
                  <a:pt x="1903" y="755"/>
                </a:moveTo>
                <a:lnTo>
                  <a:pt x="1930" y="759"/>
                </a:lnTo>
                <a:lnTo>
                  <a:pt x="1953" y="768"/>
                </a:lnTo>
                <a:lnTo>
                  <a:pt x="1971" y="784"/>
                </a:lnTo>
                <a:lnTo>
                  <a:pt x="1986" y="804"/>
                </a:lnTo>
                <a:lnTo>
                  <a:pt x="1995" y="829"/>
                </a:lnTo>
                <a:lnTo>
                  <a:pt x="1998" y="856"/>
                </a:lnTo>
                <a:lnTo>
                  <a:pt x="1998" y="857"/>
                </a:lnTo>
                <a:lnTo>
                  <a:pt x="1998" y="857"/>
                </a:lnTo>
                <a:lnTo>
                  <a:pt x="1998" y="869"/>
                </a:lnTo>
                <a:lnTo>
                  <a:pt x="1992" y="877"/>
                </a:lnTo>
                <a:lnTo>
                  <a:pt x="1983" y="881"/>
                </a:lnTo>
                <a:lnTo>
                  <a:pt x="1969" y="882"/>
                </a:lnTo>
                <a:lnTo>
                  <a:pt x="1825" y="882"/>
                </a:lnTo>
                <a:lnTo>
                  <a:pt x="1825" y="899"/>
                </a:lnTo>
                <a:lnTo>
                  <a:pt x="1826" y="916"/>
                </a:lnTo>
                <a:lnTo>
                  <a:pt x="1829" y="935"/>
                </a:lnTo>
                <a:lnTo>
                  <a:pt x="1834" y="953"/>
                </a:lnTo>
                <a:lnTo>
                  <a:pt x="1840" y="970"/>
                </a:lnTo>
                <a:lnTo>
                  <a:pt x="1850" y="986"/>
                </a:lnTo>
                <a:lnTo>
                  <a:pt x="1860" y="999"/>
                </a:lnTo>
                <a:lnTo>
                  <a:pt x="1876" y="1009"/>
                </a:lnTo>
                <a:lnTo>
                  <a:pt x="1893" y="1017"/>
                </a:lnTo>
                <a:lnTo>
                  <a:pt x="1915" y="1018"/>
                </a:lnTo>
                <a:lnTo>
                  <a:pt x="1935" y="1016"/>
                </a:lnTo>
                <a:lnTo>
                  <a:pt x="1952" y="1009"/>
                </a:lnTo>
                <a:lnTo>
                  <a:pt x="1965" y="1000"/>
                </a:lnTo>
                <a:lnTo>
                  <a:pt x="1975" y="990"/>
                </a:lnTo>
                <a:lnTo>
                  <a:pt x="1983" y="980"/>
                </a:lnTo>
                <a:lnTo>
                  <a:pt x="1990" y="974"/>
                </a:lnTo>
                <a:lnTo>
                  <a:pt x="1995" y="971"/>
                </a:lnTo>
                <a:lnTo>
                  <a:pt x="1998" y="971"/>
                </a:lnTo>
                <a:lnTo>
                  <a:pt x="1998" y="973"/>
                </a:lnTo>
                <a:lnTo>
                  <a:pt x="1998" y="974"/>
                </a:lnTo>
                <a:lnTo>
                  <a:pt x="1998" y="975"/>
                </a:lnTo>
                <a:lnTo>
                  <a:pt x="1998" y="975"/>
                </a:lnTo>
                <a:lnTo>
                  <a:pt x="1998" y="975"/>
                </a:lnTo>
                <a:lnTo>
                  <a:pt x="1998" y="978"/>
                </a:lnTo>
                <a:lnTo>
                  <a:pt x="1998" y="982"/>
                </a:lnTo>
                <a:lnTo>
                  <a:pt x="1998" y="984"/>
                </a:lnTo>
                <a:lnTo>
                  <a:pt x="1996" y="990"/>
                </a:lnTo>
                <a:lnTo>
                  <a:pt x="1995" y="995"/>
                </a:lnTo>
                <a:lnTo>
                  <a:pt x="1989" y="1003"/>
                </a:lnTo>
                <a:lnTo>
                  <a:pt x="1979" y="1014"/>
                </a:lnTo>
                <a:lnTo>
                  <a:pt x="1966" y="1026"/>
                </a:lnTo>
                <a:lnTo>
                  <a:pt x="1951" y="1037"/>
                </a:lnTo>
                <a:lnTo>
                  <a:pt x="1932" y="1046"/>
                </a:lnTo>
                <a:lnTo>
                  <a:pt x="1911" y="1054"/>
                </a:lnTo>
                <a:lnTo>
                  <a:pt x="1888" y="1055"/>
                </a:lnTo>
                <a:lnTo>
                  <a:pt x="1864" y="1054"/>
                </a:lnTo>
                <a:lnTo>
                  <a:pt x="1842" y="1046"/>
                </a:lnTo>
                <a:lnTo>
                  <a:pt x="1822" y="1034"/>
                </a:lnTo>
                <a:lnTo>
                  <a:pt x="1805" y="1017"/>
                </a:lnTo>
                <a:lnTo>
                  <a:pt x="1791" y="996"/>
                </a:lnTo>
                <a:lnTo>
                  <a:pt x="1782" y="970"/>
                </a:lnTo>
                <a:lnTo>
                  <a:pt x="1775" y="941"/>
                </a:lnTo>
                <a:lnTo>
                  <a:pt x="1772" y="906"/>
                </a:lnTo>
                <a:lnTo>
                  <a:pt x="1775" y="878"/>
                </a:lnTo>
                <a:lnTo>
                  <a:pt x="1782" y="851"/>
                </a:lnTo>
                <a:lnTo>
                  <a:pt x="1793" y="826"/>
                </a:lnTo>
                <a:lnTo>
                  <a:pt x="1809" y="802"/>
                </a:lnTo>
                <a:lnTo>
                  <a:pt x="1827" y="783"/>
                </a:lnTo>
                <a:lnTo>
                  <a:pt x="1850" y="768"/>
                </a:lnTo>
                <a:lnTo>
                  <a:pt x="1876" y="759"/>
                </a:lnTo>
                <a:lnTo>
                  <a:pt x="1903" y="755"/>
                </a:lnTo>
                <a:close/>
                <a:moveTo>
                  <a:pt x="1589" y="755"/>
                </a:moveTo>
                <a:lnTo>
                  <a:pt x="1590" y="755"/>
                </a:lnTo>
                <a:lnTo>
                  <a:pt x="1593" y="757"/>
                </a:lnTo>
                <a:lnTo>
                  <a:pt x="1594" y="758"/>
                </a:lnTo>
                <a:lnTo>
                  <a:pt x="1597" y="760"/>
                </a:lnTo>
                <a:lnTo>
                  <a:pt x="1598" y="762"/>
                </a:lnTo>
                <a:lnTo>
                  <a:pt x="1599" y="763"/>
                </a:lnTo>
                <a:lnTo>
                  <a:pt x="1598" y="768"/>
                </a:lnTo>
                <a:lnTo>
                  <a:pt x="1595" y="775"/>
                </a:lnTo>
                <a:lnTo>
                  <a:pt x="1594" y="785"/>
                </a:lnTo>
                <a:lnTo>
                  <a:pt x="1592" y="804"/>
                </a:lnTo>
                <a:lnTo>
                  <a:pt x="1614" y="789"/>
                </a:lnTo>
                <a:lnTo>
                  <a:pt x="1631" y="777"/>
                </a:lnTo>
                <a:lnTo>
                  <a:pt x="1644" y="768"/>
                </a:lnTo>
                <a:lnTo>
                  <a:pt x="1656" y="760"/>
                </a:lnTo>
                <a:lnTo>
                  <a:pt x="1668" y="757"/>
                </a:lnTo>
                <a:lnTo>
                  <a:pt x="1681" y="755"/>
                </a:lnTo>
                <a:lnTo>
                  <a:pt x="1703" y="758"/>
                </a:lnTo>
                <a:lnTo>
                  <a:pt x="1721" y="764"/>
                </a:lnTo>
                <a:lnTo>
                  <a:pt x="1736" y="776"/>
                </a:lnTo>
                <a:lnTo>
                  <a:pt x="1745" y="791"/>
                </a:lnTo>
                <a:lnTo>
                  <a:pt x="1751" y="809"/>
                </a:lnTo>
                <a:lnTo>
                  <a:pt x="1753" y="829"/>
                </a:lnTo>
                <a:lnTo>
                  <a:pt x="1753" y="991"/>
                </a:lnTo>
                <a:lnTo>
                  <a:pt x="1754" y="1007"/>
                </a:lnTo>
                <a:lnTo>
                  <a:pt x="1759" y="1018"/>
                </a:lnTo>
                <a:lnTo>
                  <a:pt x="1766" y="1026"/>
                </a:lnTo>
                <a:lnTo>
                  <a:pt x="1775" y="1030"/>
                </a:lnTo>
                <a:lnTo>
                  <a:pt x="1787" y="1031"/>
                </a:lnTo>
                <a:lnTo>
                  <a:pt x="1793" y="1034"/>
                </a:lnTo>
                <a:lnTo>
                  <a:pt x="1796" y="1035"/>
                </a:lnTo>
                <a:lnTo>
                  <a:pt x="1796" y="1039"/>
                </a:lnTo>
                <a:lnTo>
                  <a:pt x="1796" y="1041"/>
                </a:lnTo>
                <a:lnTo>
                  <a:pt x="1795" y="1042"/>
                </a:lnTo>
                <a:lnTo>
                  <a:pt x="1792" y="1045"/>
                </a:lnTo>
                <a:lnTo>
                  <a:pt x="1791" y="1049"/>
                </a:lnTo>
                <a:lnTo>
                  <a:pt x="1789" y="1050"/>
                </a:lnTo>
                <a:lnTo>
                  <a:pt x="1787" y="1051"/>
                </a:lnTo>
                <a:lnTo>
                  <a:pt x="1785" y="1051"/>
                </a:lnTo>
                <a:lnTo>
                  <a:pt x="1775" y="1051"/>
                </a:lnTo>
                <a:lnTo>
                  <a:pt x="1762" y="1050"/>
                </a:lnTo>
                <a:lnTo>
                  <a:pt x="1747" y="1049"/>
                </a:lnTo>
                <a:lnTo>
                  <a:pt x="1730" y="1047"/>
                </a:lnTo>
                <a:lnTo>
                  <a:pt x="1712" y="1049"/>
                </a:lnTo>
                <a:lnTo>
                  <a:pt x="1699" y="1050"/>
                </a:lnTo>
                <a:lnTo>
                  <a:pt x="1688" y="1051"/>
                </a:lnTo>
                <a:lnTo>
                  <a:pt x="1681" y="1051"/>
                </a:lnTo>
                <a:lnTo>
                  <a:pt x="1678" y="1051"/>
                </a:lnTo>
                <a:lnTo>
                  <a:pt x="1675" y="1050"/>
                </a:lnTo>
                <a:lnTo>
                  <a:pt x="1674" y="1049"/>
                </a:lnTo>
                <a:lnTo>
                  <a:pt x="1674" y="1047"/>
                </a:lnTo>
                <a:lnTo>
                  <a:pt x="1674" y="1045"/>
                </a:lnTo>
                <a:lnTo>
                  <a:pt x="1675" y="1043"/>
                </a:lnTo>
                <a:lnTo>
                  <a:pt x="1677" y="1043"/>
                </a:lnTo>
                <a:lnTo>
                  <a:pt x="1678" y="1042"/>
                </a:lnTo>
                <a:lnTo>
                  <a:pt x="1679" y="1041"/>
                </a:lnTo>
                <a:lnTo>
                  <a:pt x="1681" y="1038"/>
                </a:lnTo>
                <a:lnTo>
                  <a:pt x="1682" y="1037"/>
                </a:lnTo>
                <a:lnTo>
                  <a:pt x="1683" y="1035"/>
                </a:lnTo>
                <a:lnTo>
                  <a:pt x="1685" y="1035"/>
                </a:lnTo>
                <a:lnTo>
                  <a:pt x="1686" y="1034"/>
                </a:lnTo>
                <a:lnTo>
                  <a:pt x="1688" y="1033"/>
                </a:lnTo>
                <a:lnTo>
                  <a:pt x="1692" y="1030"/>
                </a:lnTo>
                <a:lnTo>
                  <a:pt x="1698" y="1025"/>
                </a:lnTo>
                <a:lnTo>
                  <a:pt x="1700" y="1016"/>
                </a:lnTo>
                <a:lnTo>
                  <a:pt x="1702" y="1004"/>
                </a:lnTo>
                <a:lnTo>
                  <a:pt x="1702" y="990"/>
                </a:lnTo>
                <a:lnTo>
                  <a:pt x="1702" y="848"/>
                </a:lnTo>
                <a:lnTo>
                  <a:pt x="1700" y="826"/>
                </a:lnTo>
                <a:lnTo>
                  <a:pt x="1695" y="810"/>
                </a:lnTo>
                <a:lnTo>
                  <a:pt x="1687" y="801"/>
                </a:lnTo>
                <a:lnTo>
                  <a:pt x="1674" y="794"/>
                </a:lnTo>
                <a:lnTo>
                  <a:pt x="1657" y="793"/>
                </a:lnTo>
                <a:lnTo>
                  <a:pt x="1641" y="796"/>
                </a:lnTo>
                <a:lnTo>
                  <a:pt x="1626" y="801"/>
                </a:lnTo>
                <a:lnTo>
                  <a:pt x="1611" y="812"/>
                </a:lnTo>
                <a:lnTo>
                  <a:pt x="1599" y="823"/>
                </a:lnTo>
                <a:lnTo>
                  <a:pt x="1592" y="838"/>
                </a:lnTo>
                <a:lnTo>
                  <a:pt x="1589" y="853"/>
                </a:lnTo>
                <a:lnTo>
                  <a:pt x="1589" y="991"/>
                </a:lnTo>
                <a:lnTo>
                  <a:pt x="1590" y="1007"/>
                </a:lnTo>
                <a:lnTo>
                  <a:pt x="1594" y="1018"/>
                </a:lnTo>
                <a:lnTo>
                  <a:pt x="1599" y="1026"/>
                </a:lnTo>
                <a:lnTo>
                  <a:pt x="1609" y="1030"/>
                </a:lnTo>
                <a:lnTo>
                  <a:pt x="1620" y="1031"/>
                </a:lnTo>
                <a:lnTo>
                  <a:pt x="1628" y="1034"/>
                </a:lnTo>
                <a:lnTo>
                  <a:pt x="1632" y="1035"/>
                </a:lnTo>
                <a:lnTo>
                  <a:pt x="1632" y="1039"/>
                </a:lnTo>
                <a:lnTo>
                  <a:pt x="1632" y="1041"/>
                </a:lnTo>
                <a:lnTo>
                  <a:pt x="1631" y="1042"/>
                </a:lnTo>
                <a:lnTo>
                  <a:pt x="1628" y="1045"/>
                </a:lnTo>
                <a:lnTo>
                  <a:pt x="1627" y="1049"/>
                </a:lnTo>
                <a:lnTo>
                  <a:pt x="1626" y="1050"/>
                </a:lnTo>
                <a:lnTo>
                  <a:pt x="1623" y="1051"/>
                </a:lnTo>
                <a:lnTo>
                  <a:pt x="1622" y="1051"/>
                </a:lnTo>
                <a:lnTo>
                  <a:pt x="1613" y="1051"/>
                </a:lnTo>
                <a:lnTo>
                  <a:pt x="1598" y="1050"/>
                </a:lnTo>
                <a:lnTo>
                  <a:pt x="1584" y="1049"/>
                </a:lnTo>
                <a:lnTo>
                  <a:pt x="1567" y="1047"/>
                </a:lnTo>
                <a:lnTo>
                  <a:pt x="1548" y="1049"/>
                </a:lnTo>
                <a:lnTo>
                  <a:pt x="1534" y="1050"/>
                </a:lnTo>
                <a:lnTo>
                  <a:pt x="1521" y="1051"/>
                </a:lnTo>
                <a:lnTo>
                  <a:pt x="1508" y="1051"/>
                </a:lnTo>
                <a:lnTo>
                  <a:pt x="1505" y="1051"/>
                </a:lnTo>
                <a:lnTo>
                  <a:pt x="1502" y="1050"/>
                </a:lnTo>
                <a:lnTo>
                  <a:pt x="1502" y="1049"/>
                </a:lnTo>
                <a:lnTo>
                  <a:pt x="1501" y="1047"/>
                </a:lnTo>
                <a:lnTo>
                  <a:pt x="1501" y="1045"/>
                </a:lnTo>
                <a:lnTo>
                  <a:pt x="1502" y="1043"/>
                </a:lnTo>
                <a:lnTo>
                  <a:pt x="1504" y="1042"/>
                </a:lnTo>
                <a:lnTo>
                  <a:pt x="1506" y="1041"/>
                </a:lnTo>
                <a:lnTo>
                  <a:pt x="1506" y="1038"/>
                </a:lnTo>
                <a:lnTo>
                  <a:pt x="1508" y="1037"/>
                </a:lnTo>
                <a:lnTo>
                  <a:pt x="1509" y="1035"/>
                </a:lnTo>
                <a:lnTo>
                  <a:pt x="1510" y="1035"/>
                </a:lnTo>
                <a:lnTo>
                  <a:pt x="1513" y="1034"/>
                </a:lnTo>
                <a:lnTo>
                  <a:pt x="1516" y="1033"/>
                </a:lnTo>
                <a:lnTo>
                  <a:pt x="1519" y="1030"/>
                </a:lnTo>
                <a:lnTo>
                  <a:pt x="1530" y="1022"/>
                </a:lnTo>
                <a:lnTo>
                  <a:pt x="1537" y="1009"/>
                </a:lnTo>
                <a:lnTo>
                  <a:pt x="1538" y="990"/>
                </a:lnTo>
                <a:lnTo>
                  <a:pt x="1538" y="813"/>
                </a:lnTo>
                <a:lnTo>
                  <a:pt x="1538" y="808"/>
                </a:lnTo>
                <a:lnTo>
                  <a:pt x="1537" y="802"/>
                </a:lnTo>
                <a:lnTo>
                  <a:pt x="1535" y="800"/>
                </a:lnTo>
                <a:lnTo>
                  <a:pt x="1533" y="797"/>
                </a:lnTo>
                <a:lnTo>
                  <a:pt x="1529" y="796"/>
                </a:lnTo>
                <a:lnTo>
                  <a:pt x="1525" y="794"/>
                </a:lnTo>
                <a:lnTo>
                  <a:pt x="1518" y="793"/>
                </a:lnTo>
                <a:lnTo>
                  <a:pt x="1514" y="793"/>
                </a:lnTo>
                <a:lnTo>
                  <a:pt x="1510" y="792"/>
                </a:lnTo>
                <a:lnTo>
                  <a:pt x="1509" y="791"/>
                </a:lnTo>
                <a:lnTo>
                  <a:pt x="1508" y="789"/>
                </a:lnTo>
                <a:lnTo>
                  <a:pt x="1508" y="788"/>
                </a:lnTo>
                <a:lnTo>
                  <a:pt x="1508" y="785"/>
                </a:lnTo>
                <a:lnTo>
                  <a:pt x="1509" y="784"/>
                </a:lnTo>
                <a:lnTo>
                  <a:pt x="1510" y="783"/>
                </a:lnTo>
                <a:lnTo>
                  <a:pt x="1513" y="781"/>
                </a:lnTo>
                <a:lnTo>
                  <a:pt x="1514" y="779"/>
                </a:lnTo>
                <a:lnTo>
                  <a:pt x="1516" y="776"/>
                </a:lnTo>
                <a:lnTo>
                  <a:pt x="1518" y="775"/>
                </a:lnTo>
                <a:lnTo>
                  <a:pt x="1521" y="774"/>
                </a:lnTo>
                <a:lnTo>
                  <a:pt x="1525" y="774"/>
                </a:lnTo>
                <a:lnTo>
                  <a:pt x="1544" y="772"/>
                </a:lnTo>
                <a:lnTo>
                  <a:pt x="1559" y="771"/>
                </a:lnTo>
                <a:lnTo>
                  <a:pt x="1571" y="767"/>
                </a:lnTo>
                <a:lnTo>
                  <a:pt x="1576" y="766"/>
                </a:lnTo>
                <a:lnTo>
                  <a:pt x="1580" y="762"/>
                </a:lnTo>
                <a:lnTo>
                  <a:pt x="1582" y="759"/>
                </a:lnTo>
                <a:lnTo>
                  <a:pt x="1584" y="758"/>
                </a:lnTo>
                <a:lnTo>
                  <a:pt x="1586" y="757"/>
                </a:lnTo>
                <a:lnTo>
                  <a:pt x="1588" y="755"/>
                </a:lnTo>
                <a:lnTo>
                  <a:pt x="1589" y="755"/>
                </a:lnTo>
                <a:close/>
                <a:moveTo>
                  <a:pt x="1425" y="755"/>
                </a:moveTo>
                <a:lnTo>
                  <a:pt x="1451" y="759"/>
                </a:lnTo>
                <a:lnTo>
                  <a:pt x="1474" y="768"/>
                </a:lnTo>
                <a:lnTo>
                  <a:pt x="1493" y="784"/>
                </a:lnTo>
                <a:lnTo>
                  <a:pt x="1508" y="804"/>
                </a:lnTo>
                <a:lnTo>
                  <a:pt x="1517" y="829"/>
                </a:lnTo>
                <a:lnTo>
                  <a:pt x="1519" y="857"/>
                </a:lnTo>
                <a:lnTo>
                  <a:pt x="1518" y="869"/>
                </a:lnTo>
                <a:lnTo>
                  <a:pt x="1514" y="877"/>
                </a:lnTo>
                <a:lnTo>
                  <a:pt x="1504" y="881"/>
                </a:lnTo>
                <a:lnTo>
                  <a:pt x="1489" y="882"/>
                </a:lnTo>
                <a:lnTo>
                  <a:pt x="1345" y="882"/>
                </a:lnTo>
                <a:lnTo>
                  <a:pt x="1345" y="899"/>
                </a:lnTo>
                <a:lnTo>
                  <a:pt x="1347" y="916"/>
                </a:lnTo>
                <a:lnTo>
                  <a:pt x="1349" y="935"/>
                </a:lnTo>
                <a:lnTo>
                  <a:pt x="1354" y="953"/>
                </a:lnTo>
                <a:lnTo>
                  <a:pt x="1361" y="970"/>
                </a:lnTo>
                <a:lnTo>
                  <a:pt x="1370" y="986"/>
                </a:lnTo>
                <a:lnTo>
                  <a:pt x="1382" y="999"/>
                </a:lnTo>
                <a:lnTo>
                  <a:pt x="1396" y="1009"/>
                </a:lnTo>
                <a:lnTo>
                  <a:pt x="1415" y="1017"/>
                </a:lnTo>
                <a:lnTo>
                  <a:pt x="1437" y="1018"/>
                </a:lnTo>
                <a:lnTo>
                  <a:pt x="1455" y="1016"/>
                </a:lnTo>
                <a:lnTo>
                  <a:pt x="1472" y="1009"/>
                </a:lnTo>
                <a:lnTo>
                  <a:pt x="1485" y="1000"/>
                </a:lnTo>
                <a:lnTo>
                  <a:pt x="1496" y="990"/>
                </a:lnTo>
                <a:lnTo>
                  <a:pt x="1504" y="980"/>
                </a:lnTo>
                <a:lnTo>
                  <a:pt x="1512" y="974"/>
                </a:lnTo>
                <a:lnTo>
                  <a:pt x="1517" y="971"/>
                </a:lnTo>
                <a:lnTo>
                  <a:pt x="1518" y="971"/>
                </a:lnTo>
                <a:lnTo>
                  <a:pt x="1519" y="973"/>
                </a:lnTo>
                <a:lnTo>
                  <a:pt x="1519" y="974"/>
                </a:lnTo>
                <a:lnTo>
                  <a:pt x="1519" y="975"/>
                </a:lnTo>
                <a:lnTo>
                  <a:pt x="1519" y="978"/>
                </a:lnTo>
                <a:lnTo>
                  <a:pt x="1519" y="982"/>
                </a:lnTo>
                <a:lnTo>
                  <a:pt x="1518" y="984"/>
                </a:lnTo>
                <a:lnTo>
                  <a:pt x="1518" y="990"/>
                </a:lnTo>
                <a:lnTo>
                  <a:pt x="1517" y="995"/>
                </a:lnTo>
                <a:lnTo>
                  <a:pt x="1510" y="1003"/>
                </a:lnTo>
                <a:lnTo>
                  <a:pt x="1501" y="1014"/>
                </a:lnTo>
                <a:lnTo>
                  <a:pt x="1488" y="1026"/>
                </a:lnTo>
                <a:lnTo>
                  <a:pt x="1472" y="1037"/>
                </a:lnTo>
                <a:lnTo>
                  <a:pt x="1454" y="1046"/>
                </a:lnTo>
                <a:lnTo>
                  <a:pt x="1433" y="1054"/>
                </a:lnTo>
                <a:lnTo>
                  <a:pt x="1409" y="1055"/>
                </a:lnTo>
                <a:lnTo>
                  <a:pt x="1386" y="1054"/>
                </a:lnTo>
                <a:lnTo>
                  <a:pt x="1364" y="1046"/>
                </a:lnTo>
                <a:lnTo>
                  <a:pt x="1344" y="1034"/>
                </a:lnTo>
                <a:lnTo>
                  <a:pt x="1327" y="1017"/>
                </a:lnTo>
                <a:lnTo>
                  <a:pt x="1312" y="996"/>
                </a:lnTo>
                <a:lnTo>
                  <a:pt x="1302" y="970"/>
                </a:lnTo>
                <a:lnTo>
                  <a:pt x="1297" y="941"/>
                </a:lnTo>
                <a:lnTo>
                  <a:pt x="1294" y="906"/>
                </a:lnTo>
                <a:lnTo>
                  <a:pt x="1297" y="878"/>
                </a:lnTo>
                <a:lnTo>
                  <a:pt x="1303" y="851"/>
                </a:lnTo>
                <a:lnTo>
                  <a:pt x="1315" y="826"/>
                </a:lnTo>
                <a:lnTo>
                  <a:pt x="1330" y="802"/>
                </a:lnTo>
                <a:lnTo>
                  <a:pt x="1349" y="783"/>
                </a:lnTo>
                <a:lnTo>
                  <a:pt x="1371" y="768"/>
                </a:lnTo>
                <a:lnTo>
                  <a:pt x="1396" y="759"/>
                </a:lnTo>
                <a:lnTo>
                  <a:pt x="1425" y="755"/>
                </a:lnTo>
                <a:close/>
                <a:moveTo>
                  <a:pt x="625" y="667"/>
                </a:moveTo>
                <a:lnTo>
                  <a:pt x="642" y="669"/>
                </a:lnTo>
                <a:lnTo>
                  <a:pt x="656" y="671"/>
                </a:lnTo>
                <a:lnTo>
                  <a:pt x="669" y="674"/>
                </a:lnTo>
                <a:lnTo>
                  <a:pt x="680" y="675"/>
                </a:lnTo>
                <a:lnTo>
                  <a:pt x="694" y="673"/>
                </a:lnTo>
                <a:lnTo>
                  <a:pt x="705" y="670"/>
                </a:lnTo>
                <a:lnTo>
                  <a:pt x="711" y="667"/>
                </a:lnTo>
                <a:lnTo>
                  <a:pt x="714" y="667"/>
                </a:lnTo>
                <a:lnTo>
                  <a:pt x="715" y="669"/>
                </a:lnTo>
                <a:lnTo>
                  <a:pt x="716" y="669"/>
                </a:lnTo>
                <a:lnTo>
                  <a:pt x="716" y="670"/>
                </a:lnTo>
                <a:lnTo>
                  <a:pt x="716" y="678"/>
                </a:lnTo>
                <a:lnTo>
                  <a:pt x="715" y="688"/>
                </a:lnTo>
                <a:lnTo>
                  <a:pt x="714" y="704"/>
                </a:lnTo>
                <a:lnTo>
                  <a:pt x="712" y="725"/>
                </a:lnTo>
                <a:lnTo>
                  <a:pt x="714" y="742"/>
                </a:lnTo>
                <a:lnTo>
                  <a:pt x="716" y="757"/>
                </a:lnTo>
                <a:lnTo>
                  <a:pt x="716" y="766"/>
                </a:lnTo>
                <a:lnTo>
                  <a:pt x="716" y="767"/>
                </a:lnTo>
                <a:lnTo>
                  <a:pt x="715" y="770"/>
                </a:lnTo>
                <a:lnTo>
                  <a:pt x="714" y="771"/>
                </a:lnTo>
                <a:lnTo>
                  <a:pt x="711" y="772"/>
                </a:lnTo>
                <a:lnTo>
                  <a:pt x="710" y="772"/>
                </a:lnTo>
                <a:lnTo>
                  <a:pt x="708" y="774"/>
                </a:lnTo>
                <a:lnTo>
                  <a:pt x="707" y="776"/>
                </a:lnTo>
                <a:lnTo>
                  <a:pt x="706" y="777"/>
                </a:lnTo>
                <a:lnTo>
                  <a:pt x="705" y="777"/>
                </a:lnTo>
                <a:lnTo>
                  <a:pt x="703" y="777"/>
                </a:lnTo>
                <a:lnTo>
                  <a:pt x="699" y="777"/>
                </a:lnTo>
                <a:lnTo>
                  <a:pt x="698" y="776"/>
                </a:lnTo>
                <a:lnTo>
                  <a:pt x="697" y="774"/>
                </a:lnTo>
                <a:lnTo>
                  <a:pt x="697" y="771"/>
                </a:lnTo>
                <a:lnTo>
                  <a:pt x="695" y="767"/>
                </a:lnTo>
                <a:lnTo>
                  <a:pt x="689" y="745"/>
                </a:lnTo>
                <a:lnTo>
                  <a:pt x="677" y="728"/>
                </a:lnTo>
                <a:lnTo>
                  <a:pt x="660" y="715"/>
                </a:lnTo>
                <a:lnTo>
                  <a:pt x="638" y="705"/>
                </a:lnTo>
                <a:lnTo>
                  <a:pt x="613" y="703"/>
                </a:lnTo>
                <a:lnTo>
                  <a:pt x="589" y="705"/>
                </a:lnTo>
                <a:lnTo>
                  <a:pt x="570" y="715"/>
                </a:lnTo>
                <a:lnTo>
                  <a:pt x="553" y="729"/>
                </a:lnTo>
                <a:lnTo>
                  <a:pt x="538" y="749"/>
                </a:lnTo>
                <a:lnTo>
                  <a:pt x="528" y="775"/>
                </a:lnTo>
                <a:lnTo>
                  <a:pt x="521" y="805"/>
                </a:lnTo>
                <a:lnTo>
                  <a:pt x="520" y="842"/>
                </a:lnTo>
                <a:lnTo>
                  <a:pt x="521" y="880"/>
                </a:lnTo>
                <a:lnTo>
                  <a:pt x="526" y="914"/>
                </a:lnTo>
                <a:lnTo>
                  <a:pt x="534" y="944"/>
                </a:lnTo>
                <a:lnTo>
                  <a:pt x="546" y="969"/>
                </a:lnTo>
                <a:lnTo>
                  <a:pt x="560" y="988"/>
                </a:lnTo>
                <a:lnTo>
                  <a:pt x="579" y="1003"/>
                </a:lnTo>
                <a:lnTo>
                  <a:pt x="598" y="1012"/>
                </a:lnTo>
                <a:lnTo>
                  <a:pt x="621" y="1014"/>
                </a:lnTo>
                <a:lnTo>
                  <a:pt x="644" y="1012"/>
                </a:lnTo>
                <a:lnTo>
                  <a:pt x="665" y="1005"/>
                </a:lnTo>
                <a:lnTo>
                  <a:pt x="684" y="995"/>
                </a:lnTo>
                <a:lnTo>
                  <a:pt x="699" y="984"/>
                </a:lnTo>
                <a:lnTo>
                  <a:pt x="712" y="973"/>
                </a:lnTo>
                <a:lnTo>
                  <a:pt x="723" y="962"/>
                </a:lnTo>
                <a:lnTo>
                  <a:pt x="731" y="956"/>
                </a:lnTo>
                <a:lnTo>
                  <a:pt x="735" y="953"/>
                </a:lnTo>
                <a:lnTo>
                  <a:pt x="737" y="953"/>
                </a:lnTo>
                <a:lnTo>
                  <a:pt x="739" y="954"/>
                </a:lnTo>
                <a:lnTo>
                  <a:pt x="741" y="966"/>
                </a:lnTo>
                <a:lnTo>
                  <a:pt x="741" y="969"/>
                </a:lnTo>
                <a:lnTo>
                  <a:pt x="739" y="975"/>
                </a:lnTo>
                <a:lnTo>
                  <a:pt x="732" y="983"/>
                </a:lnTo>
                <a:lnTo>
                  <a:pt x="724" y="992"/>
                </a:lnTo>
                <a:lnTo>
                  <a:pt x="698" y="1014"/>
                </a:lnTo>
                <a:lnTo>
                  <a:pt x="676" y="1031"/>
                </a:lnTo>
                <a:lnTo>
                  <a:pt x="656" y="1043"/>
                </a:lnTo>
                <a:lnTo>
                  <a:pt x="636" y="1051"/>
                </a:lnTo>
                <a:lnTo>
                  <a:pt x="619" y="1055"/>
                </a:lnTo>
                <a:lnTo>
                  <a:pt x="601" y="1055"/>
                </a:lnTo>
                <a:lnTo>
                  <a:pt x="574" y="1052"/>
                </a:lnTo>
                <a:lnTo>
                  <a:pt x="547" y="1045"/>
                </a:lnTo>
                <a:lnTo>
                  <a:pt x="525" y="1031"/>
                </a:lnTo>
                <a:lnTo>
                  <a:pt x="507" y="1013"/>
                </a:lnTo>
                <a:lnTo>
                  <a:pt x="491" y="991"/>
                </a:lnTo>
                <a:lnTo>
                  <a:pt x="479" y="966"/>
                </a:lnTo>
                <a:lnTo>
                  <a:pt x="470" y="937"/>
                </a:lnTo>
                <a:lnTo>
                  <a:pt x="465" y="907"/>
                </a:lnTo>
                <a:lnTo>
                  <a:pt x="462" y="874"/>
                </a:lnTo>
                <a:lnTo>
                  <a:pt x="465" y="835"/>
                </a:lnTo>
                <a:lnTo>
                  <a:pt x="473" y="801"/>
                </a:lnTo>
                <a:lnTo>
                  <a:pt x="483" y="770"/>
                </a:lnTo>
                <a:lnTo>
                  <a:pt x="498" y="743"/>
                </a:lnTo>
                <a:lnTo>
                  <a:pt x="516" y="721"/>
                </a:lnTo>
                <a:lnTo>
                  <a:pt x="536" y="702"/>
                </a:lnTo>
                <a:lnTo>
                  <a:pt x="557" y="687"/>
                </a:lnTo>
                <a:lnTo>
                  <a:pt x="579" y="677"/>
                </a:lnTo>
                <a:lnTo>
                  <a:pt x="602" y="670"/>
                </a:lnTo>
                <a:lnTo>
                  <a:pt x="625" y="667"/>
                </a:lnTo>
                <a:close/>
                <a:moveTo>
                  <a:pt x="1026" y="620"/>
                </a:moveTo>
                <a:lnTo>
                  <a:pt x="1028" y="620"/>
                </a:lnTo>
                <a:lnTo>
                  <a:pt x="1029" y="620"/>
                </a:lnTo>
                <a:lnTo>
                  <a:pt x="1032" y="622"/>
                </a:lnTo>
                <a:lnTo>
                  <a:pt x="1033" y="624"/>
                </a:lnTo>
                <a:lnTo>
                  <a:pt x="1035" y="627"/>
                </a:lnTo>
                <a:lnTo>
                  <a:pt x="1036" y="631"/>
                </a:lnTo>
                <a:lnTo>
                  <a:pt x="1035" y="639"/>
                </a:lnTo>
                <a:lnTo>
                  <a:pt x="1033" y="647"/>
                </a:lnTo>
                <a:lnTo>
                  <a:pt x="1032" y="658"/>
                </a:lnTo>
                <a:lnTo>
                  <a:pt x="1031" y="674"/>
                </a:lnTo>
                <a:lnTo>
                  <a:pt x="1029" y="695"/>
                </a:lnTo>
                <a:lnTo>
                  <a:pt x="1028" y="722"/>
                </a:lnTo>
                <a:lnTo>
                  <a:pt x="1028" y="991"/>
                </a:lnTo>
                <a:lnTo>
                  <a:pt x="1029" y="1008"/>
                </a:lnTo>
                <a:lnTo>
                  <a:pt x="1032" y="1020"/>
                </a:lnTo>
                <a:lnTo>
                  <a:pt x="1039" y="1026"/>
                </a:lnTo>
                <a:lnTo>
                  <a:pt x="1047" y="1030"/>
                </a:lnTo>
                <a:lnTo>
                  <a:pt x="1060" y="1031"/>
                </a:lnTo>
                <a:lnTo>
                  <a:pt x="1067" y="1033"/>
                </a:lnTo>
                <a:lnTo>
                  <a:pt x="1071" y="1035"/>
                </a:lnTo>
                <a:lnTo>
                  <a:pt x="1073" y="1037"/>
                </a:lnTo>
                <a:lnTo>
                  <a:pt x="1071" y="1039"/>
                </a:lnTo>
                <a:lnTo>
                  <a:pt x="1071" y="1041"/>
                </a:lnTo>
                <a:lnTo>
                  <a:pt x="1070" y="1042"/>
                </a:lnTo>
                <a:lnTo>
                  <a:pt x="1069" y="1045"/>
                </a:lnTo>
                <a:lnTo>
                  <a:pt x="1067" y="1049"/>
                </a:lnTo>
                <a:lnTo>
                  <a:pt x="1066" y="1050"/>
                </a:lnTo>
                <a:lnTo>
                  <a:pt x="1066" y="1051"/>
                </a:lnTo>
                <a:lnTo>
                  <a:pt x="1064" y="1051"/>
                </a:lnTo>
                <a:lnTo>
                  <a:pt x="1054" y="1051"/>
                </a:lnTo>
                <a:lnTo>
                  <a:pt x="1039" y="1050"/>
                </a:lnTo>
                <a:lnTo>
                  <a:pt x="1022" y="1049"/>
                </a:lnTo>
                <a:lnTo>
                  <a:pt x="1005" y="1047"/>
                </a:lnTo>
                <a:lnTo>
                  <a:pt x="985" y="1047"/>
                </a:lnTo>
                <a:lnTo>
                  <a:pt x="971" y="1049"/>
                </a:lnTo>
                <a:lnTo>
                  <a:pt x="961" y="1050"/>
                </a:lnTo>
                <a:lnTo>
                  <a:pt x="955" y="1051"/>
                </a:lnTo>
                <a:lnTo>
                  <a:pt x="951" y="1051"/>
                </a:lnTo>
                <a:lnTo>
                  <a:pt x="947" y="1051"/>
                </a:lnTo>
                <a:lnTo>
                  <a:pt x="944" y="1051"/>
                </a:lnTo>
                <a:lnTo>
                  <a:pt x="942" y="1051"/>
                </a:lnTo>
                <a:lnTo>
                  <a:pt x="940" y="1050"/>
                </a:lnTo>
                <a:lnTo>
                  <a:pt x="940" y="1047"/>
                </a:lnTo>
                <a:lnTo>
                  <a:pt x="940" y="1046"/>
                </a:lnTo>
                <a:lnTo>
                  <a:pt x="942" y="1045"/>
                </a:lnTo>
                <a:lnTo>
                  <a:pt x="943" y="1042"/>
                </a:lnTo>
                <a:lnTo>
                  <a:pt x="944" y="1041"/>
                </a:lnTo>
                <a:lnTo>
                  <a:pt x="946" y="1039"/>
                </a:lnTo>
                <a:lnTo>
                  <a:pt x="946" y="1038"/>
                </a:lnTo>
                <a:lnTo>
                  <a:pt x="947" y="1037"/>
                </a:lnTo>
                <a:lnTo>
                  <a:pt x="948" y="1035"/>
                </a:lnTo>
                <a:lnTo>
                  <a:pt x="951" y="1034"/>
                </a:lnTo>
                <a:lnTo>
                  <a:pt x="955" y="1033"/>
                </a:lnTo>
                <a:lnTo>
                  <a:pt x="960" y="1030"/>
                </a:lnTo>
                <a:lnTo>
                  <a:pt x="968" y="1024"/>
                </a:lnTo>
                <a:lnTo>
                  <a:pt x="974" y="1016"/>
                </a:lnTo>
                <a:lnTo>
                  <a:pt x="977" y="1003"/>
                </a:lnTo>
                <a:lnTo>
                  <a:pt x="978" y="984"/>
                </a:lnTo>
                <a:lnTo>
                  <a:pt x="978" y="702"/>
                </a:lnTo>
                <a:lnTo>
                  <a:pt x="977" y="686"/>
                </a:lnTo>
                <a:lnTo>
                  <a:pt x="974" y="674"/>
                </a:lnTo>
                <a:lnTo>
                  <a:pt x="968" y="666"/>
                </a:lnTo>
                <a:lnTo>
                  <a:pt x="960" y="664"/>
                </a:lnTo>
                <a:lnTo>
                  <a:pt x="946" y="662"/>
                </a:lnTo>
                <a:lnTo>
                  <a:pt x="936" y="662"/>
                </a:lnTo>
                <a:lnTo>
                  <a:pt x="933" y="661"/>
                </a:lnTo>
                <a:lnTo>
                  <a:pt x="931" y="658"/>
                </a:lnTo>
                <a:lnTo>
                  <a:pt x="933" y="657"/>
                </a:lnTo>
                <a:lnTo>
                  <a:pt x="934" y="654"/>
                </a:lnTo>
                <a:lnTo>
                  <a:pt x="935" y="652"/>
                </a:lnTo>
                <a:lnTo>
                  <a:pt x="936" y="649"/>
                </a:lnTo>
                <a:lnTo>
                  <a:pt x="939" y="647"/>
                </a:lnTo>
                <a:lnTo>
                  <a:pt x="940" y="645"/>
                </a:lnTo>
                <a:lnTo>
                  <a:pt x="942" y="644"/>
                </a:lnTo>
                <a:lnTo>
                  <a:pt x="947" y="643"/>
                </a:lnTo>
                <a:lnTo>
                  <a:pt x="955" y="643"/>
                </a:lnTo>
                <a:lnTo>
                  <a:pt x="971" y="643"/>
                </a:lnTo>
                <a:lnTo>
                  <a:pt x="989" y="641"/>
                </a:lnTo>
                <a:lnTo>
                  <a:pt x="1003" y="636"/>
                </a:lnTo>
                <a:lnTo>
                  <a:pt x="1012" y="631"/>
                </a:lnTo>
                <a:lnTo>
                  <a:pt x="1019" y="626"/>
                </a:lnTo>
                <a:lnTo>
                  <a:pt x="1023" y="622"/>
                </a:lnTo>
                <a:lnTo>
                  <a:pt x="1026" y="620"/>
                </a:lnTo>
                <a:close/>
                <a:moveTo>
                  <a:pt x="391" y="521"/>
                </a:moveTo>
                <a:lnTo>
                  <a:pt x="347" y="547"/>
                </a:lnTo>
                <a:lnTo>
                  <a:pt x="305" y="578"/>
                </a:lnTo>
                <a:lnTo>
                  <a:pt x="267" y="615"/>
                </a:lnTo>
                <a:lnTo>
                  <a:pt x="233" y="654"/>
                </a:lnTo>
                <a:lnTo>
                  <a:pt x="203" y="696"/>
                </a:lnTo>
                <a:lnTo>
                  <a:pt x="179" y="742"/>
                </a:lnTo>
                <a:lnTo>
                  <a:pt x="162" y="791"/>
                </a:lnTo>
                <a:lnTo>
                  <a:pt x="154" y="840"/>
                </a:lnTo>
                <a:lnTo>
                  <a:pt x="150" y="893"/>
                </a:lnTo>
                <a:lnTo>
                  <a:pt x="153" y="942"/>
                </a:lnTo>
                <a:lnTo>
                  <a:pt x="161" y="991"/>
                </a:lnTo>
                <a:lnTo>
                  <a:pt x="174" y="1038"/>
                </a:lnTo>
                <a:lnTo>
                  <a:pt x="192" y="1083"/>
                </a:lnTo>
                <a:lnTo>
                  <a:pt x="213" y="1126"/>
                </a:lnTo>
                <a:lnTo>
                  <a:pt x="238" y="1168"/>
                </a:lnTo>
                <a:lnTo>
                  <a:pt x="266" y="1208"/>
                </a:lnTo>
                <a:lnTo>
                  <a:pt x="294" y="1249"/>
                </a:lnTo>
                <a:lnTo>
                  <a:pt x="326" y="1288"/>
                </a:lnTo>
                <a:lnTo>
                  <a:pt x="359" y="1326"/>
                </a:lnTo>
                <a:lnTo>
                  <a:pt x="323" y="1306"/>
                </a:lnTo>
                <a:lnTo>
                  <a:pt x="287" y="1283"/>
                </a:lnTo>
                <a:lnTo>
                  <a:pt x="250" y="1259"/>
                </a:lnTo>
                <a:lnTo>
                  <a:pt x="212" y="1233"/>
                </a:lnTo>
                <a:lnTo>
                  <a:pt x="175" y="1206"/>
                </a:lnTo>
                <a:lnTo>
                  <a:pt x="140" y="1176"/>
                </a:lnTo>
                <a:lnTo>
                  <a:pt x="107" y="1144"/>
                </a:lnTo>
                <a:lnTo>
                  <a:pt x="77" y="1110"/>
                </a:lnTo>
                <a:lnTo>
                  <a:pt x="51" y="1073"/>
                </a:lnTo>
                <a:lnTo>
                  <a:pt x="29" y="1035"/>
                </a:lnTo>
                <a:lnTo>
                  <a:pt x="13" y="994"/>
                </a:lnTo>
                <a:lnTo>
                  <a:pt x="2" y="950"/>
                </a:lnTo>
                <a:lnTo>
                  <a:pt x="0" y="904"/>
                </a:lnTo>
                <a:lnTo>
                  <a:pt x="2" y="863"/>
                </a:lnTo>
                <a:lnTo>
                  <a:pt x="10" y="823"/>
                </a:lnTo>
                <a:lnTo>
                  <a:pt x="25" y="787"/>
                </a:lnTo>
                <a:lnTo>
                  <a:pt x="43" y="751"/>
                </a:lnTo>
                <a:lnTo>
                  <a:pt x="65" y="719"/>
                </a:lnTo>
                <a:lnTo>
                  <a:pt x="93" y="688"/>
                </a:lnTo>
                <a:lnTo>
                  <a:pt x="122" y="661"/>
                </a:lnTo>
                <a:lnTo>
                  <a:pt x="154" y="635"/>
                </a:lnTo>
                <a:lnTo>
                  <a:pt x="188" y="611"/>
                </a:lnTo>
                <a:lnTo>
                  <a:pt x="222" y="589"/>
                </a:lnTo>
                <a:lnTo>
                  <a:pt x="258" y="569"/>
                </a:lnTo>
                <a:lnTo>
                  <a:pt x="293" y="552"/>
                </a:lnTo>
                <a:lnTo>
                  <a:pt x="327" y="537"/>
                </a:lnTo>
                <a:lnTo>
                  <a:pt x="343" y="533"/>
                </a:lnTo>
                <a:lnTo>
                  <a:pt x="359" y="527"/>
                </a:lnTo>
                <a:lnTo>
                  <a:pt x="374" y="522"/>
                </a:lnTo>
                <a:lnTo>
                  <a:pt x="391" y="521"/>
                </a:lnTo>
                <a:close/>
                <a:moveTo>
                  <a:pt x="682" y="478"/>
                </a:moveTo>
                <a:lnTo>
                  <a:pt x="741" y="482"/>
                </a:lnTo>
                <a:lnTo>
                  <a:pt x="802" y="493"/>
                </a:lnTo>
                <a:lnTo>
                  <a:pt x="749" y="492"/>
                </a:lnTo>
                <a:lnTo>
                  <a:pt x="698" y="496"/>
                </a:lnTo>
                <a:lnTo>
                  <a:pt x="648" y="508"/>
                </a:lnTo>
                <a:lnTo>
                  <a:pt x="600" y="523"/>
                </a:lnTo>
                <a:lnTo>
                  <a:pt x="554" y="546"/>
                </a:lnTo>
                <a:lnTo>
                  <a:pt x="511" y="573"/>
                </a:lnTo>
                <a:lnTo>
                  <a:pt x="471" y="606"/>
                </a:lnTo>
                <a:lnTo>
                  <a:pt x="436" y="643"/>
                </a:lnTo>
                <a:lnTo>
                  <a:pt x="405" y="683"/>
                </a:lnTo>
                <a:lnTo>
                  <a:pt x="378" y="729"/>
                </a:lnTo>
                <a:lnTo>
                  <a:pt x="357" y="791"/>
                </a:lnTo>
                <a:lnTo>
                  <a:pt x="344" y="852"/>
                </a:lnTo>
                <a:lnTo>
                  <a:pt x="339" y="915"/>
                </a:lnTo>
                <a:lnTo>
                  <a:pt x="339" y="978"/>
                </a:lnTo>
                <a:lnTo>
                  <a:pt x="346" y="1039"/>
                </a:lnTo>
                <a:lnTo>
                  <a:pt x="359" y="1101"/>
                </a:lnTo>
                <a:lnTo>
                  <a:pt x="376" y="1162"/>
                </a:lnTo>
                <a:lnTo>
                  <a:pt x="397" y="1221"/>
                </a:lnTo>
                <a:lnTo>
                  <a:pt x="420" y="1280"/>
                </a:lnTo>
                <a:lnTo>
                  <a:pt x="448" y="1337"/>
                </a:lnTo>
                <a:lnTo>
                  <a:pt x="477" y="1392"/>
                </a:lnTo>
                <a:lnTo>
                  <a:pt x="508" y="1444"/>
                </a:lnTo>
                <a:lnTo>
                  <a:pt x="448" y="1388"/>
                </a:lnTo>
                <a:lnTo>
                  <a:pt x="391" y="1327"/>
                </a:lnTo>
                <a:lnTo>
                  <a:pt x="339" y="1265"/>
                </a:lnTo>
                <a:lnTo>
                  <a:pt x="291" y="1200"/>
                </a:lnTo>
                <a:lnTo>
                  <a:pt x="246" y="1135"/>
                </a:lnTo>
                <a:lnTo>
                  <a:pt x="225" y="1101"/>
                </a:lnTo>
                <a:lnTo>
                  <a:pt x="209" y="1063"/>
                </a:lnTo>
                <a:lnTo>
                  <a:pt x="195" y="1022"/>
                </a:lnTo>
                <a:lnTo>
                  <a:pt x="184" y="980"/>
                </a:lnTo>
                <a:lnTo>
                  <a:pt x="179" y="937"/>
                </a:lnTo>
                <a:lnTo>
                  <a:pt x="177" y="894"/>
                </a:lnTo>
                <a:lnTo>
                  <a:pt x="178" y="851"/>
                </a:lnTo>
                <a:lnTo>
                  <a:pt x="184" y="809"/>
                </a:lnTo>
                <a:lnTo>
                  <a:pt x="196" y="767"/>
                </a:lnTo>
                <a:lnTo>
                  <a:pt x="213" y="729"/>
                </a:lnTo>
                <a:lnTo>
                  <a:pt x="236" y="694"/>
                </a:lnTo>
                <a:lnTo>
                  <a:pt x="274" y="647"/>
                </a:lnTo>
                <a:lnTo>
                  <a:pt x="315" y="606"/>
                </a:lnTo>
                <a:lnTo>
                  <a:pt x="360" y="571"/>
                </a:lnTo>
                <a:lnTo>
                  <a:pt x="408" y="540"/>
                </a:lnTo>
                <a:lnTo>
                  <a:pt x="460" y="517"/>
                </a:lnTo>
                <a:lnTo>
                  <a:pt x="512" y="499"/>
                </a:lnTo>
                <a:lnTo>
                  <a:pt x="567" y="485"/>
                </a:lnTo>
                <a:lnTo>
                  <a:pt x="623" y="479"/>
                </a:lnTo>
                <a:lnTo>
                  <a:pt x="682" y="478"/>
                </a:lnTo>
                <a:close/>
                <a:moveTo>
                  <a:pt x="875" y="280"/>
                </a:moveTo>
                <a:lnTo>
                  <a:pt x="900" y="280"/>
                </a:lnTo>
                <a:lnTo>
                  <a:pt x="919" y="281"/>
                </a:lnTo>
                <a:lnTo>
                  <a:pt x="930" y="282"/>
                </a:lnTo>
                <a:lnTo>
                  <a:pt x="934" y="282"/>
                </a:lnTo>
                <a:lnTo>
                  <a:pt x="1022" y="548"/>
                </a:lnTo>
                <a:lnTo>
                  <a:pt x="977" y="522"/>
                </a:lnTo>
                <a:lnTo>
                  <a:pt x="929" y="499"/>
                </a:lnTo>
                <a:lnTo>
                  <a:pt x="879" y="479"/>
                </a:lnTo>
                <a:lnTo>
                  <a:pt x="828" y="464"/>
                </a:lnTo>
                <a:lnTo>
                  <a:pt x="773" y="455"/>
                </a:lnTo>
                <a:lnTo>
                  <a:pt x="689" y="450"/>
                </a:lnTo>
                <a:lnTo>
                  <a:pt x="606" y="453"/>
                </a:lnTo>
                <a:lnTo>
                  <a:pt x="525" y="462"/>
                </a:lnTo>
                <a:lnTo>
                  <a:pt x="445" y="478"/>
                </a:lnTo>
                <a:lnTo>
                  <a:pt x="368" y="499"/>
                </a:lnTo>
                <a:lnTo>
                  <a:pt x="293" y="525"/>
                </a:lnTo>
                <a:lnTo>
                  <a:pt x="221" y="556"/>
                </a:lnTo>
                <a:lnTo>
                  <a:pt x="285" y="513"/>
                </a:lnTo>
                <a:lnTo>
                  <a:pt x="351" y="470"/>
                </a:lnTo>
                <a:lnTo>
                  <a:pt x="416" y="429"/>
                </a:lnTo>
                <a:lnTo>
                  <a:pt x="484" y="392"/>
                </a:lnTo>
                <a:lnTo>
                  <a:pt x="554" y="358"/>
                </a:lnTo>
                <a:lnTo>
                  <a:pt x="623" y="330"/>
                </a:lnTo>
                <a:lnTo>
                  <a:pt x="695" y="307"/>
                </a:lnTo>
                <a:lnTo>
                  <a:pt x="767" y="290"/>
                </a:lnTo>
                <a:lnTo>
                  <a:pt x="842" y="281"/>
                </a:lnTo>
                <a:lnTo>
                  <a:pt x="875" y="280"/>
                </a:lnTo>
                <a:close/>
                <a:moveTo>
                  <a:pt x="842" y="0"/>
                </a:moveTo>
                <a:lnTo>
                  <a:pt x="926" y="248"/>
                </a:lnTo>
                <a:lnTo>
                  <a:pt x="855" y="251"/>
                </a:lnTo>
                <a:lnTo>
                  <a:pt x="787" y="259"/>
                </a:lnTo>
                <a:lnTo>
                  <a:pt x="723" y="271"/>
                </a:lnTo>
                <a:lnTo>
                  <a:pt x="659" y="288"/>
                </a:lnTo>
                <a:lnTo>
                  <a:pt x="606" y="307"/>
                </a:lnTo>
                <a:lnTo>
                  <a:pt x="554" y="328"/>
                </a:lnTo>
                <a:lnTo>
                  <a:pt x="504" y="353"/>
                </a:lnTo>
                <a:lnTo>
                  <a:pt x="454" y="379"/>
                </a:lnTo>
                <a:lnTo>
                  <a:pt x="405" y="406"/>
                </a:lnTo>
                <a:lnTo>
                  <a:pt x="469" y="330"/>
                </a:lnTo>
                <a:lnTo>
                  <a:pt x="537" y="255"/>
                </a:lnTo>
                <a:lnTo>
                  <a:pt x="609" y="184"/>
                </a:lnTo>
                <a:lnTo>
                  <a:pt x="685" y="117"/>
                </a:lnTo>
                <a:lnTo>
                  <a:pt x="762" y="56"/>
                </a:lnTo>
                <a:lnTo>
                  <a:pt x="84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18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3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0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710592"/>
            <a:ext cx="2844800" cy="1365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00000"/>
                </a:solidFill>
              </a:defRPr>
            </a:lvl1pPr>
          </a:lstStyle>
          <a:p>
            <a:fld id="{2A5E2CB4-FEB1-4957-9B45-D5E374A93F8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71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710592"/>
            <a:ext cx="2844800" cy="1365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00000"/>
                </a:solidFill>
              </a:defRPr>
            </a:lvl1pPr>
          </a:lstStyle>
          <a:p>
            <a:fld id="{2A5E2CB4-FEB1-4957-9B45-D5E374A93F8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85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t" anchorCtr="0"/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t" anchorCtr="0"/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710592"/>
            <a:ext cx="2844800" cy="1365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00000"/>
                </a:solidFill>
              </a:defRPr>
            </a:lvl1pPr>
          </a:lstStyle>
          <a:p>
            <a:fld id="{2A5E2CB4-FEB1-4957-9B45-D5E374A93F8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28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53" y="87088"/>
            <a:ext cx="11048348" cy="76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710592"/>
            <a:ext cx="2844800" cy="1365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00000"/>
                </a:solidFill>
              </a:defRPr>
            </a:lvl1pPr>
          </a:lstStyle>
          <a:p>
            <a:fld id="{2A5E2CB4-FEB1-4957-9B45-D5E374A93F8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17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710592"/>
            <a:ext cx="2844800" cy="1365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00000"/>
                </a:solidFill>
              </a:defRPr>
            </a:lvl1pPr>
          </a:lstStyle>
          <a:p>
            <a:fld id="{2A5E2CB4-FEB1-4957-9B45-D5E374A93F8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63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710592"/>
            <a:ext cx="2844800" cy="1365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00000"/>
                </a:solidFill>
              </a:defRPr>
            </a:lvl1pPr>
          </a:lstStyle>
          <a:p>
            <a:fld id="{2A5E2CB4-FEB1-4957-9B45-D5E374A93F8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2497611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6399214"/>
            <a:ext cx="5135033" cy="458787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56968" y="6397627"/>
            <a:ext cx="5135033" cy="458787"/>
          </a:xfr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200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0705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456729"/>
            <a:ext cx="10972800" cy="1143000"/>
          </a:xfrm>
        </p:spPr>
        <p:txBody>
          <a:bodyPr>
            <a:normAutofit/>
          </a:bodyPr>
          <a:lstStyle>
            <a:lvl1pPr algn="r">
              <a:defRPr sz="2800" baseline="0"/>
            </a:lvl1pPr>
          </a:lstStyle>
          <a:p>
            <a:r>
              <a:rPr lang="en-US" dirty="0"/>
              <a:t>BEYOND Clinical Trial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768275"/>
            <a:ext cx="10972800" cy="1126999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0072CE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Line One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06657" y="6292270"/>
            <a:ext cx="862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7E208B-9D2E-394B-B8C8-5DCC0C6D98D4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8" descr="BEYOND_Divider_Backg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0398"/>
            <a:ext cx="12207393" cy="2630693"/>
          </a:xfrm>
          <a:prstGeom prst="rect">
            <a:avLst/>
          </a:prstGeom>
        </p:spPr>
      </p:pic>
      <p:pic>
        <p:nvPicPr>
          <p:cNvPr id="11" name="Picture 10" descr="BEYOND_RGB_Icon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194" y="1500909"/>
            <a:ext cx="1661204" cy="5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6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83E93-8FF0-4007-B724-361782C646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858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CB9D5-CC52-4105-81EB-69AAF3D7C4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45" y="3667126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80EB246-0392-4BB5-B5BD-C999CA9A71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8761"/>
            <a:ext cx="2673350" cy="9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80C5BE-1F71-409C-B0C2-0544F3724B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16638" y="3952875"/>
            <a:ext cx="6075362" cy="1265238"/>
          </a:xfrm>
          <a:prstGeom prst="rect">
            <a:avLst/>
          </a:prstGeom>
          <a:solidFill>
            <a:srgbClr val="461E64">
              <a:alpha val="80000"/>
            </a:srgbClr>
          </a:solidFill>
          <a:ln>
            <a:noFill/>
          </a:ln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 b="0" dirty="0">
              <a:solidFill>
                <a:schemeClr val="bg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76BE0-BABA-464E-A4F7-26070510E2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3" y="4249688"/>
            <a:ext cx="2706835" cy="76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424F6-D575-414B-A8A9-1AC7E1185F07}"/>
              </a:ext>
            </a:extLst>
          </p:cNvPr>
          <p:cNvSpPr txBox="1"/>
          <p:nvPr userDrawn="1"/>
        </p:nvSpPr>
        <p:spPr bwMode="auto">
          <a:xfrm>
            <a:off x="11557260" y="228698"/>
            <a:ext cx="52770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fld id="{81B185F1-0E32-4C4D-9F07-5A8CA58DFAAB}" type="slidenum">
              <a:rPr lang="en-US" b="0" smtClean="0">
                <a:solidFill>
                  <a:schemeClr val="bg1"/>
                </a:solidFill>
                <a:latin typeface="Calibri" panose="020F0502020204030204" pitchFamily="34" charset="0"/>
              </a:rPr>
              <a:t>‹#›</a:t>
            </a:fld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14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0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198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704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25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34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260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9247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0" y="1877081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80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700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0" y="3567860"/>
            <a:ext cx="10363200" cy="419616"/>
          </a:xfrm>
        </p:spPr>
        <p:txBody>
          <a:bodyPr lIns="6480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96920-974E-4924-9A66-A625F1502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0" y="4208230"/>
            <a:ext cx="10363200" cy="353043"/>
          </a:xfrm>
        </p:spPr>
        <p:txBody>
          <a:bodyPr lIns="64800"/>
          <a:lstStyle>
            <a:lvl1pPr>
              <a:defRPr sz="1800"/>
            </a:lvl1pPr>
          </a:lstStyle>
          <a:p>
            <a:pPr lvl="0"/>
            <a:r>
              <a:rPr lang="en-US" dirty="0"/>
              <a:t>Click to add affiliations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15000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3472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95D4A-3CC5-4C27-823A-CAA475AFD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000" y="1372984"/>
            <a:ext cx="11433600" cy="4684915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3">
            <a:extLst>
              <a:ext uri="{FF2B5EF4-FFF2-40B4-BE49-F238E27FC236}">
                <a16:creationId xmlns:a16="http://schemas.microsoft.com/office/drawing/2014/main" id="{62D7759D-E1DD-422C-B4C8-3052598741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8" y="6488885"/>
            <a:ext cx="10872787" cy="14542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65113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1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0796" indent="0">
              <a:buNone/>
              <a:defRPr sz="1200"/>
            </a:lvl2pPr>
            <a:lvl3pPr marL="901598" indent="0">
              <a:buNone/>
              <a:defRPr sz="1000"/>
            </a:lvl3pPr>
            <a:lvl4pPr marL="1352397" indent="0">
              <a:buNone/>
              <a:defRPr sz="900"/>
            </a:lvl4pPr>
            <a:lvl5pPr marL="1803201" indent="0">
              <a:buNone/>
              <a:defRPr sz="900"/>
            </a:lvl5pPr>
            <a:lvl6pPr marL="2254003" indent="0">
              <a:buNone/>
              <a:defRPr sz="900"/>
            </a:lvl6pPr>
            <a:lvl7pPr marL="2704785" indent="0">
              <a:buNone/>
              <a:defRPr sz="900"/>
            </a:lvl7pPr>
            <a:lvl8pPr marL="3155585" indent="0">
              <a:buNone/>
              <a:defRPr sz="900"/>
            </a:lvl8pPr>
            <a:lvl9pPr marL="36063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9B584-C7FC-4D1C-9B12-B69ED41E32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791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78461" y="1372985"/>
            <a:ext cx="5552016" cy="4684915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66179" y="1372986"/>
            <a:ext cx="5547360" cy="468491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07D1F7-5040-46FE-994D-D57201591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3472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3">
            <a:extLst>
              <a:ext uri="{FF2B5EF4-FFF2-40B4-BE49-F238E27FC236}">
                <a16:creationId xmlns:a16="http://schemas.microsoft.com/office/drawing/2014/main" id="{E6155412-6CC4-4618-8EF7-CC508941FD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8" y="6488885"/>
            <a:ext cx="10872787" cy="14542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82717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37" y="1373185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4037" y="1373185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74437" y="1998950"/>
            <a:ext cx="5553600" cy="4058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609585" indent="-194728">
              <a:defRPr sz="1800"/>
            </a:lvl3pPr>
            <a:lvl4pPr marL="1071007" indent="-156629">
              <a:defRPr sz="1600"/>
            </a:lvl4pPr>
            <a:lvl5pPr marL="1523962" indent="-22012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264037" y="1998950"/>
            <a:ext cx="5553600" cy="4058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609585" indent="-194728">
              <a:defRPr sz="1800"/>
            </a:lvl3pPr>
            <a:lvl4pPr marL="1071007" indent="-156629">
              <a:defRPr sz="1600"/>
            </a:lvl4pPr>
            <a:lvl5pPr marL="1523962" indent="-22012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8BD842D-7F59-410A-A0BB-B1CF70A2A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3472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3">
            <a:extLst>
              <a:ext uri="{FF2B5EF4-FFF2-40B4-BE49-F238E27FC236}">
                <a16:creationId xmlns:a16="http://schemas.microsoft.com/office/drawing/2014/main" id="{A7744C6C-59ED-4E72-BFDD-769676AC14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8" y="6488885"/>
            <a:ext cx="10872787" cy="14542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52248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6153CB-B0F4-481E-B7D8-F85EEF2B3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3472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3">
            <a:extLst>
              <a:ext uri="{FF2B5EF4-FFF2-40B4-BE49-F238E27FC236}">
                <a16:creationId xmlns:a16="http://schemas.microsoft.com/office/drawing/2014/main" id="{F95CE0DA-9E77-4BDE-A510-72F537FC04D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8" y="6488885"/>
            <a:ext cx="10872787" cy="14542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06767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120E99-577E-4888-9BC7-ACBC06B3A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3472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44F1DB9B-DC23-42C5-96BE-226EE1440D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8" y="6488885"/>
            <a:ext cx="10872787" cy="14542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17460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ristol Myers Squibb" descr="Bristol Myers Squib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0519" y="5913439"/>
            <a:ext cx="326060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sclaimer"/>
          <p:cNvSpPr txBox="1"/>
          <p:nvPr userDrawn="1"/>
        </p:nvSpPr>
        <p:spPr>
          <a:xfrm>
            <a:off x="8205142" y="6257925"/>
            <a:ext cx="3621851" cy="22860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spcBef>
                <a:spcPts val="0"/>
              </a:spcBef>
              <a:buSzPct val="100000"/>
              <a:defRPr/>
            </a:pPr>
            <a:r>
              <a:rPr lang="en-US" sz="675" b="0" dirty="0"/>
              <a:t>Internal Use Only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762" y="365760"/>
            <a:ext cx="7543164" cy="457200"/>
          </a:xfrm>
        </p:spPr>
        <p:txBody>
          <a:bodyPr/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 b="1"/>
            </a:lvl1pPr>
            <a:lvl2pPr marL="0" indent="0">
              <a:spcBef>
                <a:spcPts val="0"/>
              </a:spcBef>
              <a:buNone/>
              <a:defRPr b="1"/>
            </a:lvl2pPr>
            <a:lvl3pPr marL="0" indent="0">
              <a:spcBef>
                <a:spcPts val="0"/>
              </a:spcBef>
              <a:buNone/>
              <a:defRPr b="1"/>
            </a:lvl3pPr>
            <a:lvl4pPr marL="0" indent="0">
              <a:spcBef>
                <a:spcPts val="0"/>
              </a:spcBef>
              <a:buNone/>
              <a:defRPr b="1"/>
            </a:lvl4pPr>
            <a:lvl5pPr marL="0" indent="0">
              <a:spcBef>
                <a:spcPts val="0"/>
              </a:spcBef>
              <a:buNone/>
              <a:defRPr b="1"/>
            </a:lvl5pPr>
            <a:lvl6pPr marL="0" indent="0">
              <a:spcBef>
                <a:spcPts val="0"/>
              </a:spcBef>
              <a:buNone/>
              <a:defRPr b="1"/>
            </a:lvl6pPr>
            <a:lvl7pPr marL="0" indent="0">
              <a:spcBef>
                <a:spcPts val="0"/>
              </a:spcBef>
              <a:buNone/>
              <a:defRPr b="1"/>
            </a:lvl7pPr>
            <a:lvl8pPr marL="0" indent="0">
              <a:spcBef>
                <a:spcPts val="0"/>
              </a:spcBef>
              <a:buNone/>
              <a:defRPr b="1"/>
            </a:lvl8pPr>
            <a:lvl9pPr marL="0" indent="0">
              <a:spcBef>
                <a:spcPts val="0"/>
              </a:spcBef>
              <a:buNone/>
              <a:defRPr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365762" y="1554480"/>
            <a:ext cx="7543164" cy="2560320"/>
          </a:xfrm>
        </p:spPr>
        <p:txBody>
          <a:bodyPr/>
          <a:lstStyle>
            <a:lvl1pPr algn="l"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365758" y="4343400"/>
            <a:ext cx="75438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88" b="1"/>
            </a:lvl1pPr>
            <a:lvl2pPr marL="0" indent="0" algn="l">
              <a:spcBef>
                <a:spcPts val="0"/>
              </a:spcBef>
              <a:buNone/>
              <a:defRPr sz="1688"/>
            </a:lvl2pPr>
            <a:lvl3pPr marL="0" indent="0" algn="l">
              <a:spcBef>
                <a:spcPts val="0"/>
              </a:spcBef>
              <a:buNone/>
              <a:defRPr sz="1688"/>
            </a:lvl3pPr>
            <a:lvl4pPr marL="0" indent="0" algn="l">
              <a:spcBef>
                <a:spcPts val="0"/>
              </a:spcBef>
              <a:buNone/>
              <a:defRPr sz="1688"/>
            </a:lvl4pPr>
            <a:lvl5pPr marL="0" indent="0" algn="l">
              <a:spcBef>
                <a:spcPts val="0"/>
              </a:spcBef>
              <a:buNone/>
              <a:defRPr sz="1688"/>
            </a:lvl5pPr>
            <a:lvl6pPr marL="0" indent="0" algn="l">
              <a:spcBef>
                <a:spcPts val="0"/>
              </a:spcBef>
              <a:buNone/>
              <a:defRPr sz="1688"/>
            </a:lvl6pPr>
            <a:lvl7pPr marL="0" indent="0" algn="l">
              <a:spcBef>
                <a:spcPts val="0"/>
              </a:spcBef>
              <a:buNone/>
              <a:defRPr sz="1688"/>
            </a:lvl7pPr>
            <a:lvl8pPr marL="0" indent="0" algn="l">
              <a:spcBef>
                <a:spcPts val="0"/>
              </a:spcBef>
              <a:buNone/>
              <a:defRPr sz="1688"/>
            </a:lvl8pPr>
            <a:lvl9pPr marL="0" indent="0" algn="l">
              <a:spcBef>
                <a:spcPts val="0"/>
              </a:spcBef>
              <a:buNone/>
              <a:defRPr sz="168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5758" y="4937760"/>
            <a:ext cx="7543167" cy="685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/>
            </a:lvl1pPr>
            <a:lvl2pPr marL="0" indent="0">
              <a:spcBef>
                <a:spcPts val="0"/>
              </a:spcBef>
              <a:buNone/>
              <a:defRPr b="0"/>
            </a:lvl2pPr>
            <a:lvl3pPr marL="0" indent="0">
              <a:spcBef>
                <a:spcPts val="0"/>
              </a:spcBef>
              <a:buNone/>
              <a:defRPr b="0"/>
            </a:lvl3pPr>
            <a:lvl4pPr marL="0" indent="0">
              <a:spcBef>
                <a:spcPts val="0"/>
              </a:spcBef>
              <a:buNone/>
              <a:defRPr b="0"/>
            </a:lvl4pPr>
            <a:lvl5pPr marL="0" indent="0">
              <a:spcBef>
                <a:spcPts val="0"/>
              </a:spcBef>
              <a:buNone/>
              <a:defRPr b="0"/>
            </a:lvl5pPr>
            <a:lvl6pPr marL="0" indent="0">
              <a:spcBef>
                <a:spcPts val="0"/>
              </a:spcBef>
              <a:buNone/>
              <a:defRPr b="0"/>
            </a:lvl6pPr>
            <a:lvl7pPr marL="0" indent="0">
              <a:spcBef>
                <a:spcPts val="0"/>
              </a:spcBef>
              <a:buNone/>
              <a:defRPr b="0"/>
            </a:lvl7pPr>
            <a:lvl8pPr marL="0" indent="0">
              <a:spcBef>
                <a:spcPts val="0"/>
              </a:spcBef>
              <a:buNone/>
              <a:defRPr b="0"/>
            </a:lvl8pPr>
            <a:lvl9pPr marL="0" indent="0">
              <a:spcBef>
                <a:spcPts val="0"/>
              </a:spcBef>
              <a:buNone/>
              <a:defRPr b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749027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i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ristol Myers Squibb" descr="Bristol Myers Squib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0519" y="5913439"/>
            <a:ext cx="326060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sclaimer"/>
          <p:cNvSpPr txBox="1"/>
          <p:nvPr userDrawn="1"/>
        </p:nvSpPr>
        <p:spPr>
          <a:xfrm>
            <a:off x="4287898" y="6257925"/>
            <a:ext cx="3621851" cy="22860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spcBef>
                <a:spcPts val="0"/>
              </a:spcBef>
              <a:buSzPct val="100000"/>
              <a:defRPr/>
            </a:pPr>
            <a:r>
              <a:rPr lang="en-US" sz="675" b="0" dirty="0"/>
              <a:t>Internal Use Only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762" y="365760"/>
            <a:ext cx="7543164" cy="457200"/>
          </a:xfrm>
        </p:spPr>
        <p:txBody>
          <a:bodyPr/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 b="1"/>
            </a:lvl1pPr>
            <a:lvl2pPr marL="0" indent="0">
              <a:spcBef>
                <a:spcPts val="0"/>
              </a:spcBef>
              <a:buNone/>
              <a:defRPr b="1"/>
            </a:lvl2pPr>
            <a:lvl3pPr marL="0" indent="0">
              <a:spcBef>
                <a:spcPts val="0"/>
              </a:spcBef>
              <a:buNone/>
              <a:defRPr b="1"/>
            </a:lvl3pPr>
            <a:lvl4pPr marL="0" indent="0">
              <a:spcBef>
                <a:spcPts val="0"/>
              </a:spcBef>
              <a:buNone/>
              <a:defRPr b="1"/>
            </a:lvl4pPr>
            <a:lvl5pPr marL="0" indent="0">
              <a:spcBef>
                <a:spcPts val="0"/>
              </a:spcBef>
              <a:buNone/>
              <a:defRPr b="1"/>
            </a:lvl5pPr>
            <a:lvl6pPr marL="0" indent="0">
              <a:spcBef>
                <a:spcPts val="0"/>
              </a:spcBef>
              <a:buNone/>
              <a:defRPr b="1"/>
            </a:lvl6pPr>
            <a:lvl7pPr marL="0" indent="0">
              <a:spcBef>
                <a:spcPts val="0"/>
              </a:spcBef>
              <a:buNone/>
              <a:defRPr b="1"/>
            </a:lvl7pPr>
            <a:lvl8pPr marL="0" indent="0">
              <a:spcBef>
                <a:spcPts val="0"/>
              </a:spcBef>
              <a:buNone/>
              <a:defRPr b="1"/>
            </a:lvl8pPr>
            <a:lvl9pPr marL="0" indent="0">
              <a:spcBef>
                <a:spcPts val="0"/>
              </a:spcBef>
              <a:buNone/>
              <a:defRPr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365762" y="1554480"/>
            <a:ext cx="7543164" cy="2560320"/>
          </a:xfrm>
        </p:spPr>
        <p:txBody>
          <a:bodyPr/>
          <a:lstStyle>
            <a:lvl1pPr algn="l"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365758" y="4343400"/>
            <a:ext cx="75438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88" b="1"/>
            </a:lvl1pPr>
            <a:lvl2pPr marL="0" indent="0" algn="l">
              <a:spcBef>
                <a:spcPts val="0"/>
              </a:spcBef>
              <a:buNone/>
              <a:defRPr sz="1688"/>
            </a:lvl2pPr>
            <a:lvl3pPr marL="0" indent="0" algn="l">
              <a:spcBef>
                <a:spcPts val="0"/>
              </a:spcBef>
              <a:buNone/>
              <a:defRPr sz="1688"/>
            </a:lvl3pPr>
            <a:lvl4pPr marL="0" indent="0" algn="l">
              <a:spcBef>
                <a:spcPts val="0"/>
              </a:spcBef>
              <a:buNone/>
              <a:defRPr sz="1688"/>
            </a:lvl4pPr>
            <a:lvl5pPr marL="0" indent="0" algn="l">
              <a:spcBef>
                <a:spcPts val="0"/>
              </a:spcBef>
              <a:buNone/>
              <a:defRPr sz="1688"/>
            </a:lvl5pPr>
            <a:lvl6pPr marL="0" indent="0" algn="l">
              <a:spcBef>
                <a:spcPts val="0"/>
              </a:spcBef>
              <a:buNone/>
              <a:defRPr sz="1688"/>
            </a:lvl6pPr>
            <a:lvl7pPr marL="0" indent="0" algn="l">
              <a:spcBef>
                <a:spcPts val="0"/>
              </a:spcBef>
              <a:buNone/>
              <a:defRPr sz="1688"/>
            </a:lvl7pPr>
            <a:lvl8pPr marL="0" indent="0" algn="l">
              <a:spcBef>
                <a:spcPts val="0"/>
              </a:spcBef>
              <a:buNone/>
              <a:defRPr sz="1688"/>
            </a:lvl8pPr>
            <a:lvl9pPr marL="0" indent="0" algn="l">
              <a:spcBef>
                <a:spcPts val="0"/>
              </a:spcBef>
              <a:buNone/>
              <a:defRPr sz="168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5758" y="4937760"/>
            <a:ext cx="7543167" cy="685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/>
            </a:lvl1pPr>
            <a:lvl2pPr marL="0" indent="0">
              <a:spcBef>
                <a:spcPts val="0"/>
              </a:spcBef>
              <a:buNone/>
              <a:defRPr b="0"/>
            </a:lvl2pPr>
            <a:lvl3pPr marL="0" indent="0">
              <a:spcBef>
                <a:spcPts val="0"/>
              </a:spcBef>
              <a:buNone/>
              <a:defRPr b="0"/>
            </a:lvl3pPr>
            <a:lvl4pPr marL="0" indent="0">
              <a:spcBef>
                <a:spcPts val="0"/>
              </a:spcBef>
              <a:buNone/>
              <a:defRPr b="0"/>
            </a:lvl4pPr>
            <a:lvl5pPr marL="0" indent="0">
              <a:spcBef>
                <a:spcPts val="0"/>
              </a:spcBef>
              <a:buNone/>
              <a:defRPr b="0"/>
            </a:lvl5pPr>
            <a:lvl6pPr marL="0" indent="0">
              <a:spcBef>
                <a:spcPts val="0"/>
              </a:spcBef>
              <a:buNone/>
              <a:defRPr b="0"/>
            </a:lvl6pPr>
            <a:lvl7pPr marL="0" indent="0">
              <a:spcBef>
                <a:spcPts val="0"/>
              </a:spcBef>
              <a:buNone/>
              <a:defRPr b="0"/>
            </a:lvl7pPr>
            <a:lvl8pPr marL="0" indent="0">
              <a:spcBef>
                <a:spcPts val="0"/>
              </a:spcBef>
              <a:buNone/>
              <a:defRPr b="0"/>
            </a:lvl8pPr>
            <a:lvl9pPr marL="0" indent="0">
              <a:spcBef>
                <a:spcPts val="0"/>
              </a:spcBef>
              <a:buNone/>
              <a:defRPr b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205216" y="2"/>
            <a:ext cx="3986785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3861502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alf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sclaimer"/>
          <p:cNvSpPr txBox="1"/>
          <p:nvPr userDrawn="1"/>
        </p:nvSpPr>
        <p:spPr>
          <a:xfrm>
            <a:off x="365007" y="5622925"/>
            <a:ext cx="5428075" cy="2286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Bef>
                <a:spcPts val="0"/>
              </a:spcBef>
              <a:buSzPct val="100000"/>
              <a:defRPr/>
            </a:pPr>
            <a:r>
              <a:rPr lang="en-US" sz="675" b="0" dirty="0"/>
              <a:t>Internal Use Only</a:t>
            </a:r>
          </a:p>
        </p:txBody>
      </p:sp>
      <p:pic>
        <p:nvPicPr>
          <p:cNvPr id="8" name="Bristol Myers Squibb" descr="Bristol Myers Squib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0519" y="5913439"/>
            <a:ext cx="326060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5762" y="365760"/>
            <a:ext cx="5428488" cy="457200"/>
          </a:xfrm>
        </p:spPr>
        <p:txBody>
          <a:bodyPr/>
          <a:lstStyle>
            <a:lvl1pPr marL="0" marR="0" indent="0" algn="l" defTabSz="771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 b="1"/>
            </a:lvl1pPr>
            <a:lvl2pPr marL="0" indent="0">
              <a:spcBef>
                <a:spcPts val="0"/>
              </a:spcBef>
              <a:buNone/>
              <a:defRPr b="1"/>
            </a:lvl2pPr>
            <a:lvl3pPr marL="0" indent="0">
              <a:spcBef>
                <a:spcPts val="0"/>
              </a:spcBef>
              <a:buNone/>
              <a:defRPr b="1"/>
            </a:lvl3pPr>
            <a:lvl4pPr marL="0" indent="0">
              <a:spcBef>
                <a:spcPts val="0"/>
              </a:spcBef>
              <a:buNone/>
              <a:defRPr b="1"/>
            </a:lvl4pPr>
            <a:lvl5pPr marL="0" indent="0">
              <a:spcBef>
                <a:spcPts val="0"/>
              </a:spcBef>
              <a:buNone/>
              <a:defRPr b="1"/>
            </a:lvl5pPr>
            <a:lvl6pPr marL="0" indent="0">
              <a:spcBef>
                <a:spcPts val="0"/>
              </a:spcBef>
              <a:buNone/>
              <a:defRPr b="1"/>
            </a:lvl6pPr>
            <a:lvl7pPr marL="0" indent="0">
              <a:spcBef>
                <a:spcPts val="0"/>
              </a:spcBef>
              <a:buNone/>
              <a:defRPr b="1"/>
            </a:lvl7pPr>
            <a:lvl8pPr marL="0" indent="0">
              <a:spcBef>
                <a:spcPts val="0"/>
              </a:spcBef>
              <a:buNone/>
              <a:defRPr b="1"/>
            </a:lvl8pPr>
            <a:lvl9pPr marL="0" indent="0">
              <a:spcBef>
                <a:spcPts val="0"/>
              </a:spcBef>
              <a:buNone/>
              <a:defRPr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365760" y="1554480"/>
            <a:ext cx="5428489" cy="2560320"/>
          </a:xfrm>
        </p:spPr>
        <p:txBody>
          <a:bodyPr/>
          <a:lstStyle>
            <a:lvl1pPr algn="l">
              <a:lnSpc>
                <a:spcPct val="85000"/>
              </a:lnSpc>
              <a:defRPr sz="4050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365758" y="4297680"/>
            <a:ext cx="5428488" cy="36576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350" b="1"/>
            </a:lvl1pPr>
            <a:lvl2pPr marL="0" indent="0" algn="l">
              <a:spcBef>
                <a:spcPts val="0"/>
              </a:spcBef>
              <a:buNone/>
              <a:defRPr sz="1350"/>
            </a:lvl2pPr>
            <a:lvl3pPr marL="0" indent="0" algn="l">
              <a:spcBef>
                <a:spcPts val="0"/>
              </a:spcBef>
              <a:buNone/>
              <a:defRPr sz="1350"/>
            </a:lvl3pPr>
            <a:lvl4pPr marL="0" indent="0" algn="l">
              <a:spcBef>
                <a:spcPts val="0"/>
              </a:spcBef>
              <a:buNone/>
              <a:defRPr sz="1350"/>
            </a:lvl4pPr>
            <a:lvl5pPr marL="0" indent="0" algn="l">
              <a:spcBef>
                <a:spcPts val="0"/>
              </a:spcBef>
              <a:buNone/>
              <a:defRPr sz="1350"/>
            </a:lvl5pPr>
            <a:lvl6pPr marL="0" indent="0" algn="l">
              <a:spcBef>
                <a:spcPts val="0"/>
              </a:spcBef>
              <a:buNone/>
              <a:defRPr sz="1350"/>
            </a:lvl6pPr>
            <a:lvl7pPr marL="0" indent="0" algn="l">
              <a:spcBef>
                <a:spcPts val="0"/>
              </a:spcBef>
              <a:buNone/>
              <a:defRPr sz="1350"/>
            </a:lvl7pPr>
            <a:lvl8pPr marL="0" indent="0" algn="l">
              <a:spcBef>
                <a:spcPts val="0"/>
              </a:spcBef>
              <a:buNone/>
              <a:defRPr sz="1350"/>
            </a:lvl8pPr>
            <a:lvl9pPr marL="0" indent="0" algn="l">
              <a:spcBef>
                <a:spcPts val="0"/>
              </a:spcBef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5758" y="4800600"/>
            <a:ext cx="5428488" cy="5943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50" b="0"/>
            </a:lvl1pPr>
            <a:lvl2pPr marL="0" indent="0">
              <a:spcBef>
                <a:spcPts val="0"/>
              </a:spcBef>
              <a:buNone/>
              <a:defRPr sz="1350" b="0"/>
            </a:lvl2pPr>
            <a:lvl3pPr marL="0" indent="0">
              <a:spcBef>
                <a:spcPts val="0"/>
              </a:spcBef>
              <a:buNone/>
              <a:defRPr sz="1350" b="0"/>
            </a:lvl3pPr>
            <a:lvl4pPr marL="0" indent="0">
              <a:spcBef>
                <a:spcPts val="0"/>
              </a:spcBef>
              <a:buNone/>
              <a:defRPr sz="1350" b="0"/>
            </a:lvl4pPr>
            <a:lvl5pPr marL="0" indent="0">
              <a:spcBef>
                <a:spcPts val="0"/>
              </a:spcBef>
              <a:buNone/>
              <a:defRPr sz="1350" b="0"/>
            </a:lvl5pPr>
            <a:lvl6pPr marL="0" indent="0">
              <a:spcBef>
                <a:spcPts val="0"/>
              </a:spcBef>
              <a:buNone/>
              <a:defRPr sz="1350" b="0"/>
            </a:lvl6pPr>
            <a:lvl7pPr marL="0" indent="0">
              <a:spcBef>
                <a:spcPts val="0"/>
              </a:spcBef>
              <a:buNone/>
              <a:defRPr sz="1350" b="0"/>
            </a:lvl7pPr>
            <a:lvl8pPr marL="0" indent="0">
              <a:spcBef>
                <a:spcPts val="0"/>
              </a:spcBef>
              <a:buNone/>
              <a:defRPr sz="1350" b="0"/>
            </a:lvl8pPr>
            <a:lvl9pPr marL="0" indent="0">
              <a:spcBef>
                <a:spcPts val="0"/>
              </a:spcBef>
              <a:buNone/>
              <a:defRPr sz="1350" b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1" y="2"/>
            <a:ext cx="6096000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13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8976434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83ABEE-49FC-42B4-B085-B6DBFD464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62580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Light Gray">
    <p:bg>
      <p:bgPr>
        <a:solidFill>
          <a:srgbClr val="EE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FF2C1C-E649-428C-A77B-E114D7AEF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760681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Amber 1">
    <p:bg>
      <p:bgPr>
        <a:solidFill>
          <a:srgbClr val="FFE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307865-E6CC-4B27-A5A9-11BEEDEBF5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69776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0796" indent="0">
              <a:buNone/>
              <a:defRPr sz="2800"/>
            </a:lvl2pPr>
            <a:lvl3pPr marL="901598" indent="0">
              <a:buNone/>
              <a:defRPr sz="2400"/>
            </a:lvl3pPr>
            <a:lvl4pPr marL="1352397" indent="0">
              <a:buNone/>
              <a:defRPr sz="2000"/>
            </a:lvl4pPr>
            <a:lvl5pPr marL="1803201" indent="0">
              <a:buNone/>
              <a:defRPr sz="2000"/>
            </a:lvl5pPr>
            <a:lvl6pPr marL="2254003" indent="0">
              <a:buNone/>
              <a:defRPr sz="2000"/>
            </a:lvl6pPr>
            <a:lvl7pPr marL="2704785" indent="0">
              <a:buNone/>
              <a:defRPr sz="2000"/>
            </a:lvl7pPr>
            <a:lvl8pPr marL="3155585" indent="0">
              <a:buNone/>
              <a:defRPr sz="2000"/>
            </a:lvl8pPr>
            <a:lvl9pPr marL="36063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0796" indent="0">
              <a:buNone/>
              <a:defRPr sz="1200"/>
            </a:lvl2pPr>
            <a:lvl3pPr marL="901598" indent="0">
              <a:buNone/>
              <a:defRPr sz="1000"/>
            </a:lvl3pPr>
            <a:lvl4pPr marL="1352397" indent="0">
              <a:buNone/>
              <a:defRPr sz="900"/>
            </a:lvl4pPr>
            <a:lvl5pPr marL="1803201" indent="0">
              <a:buNone/>
              <a:defRPr sz="900"/>
            </a:lvl5pPr>
            <a:lvl6pPr marL="2254003" indent="0">
              <a:buNone/>
              <a:defRPr sz="900"/>
            </a:lvl6pPr>
            <a:lvl7pPr marL="2704785" indent="0">
              <a:buNone/>
              <a:defRPr sz="900"/>
            </a:lvl7pPr>
            <a:lvl8pPr marL="3155585" indent="0">
              <a:buNone/>
              <a:defRPr sz="900"/>
            </a:lvl8pPr>
            <a:lvl9pPr marL="36063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4E125-B7FD-4307-82EA-E9C71BC36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992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Peach 1">
    <p:bg>
      <p:bgPr>
        <a:solidFill>
          <a:srgbClr val="FED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E1C491-AC3B-4F42-ACB5-35F574177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171413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ienna 1">
    <p:bg>
      <p:bgPr>
        <a:solidFill>
          <a:srgbClr val="DA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CF412D-E7EF-4764-9FBB-BA5B25425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27500"/>
      </p:ext>
    </p:extLst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live 1">
    <p:bg>
      <p:bgPr>
        <a:solidFill>
          <a:srgbClr val="EAD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50CF3E-9E9A-49A6-A7F6-F0914341E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67814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Almond 1">
    <p:bg>
      <p:bgPr>
        <a:solidFill>
          <a:srgbClr val="DFC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6A45E-CD59-49F6-92E0-858E9B24F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720021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hocolate 1">
    <p:bg>
      <p:bgPr>
        <a:solidFill>
          <a:srgbClr val="D2C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7539992" cy="9144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2700" b="1">
                <a:latin typeface="+mj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65126" y="1554480"/>
            <a:ext cx="7540371" cy="2743200"/>
          </a:xfrm>
        </p:spPr>
        <p:txBody>
          <a:bodyPr/>
          <a:lstStyle>
            <a:lvl1pPr>
              <a:defRPr sz="5063" b="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9660D7-EF67-4212-854F-71FBFE752D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375287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>
            <a:lvl1pPr marL="347207" indent="-347207">
              <a:buClrTx/>
              <a:buFont typeface="+mj-lt"/>
              <a:buAutoNum type="arabicPeriod"/>
              <a:tabLst/>
              <a:defRPr/>
            </a:lvl1pPr>
            <a:lvl2pPr marL="540100" indent="-192893">
              <a:tabLst/>
              <a:defRPr/>
            </a:lvl2pPr>
            <a:lvl3pPr marL="732992" indent="-192893">
              <a:tabLst/>
              <a:defRPr/>
            </a:lvl3pPr>
            <a:lvl4pPr marL="925885" indent="-192893">
              <a:tabLst/>
              <a:defRPr/>
            </a:lvl4pPr>
            <a:lvl5pPr marL="1118778" indent="-192893">
              <a:tabLst/>
              <a:defRPr/>
            </a:lvl5pPr>
            <a:lvl6pPr marL="1311670" indent="-192893">
              <a:tabLst/>
              <a:defRPr/>
            </a:lvl6pPr>
            <a:lvl7pPr marL="1504563" indent="-192893">
              <a:tabLst/>
              <a:defRPr/>
            </a:lvl7pPr>
            <a:lvl8pPr marL="1697456" indent="-192893">
              <a:tabLst/>
              <a:defRPr/>
            </a:lvl8pPr>
            <a:lvl9pPr marL="1890348" indent="-192893">
              <a:tabLst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E00D21-D5E9-4B90-B06C-4A9A61FB6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161162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554480"/>
            <a:ext cx="8524241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BBBF8E-305F-43CE-9C09-C1343C4B13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416267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8" y="1554480"/>
            <a:ext cx="5577841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554480"/>
            <a:ext cx="5577841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F42526-5E0F-49E8-995A-CD155F401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287976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1" y="1554480"/>
            <a:ext cx="3621024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489" y="1554480"/>
            <a:ext cx="3621024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3"/>
          </p:nvPr>
        </p:nvSpPr>
        <p:spPr>
          <a:xfrm>
            <a:off x="8205217" y="1554480"/>
            <a:ext cx="3621024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A72EDD82-F25D-4041-B0E0-BB1573244D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191372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554480"/>
            <a:ext cx="2642616" cy="45720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2002" y="1554480"/>
            <a:ext cx="2641598" cy="45720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3"/>
          </p:nvPr>
        </p:nvSpPr>
        <p:spPr>
          <a:xfrm>
            <a:off x="6248401" y="1554480"/>
            <a:ext cx="2641600" cy="45720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4"/>
          </p:nvPr>
        </p:nvSpPr>
        <p:spPr>
          <a:xfrm>
            <a:off x="9183625" y="1554480"/>
            <a:ext cx="2642616" cy="45720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0FC2511-68D5-4F8C-BCF3-EFDB9EB2C8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259307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1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4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image" Target="../media/image26.emf"/><Relationship Id="rId2" Type="http://schemas.openxmlformats.org/officeDocument/2006/relationships/slideLayout" Target="../slideLayouts/slideLayout151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8.xml"/><Relationship Id="rId9" Type="http://schemas.openxmlformats.org/officeDocument/2006/relationships/image" Target="../media/image31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3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image" Target="../media/image37.jpeg"/><Relationship Id="rId5" Type="http://schemas.openxmlformats.org/officeDocument/2006/relationships/slideLayout" Target="../slideLayouts/slideLayout178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39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image" Target="../media/image16.emf"/><Relationship Id="rId8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D"/>
            </a:gs>
            <a:gs pos="100000">
              <a:srgbClr val="00003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09" tIns="45057" rIns="90109" bIns="45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09" tIns="45057" rIns="90109" bIns="45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09" tIns="45057" rIns="90109" bIns="4505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09" tIns="45057" rIns="90109" bIns="4505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09" tIns="45057" rIns="90109" bIns="4505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7E3E4-68B3-45A3-84F2-9A08E6FE2F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7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07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015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523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0320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36550" indent="-33655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5538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480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7238" indent="-22383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9392" indent="-2253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0196" indent="-2253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0999" indent="-2253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1786" indent="-2253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796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598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397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201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4003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4785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5585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6388" algn="l" defTabSz="90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972F6-3EDA-CB42-B992-5C68B1C8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F2B17-9B46-FE46-BCD5-4C7D0A6A7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911" y="1371600"/>
            <a:ext cx="10792178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1C135C9-5ED4-FD4F-9272-47C1D45E2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4DBDD-0729-1A40-9476-6B7A9BFC086D}"/>
              </a:ext>
            </a:extLst>
          </p:cNvPr>
          <p:cNvSpPr/>
          <p:nvPr userDrawn="1"/>
        </p:nvSpPr>
        <p:spPr>
          <a:xfrm>
            <a:off x="6812629" y="6463722"/>
            <a:ext cx="4612657" cy="307777"/>
          </a:xfrm>
          <a:prstGeom prst="rect">
            <a:avLst/>
          </a:prstGeom>
        </p:spPr>
        <p:txBody>
          <a:bodyPr wrap="square" rIns="182880">
            <a:spAutoFit/>
          </a:bodyPr>
          <a:lstStyle/>
          <a:p>
            <a:pPr algn="r"/>
            <a:r>
              <a:rPr lang="en-US" sz="1400" b="0" dirty="0">
                <a:solidFill>
                  <a:schemeClr val="accent2"/>
                </a:solidFill>
              </a:rPr>
              <a:t>OPINIONS IN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MYELOFIBROSIS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D8077-E34A-7541-A733-8CD144D06D4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25287" y="6463723"/>
            <a:ext cx="0" cy="284205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535636F-C878-514F-8636-F89FA6725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49017" r="3"/>
          <a:stretch/>
        </p:blipFill>
        <p:spPr>
          <a:xfrm>
            <a:off x="0" y="1383"/>
            <a:ext cx="654653" cy="12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5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System Font Regular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Monaco" pitchFamily="2" charset="77"/>
        <a:buChar char="⎼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808">
          <p15:clr>
            <a:srgbClr val="F26B43"/>
          </p15:clr>
        </p15:guide>
        <p15:guide id="4" pos="7512">
          <p15:clr>
            <a:srgbClr val="F26B43"/>
          </p15:clr>
        </p15:guide>
        <p15:guide id="5" orient="horz" pos="3864">
          <p15:clr>
            <a:srgbClr val="F26B43"/>
          </p15:clr>
        </p15:guide>
        <p15:guide id="6" pos="5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164" tIns="45698" rIns="91164" bIns="4569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164" tIns="45698" rIns="91164" bIns="4569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32"/>
            <a:ext cx="2844800" cy="365125"/>
          </a:xfrm>
          <a:prstGeom prst="rect">
            <a:avLst/>
          </a:prstGeom>
        </p:spPr>
        <p:txBody>
          <a:bodyPr vert="horz" lIns="91164" tIns="45698" rIns="91164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455575"/>
            <a:fld id="{80D1EB9A-8736-5048-830E-EEEC6E87A1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575"/>
              <a:t>3/6/2023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32"/>
            <a:ext cx="3860800" cy="365125"/>
          </a:xfrm>
          <a:prstGeom prst="rect">
            <a:avLst/>
          </a:prstGeom>
        </p:spPr>
        <p:txBody>
          <a:bodyPr vert="horz" lIns="91164" tIns="45698" rIns="91164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45557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32"/>
            <a:ext cx="2844800" cy="365125"/>
          </a:xfrm>
          <a:prstGeom prst="rect">
            <a:avLst/>
          </a:prstGeom>
        </p:spPr>
        <p:txBody>
          <a:bodyPr vert="horz" lIns="91164" tIns="45698" rIns="91164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455575"/>
            <a:fld id="{E3DF39A3-1701-8C48-8BC5-C2293E564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557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0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</p:sldLayoutIdLst>
  <p:transition spd="slow">
    <p:wipe dir="d"/>
  </p:transition>
  <p:txStyles>
    <p:titleStyle>
      <a:lvl1pPr algn="ctr" defTabSz="455575" rtl="0" eaLnBrk="1" latinLnBrk="0" hangingPunct="1">
        <a:lnSpc>
          <a:spcPct val="85000"/>
        </a:lnSpc>
        <a:spcBef>
          <a:spcPct val="0"/>
        </a:spcBef>
        <a:buNone/>
        <a:defRPr sz="4400" b="1" kern="1200">
          <a:solidFill>
            <a:srgbClr val="ED7D3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1798" indent="-341798" algn="l" defTabSz="45557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0400" indent="-284829" algn="l" defTabSz="45557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39158" indent="-227862" algn="l" defTabSz="45557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4736" indent="-227862" algn="l" defTabSz="45557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0311" indent="-227862" algn="l" defTabSz="45557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06043" indent="-227862" algn="l" defTabSz="4555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691" indent="-227862" algn="l" defTabSz="4555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341" indent="-227862" algn="l" defTabSz="4555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066" indent="-227862" algn="l" defTabSz="4555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75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00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52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598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30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04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484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069" algn="l" defTabSz="4555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23CC79-8BE9-4A4B-A16F-4F3D7CFA4AC9}"/>
              </a:ext>
            </a:extLst>
          </p:cNvPr>
          <p:cNvSpPr/>
          <p:nvPr userDrawn="1"/>
        </p:nvSpPr>
        <p:spPr>
          <a:xfrm>
            <a:off x="47328" y="644691"/>
            <a:ext cx="12001333" cy="48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221317"/>
            <a:ext cx="10972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nl-NL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77534"/>
            <a:ext cx="10972800" cy="432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75595-E3A0-4244-A6AA-686B66515D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9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9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267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Trebuchet MS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Trebuchet MS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Trebuchet MS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Trebuchet MS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‒"/>
        <a:defRPr sz="3733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733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CECB3D-37ED-8B47-B38B-AF3324937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86" b="30682"/>
          <a:stretch/>
        </p:blipFill>
        <p:spPr>
          <a:xfrm>
            <a:off x="0" y="3429000"/>
            <a:ext cx="2886076" cy="3429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3116A8-A95B-B24B-9204-5CC8366AA094}"/>
              </a:ext>
            </a:extLst>
          </p:cNvPr>
          <p:cNvCxnSpPr>
            <a:cxnSpLocks/>
          </p:cNvCxnSpPr>
          <p:nvPr userDrawn="1"/>
        </p:nvCxnSpPr>
        <p:spPr>
          <a:xfrm>
            <a:off x="682625" y="1101866"/>
            <a:ext cx="10899774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285571"/>
                </a:gs>
                <a:gs pos="97000">
                  <a:srgbClr val="29B57A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>
            <a:spLocks noChangeAspect="1"/>
          </p:cNvSpPr>
          <p:nvPr userDrawn="1"/>
        </p:nvSpPr>
        <p:spPr>
          <a:xfrm>
            <a:off x="11717057" y="6421160"/>
            <a:ext cx="274320" cy="274320"/>
          </a:xfrm>
          <a:prstGeom prst="ellipse">
            <a:avLst/>
          </a:prstGeom>
          <a:solidFill>
            <a:srgbClr val="3E5D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1B76911-5125-A842-BB73-8E0D04BDD118}" type="slidenum">
              <a:rPr lang="en-US" sz="800" b="0" smtClean="0">
                <a:solidFill>
                  <a:schemeClr val="bg1"/>
                </a:solidFill>
                <a:latin typeface="Futura"/>
                <a:cs typeface="Futura"/>
              </a:rPr>
              <a:pPr algn="ctr"/>
              <a:t>‹#›</a:t>
            </a:fld>
            <a:endParaRPr lang="en-US" sz="800" b="0">
              <a:latin typeface="Futura"/>
              <a:cs typeface="Futura"/>
            </a:endParaRP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82624" y="97509"/>
            <a:ext cx="10134601" cy="9159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2624" y="1600201"/>
            <a:ext cx="10899775" cy="434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236AB7F-E88D-4DBF-926C-167289E3A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62557" y="6372285"/>
            <a:ext cx="12954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US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231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i="0" kern="1200">
          <a:solidFill>
            <a:schemeClr val="tx1"/>
          </a:solidFill>
          <a:latin typeface="+mj-lt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600"/>
        </a:spcBef>
        <a:buClrTx/>
        <a:buSzPct val="80000"/>
        <a:buFont typeface="Courier New" panose="02070309020205020404" pitchFamily="49" charset="0"/>
        <a:buChar char="o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System Font Regular"/>
        <a:buChar char="-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System Font Regular"/>
        <a:buChar char="-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4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B5C5B7-EA0C-4E75-BCC4-C596F78424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4417" y="1557338"/>
            <a:ext cx="109728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nl-NL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03CFCC8-C8DC-4064-BAD4-74DE564721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3500438"/>
            <a:ext cx="10972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406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97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4"/>
            <a:ext cx="1097280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8" name="Picture 42" descr="Official Alliance 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924550"/>
            <a:ext cx="14224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29219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0">
          <a:solidFill>
            <a:srgbClr val="FFFF00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28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rgbClr val="0093D3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rgbClr val="D0A824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B597C-9491-4BF3-8983-8A008A2E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7E109-A873-424E-8726-E8E71CF6C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8541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56581-5436-49A5-A887-D15C9F002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886" y="6261349"/>
            <a:ext cx="9683015" cy="566003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defTabSz="45717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B756C-8400-46FD-B020-F213E1004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01509" y="6462227"/>
            <a:ext cx="536795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178"/>
            <a:fld id="{B91236A1-1104-4F5B-AA03-0FB8BA3C217A}" type="slidenum">
              <a:rPr lang="en-US" smtClean="0">
                <a:solidFill>
                  <a:prstClr val="black"/>
                </a:solidFill>
              </a:rPr>
              <a:pPr defTabSz="457178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76226E-7529-49A9-BEEF-CDC3AE562CAF}"/>
              </a:ext>
            </a:extLst>
          </p:cNvPr>
          <p:cNvSpPr/>
          <p:nvPr userDrawn="1"/>
        </p:nvSpPr>
        <p:spPr>
          <a:xfrm>
            <a:off x="2" y="0"/>
            <a:ext cx="112889" cy="6858000"/>
          </a:xfrm>
          <a:prstGeom prst="rect">
            <a:avLst/>
          </a:prstGeom>
          <a:solidFill>
            <a:srgbClr val="89171A"/>
          </a:solidFill>
          <a:ln w="6350">
            <a:noFill/>
          </a:ln>
          <a:effectLst>
            <a:outerShdw blurRad="177800" dist="127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C9C15-812F-4F20-8A1C-D0141AF1B67C}"/>
              </a:ext>
            </a:extLst>
          </p:cNvPr>
          <p:cNvSpPr/>
          <p:nvPr userDrawn="1"/>
        </p:nvSpPr>
        <p:spPr>
          <a:xfrm>
            <a:off x="12079114" y="0"/>
            <a:ext cx="112889" cy="6858000"/>
          </a:xfrm>
          <a:prstGeom prst="rect">
            <a:avLst/>
          </a:prstGeom>
          <a:solidFill>
            <a:srgbClr val="89171A"/>
          </a:solidFill>
          <a:ln w="6350">
            <a:noFill/>
          </a:ln>
          <a:effectLst>
            <a:outerShdw blurRad="177800" dist="12700" dir="108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3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wipe dir="d"/>
  </p:transition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89171A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rgbClr val="292929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Calibri" panose="020F0502020204030204" pitchFamily="34" charset="0"/>
        <a:buChar char="‒"/>
        <a:defRPr sz="2400" kern="1200">
          <a:solidFill>
            <a:srgbClr val="292929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2929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rgbClr val="292929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rgbClr val="292929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B597C-9491-4BF3-8983-8A008A2E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7E109-A873-424E-8726-E8E71CF6C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8541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56581-5436-49A5-A887-D15C9F002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886" y="6261349"/>
            <a:ext cx="9683015" cy="566003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B756C-8400-46FD-B020-F213E1004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01509" y="6462227"/>
            <a:ext cx="536795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91236A1-1104-4F5B-AA03-0FB8BA3C21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76226E-7529-49A9-BEEF-CDC3AE562CAF}"/>
              </a:ext>
            </a:extLst>
          </p:cNvPr>
          <p:cNvSpPr/>
          <p:nvPr userDrawn="1"/>
        </p:nvSpPr>
        <p:spPr>
          <a:xfrm>
            <a:off x="2" y="0"/>
            <a:ext cx="112889" cy="6858000"/>
          </a:xfrm>
          <a:prstGeom prst="rect">
            <a:avLst/>
          </a:prstGeom>
          <a:solidFill>
            <a:srgbClr val="89171A"/>
          </a:solidFill>
          <a:ln w="6350">
            <a:noFill/>
          </a:ln>
          <a:effectLst>
            <a:outerShdw blurRad="177800" dist="127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C9C15-812F-4F20-8A1C-D0141AF1B67C}"/>
              </a:ext>
            </a:extLst>
          </p:cNvPr>
          <p:cNvSpPr/>
          <p:nvPr userDrawn="1"/>
        </p:nvSpPr>
        <p:spPr>
          <a:xfrm>
            <a:off x="12079114" y="0"/>
            <a:ext cx="112889" cy="6858000"/>
          </a:xfrm>
          <a:prstGeom prst="rect">
            <a:avLst/>
          </a:prstGeom>
          <a:solidFill>
            <a:srgbClr val="89171A"/>
          </a:solidFill>
          <a:ln w="6350">
            <a:noFill/>
          </a:ln>
          <a:effectLst>
            <a:outerShdw blurRad="177800" dist="12700" dir="108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>
    <p:wipe dir="d"/>
  </p:transition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89171A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rgbClr val="292929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Calibri" panose="020F0502020204030204" pitchFamily="34" charset="0"/>
        <a:buChar char="‒"/>
        <a:defRPr sz="2400" kern="1200">
          <a:solidFill>
            <a:srgbClr val="292929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2929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rgbClr val="292929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rgbClr val="292929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D437C-2303-4E06-815B-A9FF76FB912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D5C3D-E853-406A-88BD-EA0F1546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9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  <a:endParaRPr lang="en-US" altLang="it-IT"/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2BCD7C4-49EC-44AD-BB54-F34776EACD2E}" type="slidenum">
              <a:rPr lang="en-US" altLang="it-IT"/>
              <a:pPr/>
              <a:t>‹#›</a:t>
            </a:fld>
            <a:endParaRPr lang="en-US" altLang="it-IT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C1CE73A-D85B-406E-8734-CE1B17F8A592}"/>
              </a:ext>
            </a:extLst>
          </p:cNvPr>
          <p:cNvSpPr txBox="1">
            <a:spLocks/>
          </p:cNvSpPr>
          <p:nvPr userDrawn="1"/>
        </p:nvSpPr>
        <p:spPr>
          <a:xfrm>
            <a:off x="5695879" y="6601613"/>
            <a:ext cx="1021433" cy="189283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7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rebuchet MS" panose="020B0603020202020204" pitchFamily="34" charset="0"/>
              </a:rPr>
              <a:t>For internal use only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MS PGothic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MS PGothic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MS PGothic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MS PGothic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MS PGothic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453" y="87088"/>
            <a:ext cx="110483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029" y="1447801"/>
            <a:ext cx="10261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710592"/>
            <a:ext cx="2844800" cy="1365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8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5E2CB4-FEB1-4957-9B45-D5E374A93F81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411505" cy="1458745"/>
          </a:xfrm>
          <a:prstGeom prst="rect">
            <a:avLst/>
          </a:prstGeom>
        </p:spPr>
      </p:pic>
      <p:sp>
        <p:nvSpPr>
          <p:cNvPr id="13" name="Freeform 10"/>
          <p:cNvSpPr>
            <a:spLocks noEditPoints="1"/>
          </p:cNvSpPr>
          <p:nvPr userDrawn="1"/>
        </p:nvSpPr>
        <p:spPr bwMode="auto">
          <a:xfrm>
            <a:off x="79829" y="313400"/>
            <a:ext cx="914400" cy="602735"/>
          </a:xfrm>
          <a:custGeom>
            <a:avLst/>
            <a:gdLst>
              <a:gd name="T0" fmla="*/ 663 w 1998"/>
              <a:gd name="T1" fmla="*/ 1599 h 1756"/>
              <a:gd name="T2" fmla="*/ 601 w 1998"/>
              <a:gd name="T3" fmla="*/ 1261 h 1756"/>
              <a:gd name="T4" fmla="*/ 1045 w 1998"/>
              <a:gd name="T5" fmla="*/ 1159 h 1756"/>
              <a:gd name="T6" fmla="*/ 397 w 1998"/>
              <a:gd name="T7" fmla="*/ 1135 h 1756"/>
              <a:gd name="T8" fmla="*/ 1137 w 1998"/>
              <a:gd name="T9" fmla="*/ 915 h 1756"/>
              <a:gd name="T10" fmla="*/ 846 w 1998"/>
              <a:gd name="T11" fmla="*/ 784 h 1756"/>
              <a:gd name="T12" fmla="*/ 897 w 1998"/>
              <a:gd name="T13" fmla="*/ 829 h 1756"/>
              <a:gd name="T14" fmla="*/ 1906 w 1998"/>
              <a:gd name="T15" fmla="*/ 861 h 1756"/>
              <a:gd name="T16" fmla="*/ 1362 w 1998"/>
              <a:gd name="T17" fmla="*/ 808 h 1756"/>
              <a:gd name="T18" fmla="*/ 1437 w 1998"/>
              <a:gd name="T19" fmla="*/ 789 h 1756"/>
              <a:gd name="T20" fmla="*/ 784 w 1998"/>
              <a:gd name="T21" fmla="*/ 901 h 1756"/>
              <a:gd name="T22" fmla="*/ 951 w 1998"/>
              <a:gd name="T23" fmla="*/ 975 h 1756"/>
              <a:gd name="T24" fmla="*/ 893 w 1998"/>
              <a:gd name="T25" fmla="*/ 1049 h 1756"/>
              <a:gd name="T26" fmla="*/ 740 w 1998"/>
              <a:gd name="T27" fmla="*/ 956 h 1756"/>
              <a:gd name="T28" fmla="*/ 1256 w 1998"/>
              <a:gd name="T29" fmla="*/ 766 h 1756"/>
              <a:gd name="T30" fmla="*/ 1314 w 1998"/>
              <a:gd name="T31" fmla="*/ 788 h 1756"/>
              <a:gd name="T32" fmla="*/ 1280 w 1998"/>
              <a:gd name="T33" fmla="*/ 868 h 1756"/>
              <a:gd name="T34" fmla="*/ 1117 w 1998"/>
              <a:gd name="T35" fmla="*/ 990 h 1756"/>
              <a:gd name="T36" fmla="*/ 1256 w 1998"/>
              <a:gd name="T37" fmla="*/ 1153 h 1756"/>
              <a:gd name="T38" fmla="*/ 1085 w 1998"/>
              <a:gd name="T39" fmla="*/ 1058 h 1756"/>
              <a:gd name="T40" fmla="*/ 1265 w 1998"/>
              <a:gd name="T41" fmla="*/ 1107 h 1756"/>
              <a:gd name="T42" fmla="*/ 1077 w 1998"/>
              <a:gd name="T43" fmla="*/ 1025 h 1756"/>
              <a:gd name="T44" fmla="*/ 1078 w 1998"/>
              <a:gd name="T45" fmla="*/ 805 h 1756"/>
              <a:gd name="T46" fmla="*/ 1998 w 1998"/>
              <a:gd name="T47" fmla="*/ 857 h 1756"/>
              <a:gd name="T48" fmla="*/ 1915 w 1998"/>
              <a:gd name="T49" fmla="*/ 1018 h 1756"/>
              <a:gd name="T50" fmla="*/ 1998 w 1998"/>
              <a:gd name="T51" fmla="*/ 982 h 1756"/>
              <a:gd name="T52" fmla="*/ 1791 w 1998"/>
              <a:gd name="T53" fmla="*/ 996 h 1756"/>
              <a:gd name="T54" fmla="*/ 1594 w 1998"/>
              <a:gd name="T55" fmla="*/ 758 h 1756"/>
              <a:gd name="T56" fmla="*/ 1721 w 1998"/>
              <a:gd name="T57" fmla="*/ 764 h 1756"/>
              <a:gd name="T58" fmla="*/ 1795 w 1998"/>
              <a:gd name="T59" fmla="*/ 1042 h 1756"/>
              <a:gd name="T60" fmla="*/ 1675 w 1998"/>
              <a:gd name="T61" fmla="*/ 1050 h 1756"/>
              <a:gd name="T62" fmla="*/ 1698 w 1998"/>
              <a:gd name="T63" fmla="*/ 1025 h 1756"/>
              <a:gd name="T64" fmla="*/ 1589 w 1998"/>
              <a:gd name="T65" fmla="*/ 853 h 1756"/>
              <a:gd name="T66" fmla="*/ 1623 w 1998"/>
              <a:gd name="T67" fmla="*/ 1051 h 1756"/>
              <a:gd name="T68" fmla="*/ 1502 w 1998"/>
              <a:gd name="T69" fmla="*/ 1043 h 1756"/>
              <a:gd name="T70" fmla="*/ 1537 w 1998"/>
              <a:gd name="T71" fmla="*/ 802 h 1756"/>
              <a:gd name="T72" fmla="*/ 1514 w 1998"/>
              <a:gd name="T73" fmla="*/ 779 h 1756"/>
              <a:gd name="T74" fmla="*/ 1425 w 1998"/>
              <a:gd name="T75" fmla="*/ 755 h 1756"/>
              <a:gd name="T76" fmla="*/ 1354 w 1998"/>
              <a:gd name="T77" fmla="*/ 953 h 1756"/>
              <a:gd name="T78" fmla="*/ 1519 w 1998"/>
              <a:gd name="T79" fmla="*/ 973 h 1756"/>
              <a:gd name="T80" fmla="*/ 1386 w 1998"/>
              <a:gd name="T81" fmla="*/ 1054 h 1756"/>
              <a:gd name="T82" fmla="*/ 1425 w 1998"/>
              <a:gd name="T83" fmla="*/ 755 h 1756"/>
              <a:gd name="T84" fmla="*/ 714 w 1998"/>
              <a:gd name="T85" fmla="*/ 704 h 1756"/>
              <a:gd name="T86" fmla="*/ 699 w 1998"/>
              <a:gd name="T87" fmla="*/ 777 h 1756"/>
              <a:gd name="T88" fmla="*/ 521 w 1998"/>
              <a:gd name="T89" fmla="*/ 805 h 1756"/>
              <a:gd name="T90" fmla="*/ 723 w 1998"/>
              <a:gd name="T91" fmla="*/ 962 h 1756"/>
              <a:gd name="T92" fmla="*/ 601 w 1998"/>
              <a:gd name="T93" fmla="*/ 1055 h 1756"/>
              <a:gd name="T94" fmla="*/ 536 w 1998"/>
              <a:gd name="T95" fmla="*/ 702 h 1756"/>
              <a:gd name="T96" fmla="*/ 1031 w 1998"/>
              <a:gd name="T97" fmla="*/ 674 h 1756"/>
              <a:gd name="T98" fmla="*/ 1069 w 1998"/>
              <a:gd name="T99" fmla="*/ 1045 h 1756"/>
              <a:gd name="T100" fmla="*/ 944 w 1998"/>
              <a:gd name="T101" fmla="*/ 1051 h 1756"/>
              <a:gd name="T102" fmla="*/ 968 w 1998"/>
              <a:gd name="T103" fmla="*/ 1024 h 1756"/>
              <a:gd name="T104" fmla="*/ 935 w 1998"/>
              <a:gd name="T105" fmla="*/ 652 h 1756"/>
              <a:gd name="T106" fmla="*/ 347 w 1998"/>
              <a:gd name="T107" fmla="*/ 547 h 1756"/>
              <a:gd name="T108" fmla="*/ 266 w 1998"/>
              <a:gd name="T109" fmla="*/ 1208 h 1756"/>
              <a:gd name="T110" fmla="*/ 2 w 1998"/>
              <a:gd name="T111" fmla="*/ 950 h 1756"/>
              <a:gd name="T112" fmla="*/ 343 w 1998"/>
              <a:gd name="T113" fmla="*/ 533 h 1756"/>
              <a:gd name="T114" fmla="*/ 405 w 1998"/>
              <a:gd name="T115" fmla="*/ 683 h 1756"/>
              <a:gd name="T116" fmla="*/ 391 w 1998"/>
              <a:gd name="T117" fmla="*/ 1327 h 1756"/>
              <a:gd name="T118" fmla="*/ 274 w 1998"/>
              <a:gd name="T119" fmla="*/ 647 h 1756"/>
              <a:gd name="T120" fmla="*/ 977 w 1998"/>
              <a:gd name="T121" fmla="*/ 522 h 1756"/>
              <a:gd name="T122" fmla="*/ 484 w 1998"/>
              <a:gd name="T123" fmla="*/ 392 h 1756"/>
              <a:gd name="T124" fmla="*/ 504 w 1998"/>
              <a:gd name="T125" fmla="*/ 353 h 1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98" h="1756">
                <a:moveTo>
                  <a:pt x="443" y="1271"/>
                </a:moveTo>
                <a:lnTo>
                  <a:pt x="479" y="1318"/>
                </a:lnTo>
                <a:lnTo>
                  <a:pt x="519" y="1359"/>
                </a:lnTo>
                <a:lnTo>
                  <a:pt x="562" y="1394"/>
                </a:lnTo>
                <a:lnTo>
                  <a:pt x="608" y="1423"/>
                </a:lnTo>
                <a:lnTo>
                  <a:pt x="656" y="1448"/>
                </a:lnTo>
                <a:lnTo>
                  <a:pt x="708" y="1466"/>
                </a:lnTo>
                <a:lnTo>
                  <a:pt x="762" y="1481"/>
                </a:lnTo>
                <a:lnTo>
                  <a:pt x="817" y="1489"/>
                </a:lnTo>
                <a:lnTo>
                  <a:pt x="874" y="1492"/>
                </a:lnTo>
                <a:lnTo>
                  <a:pt x="931" y="1491"/>
                </a:lnTo>
                <a:lnTo>
                  <a:pt x="846" y="1756"/>
                </a:lnTo>
                <a:lnTo>
                  <a:pt x="782" y="1709"/>
                </a:lnTo>
                <a:lnTo>
                  <a:pt x="720" y="1656"/>
                </a:lnTo>
                <a:lnTo>
                  <a:pt x="663" y="1599"/>
                </a:lnTo>
                <a:lnTo>
                  <a:pt x="609" y="1538"/>
                </a:lnTo>
                <a:lnTo>
                  <a:pt x="560" y="1474"/>
                </a:lnTo>
                <a:lnTo>
                  <a:pt x="516" y="1409"/>
                </a:lnTo>
                <a:lnTo>
                  <a:pt x="477" y="1341"/>
                </a:lnTo>
                <a:lnTo>
                  <a:pt x="443" y="1271"/>
                </a:lnTo>
                <a:close/>
                <a:moveTo>
                  <a:pt x="367" y="933"/>
                </a:moveTo>
                <a:lnTo>
                  <a:pt x="374" y="978"/>
                </a:lnTo>
                <a:lnTo>
                  <a:pt x="386" y="1022"/>
                </a:lnTo>
                <a:lnTo>
                  <a:pt x="405" y="1066"/>
                </a:lnTo>
                <a:lnTo>
                  <a:pt x="427" y="1106"/>
                </a:lnTo>
                <a:lnTo>
                  <a:pt x="454" y="1145"/>
                </a:lnTo>
                <a:lnTo>
                  <a:pt x="486" y="1181"/>
                </a:lnTo>
                <a:lnTo>
                  <a:pt x="521" y="1212"/>
                </a:lnTo>
                <a:lnTo>
                  <a:pt x="559" y="1238"/>
                </a:lnTo>
                <a:lnTo>
                  <a:pt x="601" y="1261"/>
                </a:lnTo>
                <a:lnTo>
                  <a:pt x="638" y="1275"/>
                </a:lnTo>
                <a:lnTo>
                  <a:pt x="676" y="1286"/>
                </a:lnTo>
                <a:lnTo>
                  <a:pt x="716" y="1291"/>
                </a:lnTo>
                <a:lnTo>
                  <a:pt x="758" y="1291"/>
                </a:lnTo>
                <a:lnTo>
                  <a:pt x="800" y="1288"/>
                </a:lnTo>
                <a:lnTo>
                  <a:pt x="841" y="1280"/>
                </a:lnTo>
                <a:lnTo>
                  <a:pt x="880" y="1270"/>
                </a:lnTo>
                <a:lnTo>
                  <a:pt x="917" y="1254"/>
                </a:lnTo>
                <a:lnTo>
                  <a:pt x="951" y="1236"/>
                </a:lnTo>
                <a:lnTo>
                  <a:pt x="978" y="1219"/>
                </a:lnTo>
                <a:lnTo>
                  <a:pt x="999" y="1203"/>
                </a:lnTo>
                <a:lnTo>
                  <a:pt x="1018" y="1187"/>
                </a:lnTo>
                <a:lnTo>
                  <a:pt x="1031" y="1174"/>
                </a:lnTo>
                <a:lnTo>
                  <a:pt x="1040" y="1165"/>
                </a:lnTo>
                <a:lnTo>
                  <a:pt x="1045" y="1159"/>
                </a:lnTo>
                <a:lnTo>
                  <a:pt x="1047" y="1156"/>
                </a:lnTo>
                <a:lnTo>
                  <a:pt x="936" y="1460"/>
                </a:lnTo>
                <a:lnTo>
                  <a:pt x="883" y="1461"/>
                </a:lnTo>
                <a:lnTo>
                  <a:pt x="829" y="1460"/>
                </a:lnTo>
                <a:lnTo>
                  <a:pt x="775" y="1453"/>
                </a:lnTo>
                <a:lnTo>
                  <a:pt x="726" y="1441"/>
                </a:lnTo>
                <a:lnTo>
                  <a:pt x="676" y="1424"/>
                </a:lnTo>
                <a:lnTo>
                  <a:pt x="629" y="1403"/>
                </a:lnTo>
                <a:lnTo>
                  <a:pt x="584" y="1379"/>
                </a:lnTo>
                <a:lnTo>
                  <a:pt x="543" y="1347"/>
                </a:lnTo>
                <a:lnTo>
                  <a:pt x="505" y="1312"/>
                </a:lnTo>
                <a:lnTo>
                  <a:pt x="471" y="1271"/>
                </a:lnTo>
                <a:lnTo>
                  <a:pt x="440" y="1225"/>
                </a:lnTo>
                <a:lnTo>
                  <a:pt x="416" y="1181"/>
                </a:lnTo>
                <a:lnTo>
                  <a:pt x="397" y="1135"/>
                </a:lnTo>
                <a:lnTo>
                  <a:pt x="384" y="1086"/>
                </a:lnTo>
                <a:lnTo>
                  <a:pt x="374" y="1037"/>
                </a:lnTo>
                <a:lnTo>
                  <a:pt x="369" y="986"/>
                </a:lnTo>
                <a:lnTo>
                  <a:pt x="367" y="933"/>
                </a:lnTo>
                <a:close/>
                <a:moveTo>
                  <a:pt x="1164" y="785"/>
                </a:moveTo>
                <a:lnTo>
                  <a:pt x="1145" y="788"/>
                </a:lnTo>
                <a:lnTo>
                  <a:pt x="1128" y="797"/>
                </a:lnTo>
                <a:lnTo>
                  <a:pt x="1116" y="810"/>
                </a:lnTo>
                <a:lnTo>
                  <a:pt x="1108" y="827"/>
                </a:lnTo>
                <a:lnTo>
                  <a:pt x="1105" y="846"/>
                </a:lnTo>
                <a:lnTo>
                  <a:pt x="1107" y="861"/>
                </a:lnTo>
                <a:lnTo>
                  <a:pt x="1109" y="877"/>
                </a:lnTo>
                <a:lnTo>
                  <a:pt x="1116" y="891"/>
                </a:lnTo>
                <a:lnTo>
                  <a:pt x="1125" y="904"/>
                </a:lnTo>
                <a:lnTo>
                  <a:pt x="1137" y="915"/>
                </a:lnTo>
                <a:lnTo>
                  <a:pt x="1153" y="921"/>
                </a:lnTo>
                <a:lnTo>
                  <a:pt x="1170" y="924"/>
                </a:lnTo>
                <a:lnTo>
                  <a:pt x="1189" y="921"/>
                </a:lnTo>
                <a:lnTo>
                  <a:pt x="1205" y="912"/>
                </a:lnTo>
                <a:lnTo>
                  <a:pt x="1218" y="899"/>
                </a:lnTo>
                <a:lnTo>
                  <a:pt x="1225" y="882"/>
                </a:lnTo>
                <a:lnTo>
                  <a:pt x="1227" y="864"/>
                </a:lnTo>
                <a:lnTo>
                  <a:pt x="1226" y="848"/>
                </a:lnTo>
                <a:lnTo>
                  <a:pt x="1223" y="832"/>
                </a:lnTo>
                <a:lnTo>
                  <a:pt x="1217" y="818"/>
                </a:lnTo>
                <a:lnTo>
                  <a:pt x="1208" y="805"/>
                </a:lnTo>
                <a:lnTo>
                  <a:pt x="1196" y="794"/>
                </a:lnTo>
                <a:lnTo>
                  <a:pt x="1181" y="788"/>
                </a:lnTo>
                <a:lnTo>
                  <a:pt x="1164" y="785"/>
                </a:lnTo>
                <a:close/>
                <a:moveTo>
                  <a:pt x="846" y="784"/>
                </a:moveTo>
                <a:lnTo>
                  <a:pt x="828" y="787"/>
                </a:lnTo>
                <a:lnTo>
                  <a:pt x="813" y="796"/>
                </a:lnTo>
                <a:lnTo>
                  <a:pt x="802" y="810"/>
                </a:lnTo>
                <a:lnTo>
                  <a:pt x="794" y="831"/>
                </a:lnTo>
                <a:lnTo>
                  <a:pt x="787" y="860"/>
                </a:lnTo>
                <a:lnTo>
                  <a:pt x="804" y="861"/>
                </a:lnTo>
                <a:lnTo>
                  <a:pt x="822" y="863"/>
                </a:lnTo>
                <a:lnTo>
                  <a:pt x="845" y="863"/>
                </a:lnTo>
                <a:lnTo>
                  <a:pt x="867" y="863"/>
                </a:lnTo>
                <a:lnTo>
                  <a:pt x="883" y="861"/>
                </a:lnTo>
                <a:lnTo>
                  <a:pt x="892" y="860"/>
                </a:lnTo>
                <a:lnTo>
                  <a:pt x="897" y="856"/>
                </a:lnTo>
                <a:lnTo>
                  <a:pt x="898" y="851"/>
                </a:lnTo>
                <a:lnTo>
                  <a:pt x="898" y="844"/>
                </a:lnTo>
                <a:lnTo>
                  <a:pt x="897" y="829"/>
                </a:lnTo>
                <a:lnTo>
                  <a:pt x="893" y="814"/>
                </a:lnTo>
                <a:lnTo>
                  <a:pt x="887" y="801"/>
                </a:lnTo>
                <a:lnTo>
                  <a:pt x="876" y="792"/>
                </a:lnTo>
                <a:lnTo>
                  <a:pt x="863" y="785"/>
                </a:lnTo>
                <a:lnTo>
                  <a:pt x="846" y="784"/>
                </a:lnTo>
                <a:close/>
                <a:moveTo>
                  <a:pt x="1886" y="780"/>
                </a:moveTo>
                <a:lnTo>
                  <a:pt x="1868" y="784"/>
                </a:lnTo>
                <a:lnTo>
                  <a:pt x="1854" y="792"/>
                </a:lnTo>
                <a:lnTo>
                  <a:pt x="1842" y="808"/>
                </a:lnTo>
                <a:lnTo>
                  <a:pt x="1833" y="830"/>
                </a:lnTo>
                <a:lnTo>
                  <a:pt x="1826" y="859"/>
                </a:lnTo>
                <a:lnTo>
                  <a:pt x="1843" y="860"/>
                </a:lnTo>
                <a:lnTo>
                  <a:pt x="1861" y="860"/>
                </a:lnTo>
                <a:lnTo>
                  <a:pt x="1884" y="861"/>
                </a:lnTo>
                <a:lnTo>
                  <a:pt x="1906" y="861"/>
                </a:lnTo>
                <a:lnTo>
                  <a:pt x="1922" y="860"/>
                </a:lnTo>
                <a:lnTo>
                  <a:pt x="1931" y="859"/>
                </a:lnTo>
                <a:lnTo>
                  <a:pt x="1935" y="855"/>
                </a:lnTo>
                <a:lnTo>
                  <a:pt x="1937" y="849"/>
                </a:lnTo>
                <a:lnTo>
                  <a:pt x="1937" y="843"/>
                </a:lnTo>
                <a:lnTo>
                  <a:pt x="1936" y="827"/>
                </a:lnTo>
                <a:lnTo>
                  <a:pt x="1932" y="813"/>
                </a:lnTo>
                <a:lnTo>
                  <a:pt x="1926" y="800"/>
                </a:lnTo>
                <a:lnTo>
                  <a:pt x="1915" y="789"/>
                </a:lnTo>
                <a:lnTo>
                  <a:pt x="1903" y="783"/>
                </a:lnTo>
                <a:lnTo>
                  <a:pt x="1886" y="780"/>
                </a:lnTo>
                <a:close/>
                <a:moveTo>
                  <a:pt x="1408" y="780"/>
                </a:moveTo>
                <a:lnTo>
                  <a:pt x="1390" y="784"/>
                </a:lnTo>
                <a:lnTo>
                  <a:pt x="1374" y="792"/>
                </a:lnTo>
                <a:lnTo>
                  <a:pt x="1362" y="808"/>
                </a:lnTo>
                <a:lnTo>
                  <a:pt x="1353" y="830"/>
                </a:lnTo>
                <a:lnTo>
                  <a:pt x="1348" y="859"/>
                </a:lnTo>
                <a:lnTo>
                  <a:pt x="1365" y="860"/>
                </a:lnTo>
                <a:lnTo>
                  <a:pt x="1382" y="860"/>
                </a:lnTo>
                <a:lnTo>
                  <a:pt x="1405" y="861"/>
                </a:lnTo>
                <a:lnTo>
                  <a:pt x="1428" y="861"/>
                </a:lnTo>
                <a:lnTo>
                  <a:pt x="1442" y="860"/>
                </a:lnTo>
                <a:lnTo>
                  <a:pt x="1451" y="859"/>
                </a:lnTo>
                <a:lnTo>
                  <a:pt x="1457" y="855"/>
                </a:lnTo>
                <a:lnTo>
                  <a:pt x="1459" y="849"/>
                </a:lnTo>
                <a:lnTo>
                  <a:pt x="1459" y="843"/>
                </a:lnTo>
                <a:lnTo>
                  <a:pt x="1458" y="827"/>
                </a:lnTo>
                <a:lnTo>
                  <a:pt x="1454" y="813"/>
                </a:lnTo>
                <a:lnTo>
                  <a:pt x="1447" y="800"/>
                </a:lnTo>
                <a:lnTo>
                  <a:pt x="1437" y="789"/>
                </a:lnTo>
                <a:lnTo>
                  <a:pt x="1424" y="783"/>
                </a:lnTo>
                <a:lnTo>
                  <a:pt x="1408" y="780"/>
                </a:lnTo>
                <a:close/>
                <a:moveTo>
                  <a:pt x="864" y="757"/>
                </a:moveTo>
                <a:lnTo>
                  <a:pt x="891" y="760"/>
                </a:lnTo>
                <a:lnTo>
                  <a:pt x="914" y="770"/>
                </a:lnTo>
                <a:lnTo>
                  <a:pt x="933" y="785"/>
                </a:lnTo>
                <a:lnTo>
                  <a:pt x="947" y="806"/>
                </a:lnTo>
                <a:lnTo>
                  <a:pt x="956" y="831"/>
                </a:lnTo>
                <a:lnTo>
                  <a:pt x="960" y="859"/>
                </a:lnTo>
                <a:lnTo>
                  <a:pt x="959" y="872"/>
                </a:lnTo>
                <a:lnTo>
                  <a:pt x="953" y="878"/>
                </a:lnTo>
                <a:lnTo>
                  <a:pt x="944" y="882"/>
                </a:lnTo>
                <a:lnTo>
                  <a:pt x="929" y="884"/>
                </a:lnTo>
                <a:lnTo>
                  <a:pt x="784" y="884"/>
                </a:lnTo>
                <a:lnTo>
                  <a:pt x="784" y="901"/>
                </a:lnTo>
                <a:lnTo>
                  <a:pt x="787" y="918"/>
                </a:lnTo>
                <a:lnTo>
                  <a:pt x="790" y="936"/>
                </a:lnTo>
                <a:lnTo>
                  <a:pt x="794" y="954"/>
                </a:lnTo>
                <a:lnTo>
                  <a:pt x="800" y="971"/>
                </a:lnTo>
                <a:lnTo>
                  <a:pt x="809" y="987"/>
                </a:lnTo>
                <a:lnTo>
                  <a:pt x="821" y="1001"/>
                </a:lnTo>
                <a:lnTo>
                  <a:pt x="836" y="1012"/>
                </a:lnTo>
                <a:lnTo>
                  <a:pt x="854" y="1018"/>
                </a:lnTo>
                <a:lnTo>
                  <a:pt x="875" y="1021"/>
                </a:lnTo>
                <a:lnTo>
                  <a:pt x="895" y="1018"/>
                </a:lnTo>
                <a:lnTo>
                  <a:pt x="912" y="1011"/>
                </a:lnTo>
                <a:lnTo>
                  <a:pt x="925" y="1001"/>
                </a:lnTo>
                <a:lnTo>
                  <a:pt x="935" y="991"/>
                </a:lnTo>
                <a:lnTo>
                  <a:pt x="944" y="982"/>
                </a:lnTo>
                <a:lnTo>
                  <a:pt x="951" y="975"/>
                </a:lnTo>
                <a:lnTo>
                  <a:pt x="956" y="973"/>
                </a:lnTo>
                <a:lnTo>
                  <a:pt x="959" y="973"/>
                </a:lnTo>
                <a:lnTo>
                  <a:pt x="959" y="974"/>
                </a:lnTo>
                <a:lnTo>
                  <a:pt x="960" y="976"/>
                </a:lnTo>
                <a:lnTo>
                  <a:pt x="960" y="978"/>
                </a:lnTo>
                <a:lnTo>
                  <a:pt x="959" y="980"/>
                </a:lnTo>
                <a:lnTo>
                  <a:pt x="959" y="983"/>
                </a:lnTo>
                <a:lnTo>
                  <a:pt x="959" y="986"/>
                </a:lnTo>
                <a:lnTo>
                  <a:pt x="959" y="991"/>
                </a:lnTo>
                <a:lnTo>
                  <a:pt x="956" y="996"/>
                </a:lnTo>
                <a:lnTo>
                  <a:pt x="951" y="1005"/>
                </a:lnTo>
                <a:lnTo>
                  <a:pt x="940" y="1016"/>
                </a:lnTo>
                <a:lnTo>
                  <a:pt x="929" y="1028"/>
                </a:lnTo>
                <a:lnTo>
                  <a:pt x="913" y="1039"/>
                </a:lnTo>
                <a:lnTo>
                  <a:pt x="893" y="1049"/>
                </a:lnTo>
                <a:lnTo>
                  <a:pt x="872" y="1056"/>
                </a:lnTo>
                <a:lnTo>
                  <a:pt x="850" y="1059"/>
                </a:lnTo>
                <a:lnTo>
                  <a:pt x="825" y="1056"/>
                </a:lnTo>
                <a:lnTo>
                  <a:pt x="803" y="1049"/>
                </a:lnTo>
                <a:lnTo>
                  <a:pt x="783" y="1037"/>
                </a:lnTo>
                <a:lnTo>
                  <a:pt x="766" y="1020"/>
                </a:lnTo>
                <a:lnTo>
                  <a:pt x="753" y="999"/>
                </a:lnTo>
                <a:lnTo>
                  <a:pt x="743" y="973"/>
                </a:lnTo>
                <a:lnTo>
                  <a:pt x="741" y="966"/>
                </a:lnTo>
                <a:lnTo>
                  <a:pt x="741" y="966"/>
                </a:lnTo>
                <a:lnTo>
                  <a:pt x="741" y="963"/>
                </a:lnTo>
                <a:lnTo>
                  <a:pt x="743" y="962"/>
                </a:lnTo>
                <a:lnTo>
                  <a:pt x="743" y="959"/>
                </a:lnTo>
                <a:lnTo>
                  <a:pt x="741" y="957"/>
                </a:lnTo>
                <a:lnTo>
                  <a:pt x="740" y="956"/>
                </a:lnTo>
                <a:lnTo>
                  <a:pt x="739" y="954"/>
                </a:lnTo>
                <a:lnTo>
                  <a:pt x="736" y="942"/>
                </a:lnTo>
                <a:lnTo>
                  <a:pt x="733" y="907"/>
                </a:lnTo>
                <a:lnTo>
                  <a:pt x="736" y="880"/>
                </a:lnTo>
                <a:lnTo>
                  <a:pt x="743" y="853"/>
                </a:lnTo>
                <a:lnTo>
                  <a:pt x="754" y="827"/>
                </a:lnTo>
                <a:lnTo>
                  <a:pt x="770" y="805"/>
                </a:lnTo>
                <a:lnTo>
                  <a:pt x="788" y="785"/>
                </a:lnTo>
                <a:lnTo>
                  <a:pt x="811" y="770"/>
                </a:lnTo>
                <a:lnTo>
                  <a:pt x="837" y="760"/>
                </a:lnTo>
                <a:lnTo>
                  <a:pt x="864" y="757"/>
                </a:lnTo>
                <a:close/>
                <a:moveTo>
                  <a:pt x="1188" y="755"/>
                </a:moveTo>
                <a:lnTo>
                  <a:pt x="1210" y="758"/>
                </a:lnTo>
                <a:lnTo>
                  <a:pt x="1233" y="762"/>
                </a:lnTo>
                <a:lnTo>
                  <a:pt x="1256" y="766"/>
                </a:lnTo>
                <a:lnTo>
                  <a:pt x="1277" y="768"/>
                </a:lnTo>
                <a:lnTo>
                  <a:pt x="1293" y="767"/>
                </a:lnTo>
                <a:lnTo>
                  <a:pt x="1305" y="763"/>
                </a:lnTo>
                <a:lnTo>
                  <a:pt x="1312" y="759"/>
                </a:lnTo>
                <a:lnTo>
                  <a:pt x="1319" y="757"/>
                </a:lnTo>
                <a:lnTo>
                  <a:pt x="1324" y="755"/>
                </a:lnTo>
                <a:lnTo>
                  <a:pt x="1326" y="755"/>
                </a:lnTo>
                <a:lnTo>
                  <a:pt x="1328" y="757"/>
                </a:lnTo>
                <a:lnTo>
                  <a:pt x="1330" y="757"/>
                </a:lnTo>
                <a:lnTo>
                  <a:pt x="1332" y="759"/>
                </a:lnTo>
                <a:lnTo>
                  <a:pt x="1332" y="760"/>
                </a:lnTo>
                <a:lnTo>
                  <a:pt x="1330" y="766"/>
                </a:lnTo>
                <a:lnTo>
                  <a:pt x="1326" y="771"/>
                </a:lnTo>
                <a:lnTo>
                  <a:pt x="1319" y="779"/>
                </a:lnTo>
                <a:lnTo>
                  <a:pt x="1314" y="788"/>
                </a:lnTo>
                <a:lnTo>
                  <a:pt x="1311" y="792"/>
                </a:lnTo>
                <a:lnTo>
                  <a:pt x="1309" y="794"/>
                </a:lnTo>
                <a:lnTo>
                  <a:pt x="1303" y="797"/>
                </a:lnTo>
                <a:lnTo>
                  <a:pt x="1299" y="798"/>
                </a:lnTo>
                <a:lnTo>
                  <a:pt x="1294" y="798"/>
                </a:lnTo>
                <a:lnTo>
                  <a:pt x="1285" y="797"/>
                </a:lnTo>
                <a:lnTo>
                  <a:pt x="1274" y="793"/>
                </a:lnTo>
                <a:lnTo>
                  <a:pt x="1263" y="789"/>
                </a:lnTo>
                <a:lnTo>
                  <a:pt x="1256" y="787"/>
                </a:lnTo>
                <a:lnTo>
                  <a:pt x="1255" y="788"/>
                </a:lnTo>
                <a:lnTo>
                  <a:pt x="1265" y="800"/>
                </a:lnTo>
                <a:lnTo>
                  <a:pt x="1274" y="814"/>
                </a:lnTo>
                <a:lnTo>
                  <a:pt x="1281" y="830"/>
                </a:lnTo>
                <a:lnTo>
                  <a:pt x="1282" y="846"/>
                </a:lnTo>
                <a:lnTo>
                  <a:pt x="1280" y="868"/>
                </a:lnTo>
                <a:lnTo>
                  <a:pt x="1272" y="889"/>
                </a:lnTo>
                <a:lnTo>
                  <a:pt x="1261" y="906"/>
                </a:lnTo>
                <a:lnTo>
                  <a:pt x="1246" y="919"/>
                </a:lnTo>
                <a:lnTo>
                  <a:pt x="1229" y="931"/>
                </a:lnTo>
                <a:lnTo>
                  <a:pt x="1209" y="939"/>
                </a:lnTo>
                <a:lnTo>
                  <a:pt x="1188" y="945"/>
                </a:lnTo>
                <a:lnTo>
                  <a:pt x="1167" y="949"/>
                </a:lnTo>
                <a:lnTo>
                  <a:pt x="1147" y="950"/>
                </a:lnTo>
                <a:lnTo>
                  <a:pt x="1142" y="950"/>
                </a:lnTo>
                <a:lnTo>
                  <a:pt x="1136" y="949"/>
                </a:lnTo>
                <a:lnTo>
                  <a:pt x="1129" y="949"/>
                </a:lnTo>
                <a:lnTo>
                  <a:pt x="1123" y="957"/>
                </a:lnTo>
                <a:lnTo>
                  <a:pt x="1117" y="969"/>
                </a:lnTo>
                <a:lnTo>
                  <a:pt x="1115" y="979"/>
                </a:lnTo>
                <a:lnTo>
                  <a:pt x="1117" y="990"/>
                </a:lnTo>
                <a:lnTo>
                  <a:pt x="1126" y="996"/>
                </a:lnTo>
                <a:lnTo>
                  <a:pt x="1141" y="1001"/>
                </a:lnTo>
                <a:lnTo>
                  <a:pt x="1163" y="1003"/>
                </a:lnTo>
                <a:lnTo>
                  <a:pt x="1230" y="1003"/>
                </a:lnTo>
                <a:lnTo>
                  <a:pt x="1252" y="1004"/>
                </a:lnTo>
                <a:lnTo>
                  <a:pt x="1273" y="1011"/>
                </a:lnTo>
                <a:lnTo>
                  <a:pt x="1292" y="1021"/>
                </a:lnTo>
                <a:lnTo>
                  <a:pt x="1306" y="1035"/>
                </a:lnTo>
                <a:lnTo>
                  <a:pt x="1316" y="1051"/>
                </a:lnTo>
                <a:lnTo>
                  <a:pt x="1319" y="1069"/>
                </a:lnTo>
                <a:lnTo>
                  <a:pt x="1316" y="1092"/>
                </a:lnTo>
                <a:lnTo>
                  <a:pt x="1307" y="1110"/>
                </a:lnTo>
                <a:lnTo>
                  <a:pt x="1294" y="1127"/>
                </a:lnTo>
                <a:lnTo>
                  <a:pt x="1276" y="1141"/>
                </a:lnTo>
                <a:lnTo>
                  <a:pt x="1256" y="1153"/>
                </a:lnTo>
                <a:lnTo>
                  <a:pt x="1234" y="1162"/>
                </a:lnTo>
                <a:lnTo>
                  <a:pt x="1210" y="1169"/>
                </a:lnTo>
                <a:lnTo>
                  <a:pt x="1185" y="1173"/>
                </a:lnTo>
                <a:lnTo>
                  <a:pt x="1163" y="1174"/>
                </a:lnTo>
                <a:lnTo>
                  <a:pt x="1132" y="1173"/>
                </a:lnTo>
                <a:lnTo>
                  <a:pt x="1107" y="1166"/>
                </a:lnTo>
                <a:lnTo>
                  <a:pt x="1086" y="1159"/>
                </a:lnTo>
                <a:lnTo>
                  <a:pt x="1070" y="1147"/>
                </a:lnTo>
                <a:lnTo>
                  <a:pt x="1061" y="1131"/>
                </a:lnTo>
                <a:lnTo>
                  <a:pt x="1058" y="1114"/>
                </a:lnTo>
                <a:lnTo>
                  <a:pt x="1060" y="1100"/>
                </a:lnTo>
                <a:lnTo>
                  <a:pt x="1065" y="1086"/>
                </a:lnTo>
                <a:lnTo>
                  <a:pt x="1071" y="1075"/>
                </a:lnTo>
                <a:lnTo>
                  <a:pt x="1078" y="1064"/>
                </a:lnTo>
                <a:lnTo>
                  <a:pt x="1085" y="1058"/>
                </a:lnTo>
                <a:lnTo>
                  <a:pt x="1090" y="1055"/>
                </a:lnTo>
                <a:lnTo>
                  <a:pt x="1088" y="1059"/>
                </a:lnTo>
                <a:lnTo>
                  <a:pt x="1088" y="1069"/>
                </a:lnTo>
                <a:lnTo>
                  <a:pt x="1090" y="1085"/>
                </a:lnTo>
                <a:lnTo>
                  <a:pt x="1094" y="1101"/>
                </a:lnTo>
                <a:lnTo>
                  <a:pt x="1104" y="1114"/>
                </a:lnTo>
                <a:lnTo>
                  <a:pt x="1119" y="1127"/>
                </a:lnTo>
                <a:lnTo>
                  <a:pt x="1138" y="1136"/>
                </a:lnTo>
                <a:lnTo>
                  <a:pt x="1162" y="1143"/>
                </a:lnTo>
                <a:lnTo>
                  <a:pt x="1189" y="1144"/>
                </a:lnTo>
                <a:lnTo>
                  <a:pt x="1212" y="1143"/>
                </a:lnTo>
                <a:lnTo>
                  <a:pt x="1230" y="1139"/>
                </a:lnTo>
                <a:lnTo>
                  <a:pt x="1246" y="1131"/>
                </a:lnTo>
                <a:lnTo>
                  <a:pt x="1259" y="1121"/>
                </a:lnTo>
                <a:lnTo>
                  <a:pt x="1265" y="1107"/>
                </a:lnTo>
                <a:lnTo>
                  <a:pt x="1269" y="1092"/>
                </a:lnTo>
                <a:lnTo>
                  <a:pt x="1267" y="1077"/>
                </a:lnTo>
                <a:lnTo>
                  <a:pt x="1261" y="1066"/>
                </a:lnTo>
                <a:lnTo>
                  <a:pt x="1251" y="1059"/>
                </a:lnTo>
                <a:lnTo>
                  <a:pt x="1239" y="1054"/>
                </a:lnTo>
                <a:lnTo>
                  <a:pt x="1223" y="1051"/>
                </a:lnTo>
                <a:lnTo>
                  <a:pt x="1204" y="1050"/>
                </a:lnTo>
                <a:lnTo>
                  <a:pt x="1175" y="1050"/>
                </a:lnTo>
                <a:lnTo>
                  <a:pt x="1154" y="1049"/>
                </a:lnTo>
                <a:lnTo>
                  <a:pt x="1137" y="1049"/>
                </a:lnTo>
                <a:lnTo>
                  <a:pt x="1124" y="1046"/>
                </a:lnTo>
                <a:lnTo>
                  <a:pt x="1115" y="1045"/>
                </a:lnTo>
                <a:lnTo>
                  <a:pt x="1105" y="1042"/>
                </a:lnTo>
                <a:lnTo>
                  <a:pt x="1087" y="1034"/>
                </a:lnTo>
                <a:lnTo>
                  <a:pt x="1077" y="1025"/>
                </a:lnTo>
                <a:lnTo>
                  <a:pt x="1070" y="1013"/>
                </a:lnTo>
                <a:lnTo>
                  <a:pt x="1069" y="1003"/>
                </a:lnTo>
                <a:lnTo>
                  <a:pt x="1070" y="992"/>
                </a:lnTo>
                <a:lnTo>
                  <a:pt x="1075" y="983"/>
                </a:lnTo>
                <a:lnTo>
                  <a:pt x="1085" y="974"/>
                </a:lnTo>
                <a:lnTo>
                  <a:pt x="1095" y="962"/>
                </a:lnTo>
                <a:lnTo>
                  <a:pt x="1107" y="942"/>
                </a:lnTo>
                <a:lnTo>
                  <a:pt x="1088" y="933"/>
                </a:lnTo>
                <a:lnTo>
                  <a:pt x="1073" y="920"/>
                </a:lnTo>
                <a:lnTo>
                  <a:pt x="1061" y="904"/>
                </a:lnTo>
                <a:lnTo>
                  <a:pt x="1053" y="886"/>
                </a:lnTo>
                <a:lnTo>
                  <a:pt x="1050" y="865"/>
                </a:lnTo>
                <a:lnTo>
                  <a:pt x="1053" y="843"/>
                </a:lnTo>
                <a:lnTo>
                  <a:pt x="1064" y="823"/>
                </a:lnTo>
                <a:lnTo>
                  <a:pt x="1078" y="805"/>
                </a:lnTo>
                <a:lnTo>
                  <a:pt x="1095" y="791"/>
                </a:lnTo>
                <a:lnTo>
                  <a:pt x="1116" y="777"/>
                </a:lnTo>
                <a:lnTo>
                  <a:pt x="1136" y="768"/>
                </a:lnTo>
                <a:lnTo>
                  <a:pt x="1157" y="760"/>
                </a:lnTo>
                <a:lnTo>
                  <a:pt x="1174" y="757"/>
                </a:lnTo>
                <a:lnTo>
                  <a:pt x="1188" y="755"/>
                </a:lnTo>
                <a:close/>
                <a:moveTo>
                  <a:pt x="1903" y="755"/>
                </a:moveTo>
                <a:lnTo>
                  <a:pt x="1930" y="759"/>
                </a:lnTo>
                <a:lnTo>
                  <a:pt x="1953" y="768"/>
                </a:lnTo>
                <a:lnTo>
                  <a:pt x="1971" y="784"/>
                </a:lnTo>
                <a:lnTo>
                  <a:pt x="1986" y="804"/>
                </a:lnTo>
                <a:lnTo>
                  <a:pt x="1995" y="829"/>
                </a:lnTo>
                <a:lnTo>
                  <a:pt x="1998" y="856"/>
                </a:lnTo>
                <a:lnTo>
                  <a:pt x="1998" y="857"/>
                </a:lnTo>
                <a:lnTo>
                  <a:pt x="1998" y="857"/>
                </a:lnTo>
                <a:lnTo>
                  <a:pt x="1998" y="869"/>
                </a:lnTo>
                <a:lnTo>
                  <a:pt x="1992" y="877"/>
                </a:lnTo>
                <a:lnTo>
                  <a:pt x="1983" y="881"/>
                </a:lnTo>
                <a:lnTo>
                  <a:pt x="1969" y="882"/>
                </a:lnTo>
                <a:lnTo>
                  <a:pt x="1825" y="882"/>
                </a:lnTo>
                <a:lnTo>
                  <a:pt x="1825" y="899"/>
                </a:lnTo>
                <a:lnTo>
                  <a:pt x="1826" y="916"/>
                </a:lnTo>
                <a:lnTo>
                  <a:pt x="1829" y="935"/>
                </a:lnTo>
                <a:lnTo>
                  <a:pt x="1834" y="953"/>
                </a:lnTo>
                <a:lnTo>
                  <a:pt x="1840" y="970"/>
                </a:lnTo>
                <a:lnTo>
                  <a:pt x="1850" y="986"/>
                </a:lnTo>
                <a:lnTo>
                  <a:pt x="1860" y="999"/>
                </a:lnTo>
                <a:lnTo>
                  <a:pt x="1876" y="1009"/>
                </a:lnTo>
                <a:lnTo>
                  <a:pt x="1893" y="1017"/>
                </a:lnTo>
                <a:lnTo>
                  <a:pt x="1915" y="1018"/>
                </a:lnTo>
                <a:lnTo>
                  <a:pt x="1935" y="1016"/>
                </a:lnTo>
                <a:lnTo>
                  <a:pt x="1952" y="1009"/>
                </a:lnTo>
                <a:lnTo>
                  <a:pt x="1965" y="1000"/>
                </a:lnTo>
                <a:lnTo>
                  <a:pt x="1975" y="990"/>
                </a:lnTo>
                <a:lnTo>
                  <a:pt x="1983" y="980"/>
                </a:lnTo>
                <a:lnTo>
                  <a:pt x="1990" y="974"/>
                </a:lnTo>
                <a:lnTo>
                  <a:pt x="1995" y="971"/>
                </a:lnTo>
                <a:lnTo>
                  <a:pt x="1998" y="971"/>
                </a:lnTo>
                <a:lnTo>
                  <a:pt x="1998" y="973"/>
                </a:lnTo>
                <a:lnTo>
                  <a:pt x="1998" y="974"/>
                </a:lnTo>
                <a:lnTo>
                  <a:pt x="1998" y="975"/>
                </a:lnTo>
                <a:lnTo>
                  <a:pt x="1998" y="975"/>
                </a:lnTo>
                <a:lnTo>
                  <a:pt x="1998" y="975"/>
                </a:lnTo>
                <a:lnTo>
                  <a:pt x="1998" y="978"/>
                </a:lnTo>
                <a:lnTo>
                  <a:pt x="1998" y="982"/>
                </a:lnTo>
                <a:lnTo>
                  <a:pt x="1998" y="984"/>
                </a:lnTo>
                <a:lnTo>
                  <a:pt x="1996" y="990"/>
                </a:lnTo>
                <a:lnTo>
                  <a:pt x="1995" y="995"/>
                </a:lnTo>
                <a:lnTo>
                  <a:pt x="1989" y="1003"/>
                </a:lnTo>
                <a:lnTo>
                  <a:pt x="1979" y="1014"/>
                </a:lnTo>
                <a:lnTo>
                  <a:pt x="1966" y="1026"/>
                </a:lnTo>
                <a:lnTo>
                  <a:pt x="1951" y="1037"/>
                </a:lnTo>
                <a:lnTo>
                  <a:pt x="1932" y="1046"/>
                </a:lnTo>
                <a:lnTo>
                  <a:pt x="1911" y="1054"/>
                </a:lnTo>
                <a:lnTo>
                  <a:pt x="1888" y="1055"/>
                </a:lnTo>
                <a:lnTo>
                  <a:pt x="1864" y="1054"/>
                </a:lnTo>
                <a:lnTo>
                  <a:pt x="1842" y="1046"/>
                </a:lnTo>
                <a:lnTo>
                  <a:pt x="1822" y="1034"/>
                </a:lnTo>
                <a:lnTo>
                  <a:pt x="1805" y="1017"/>
                </a:lnTo>
                <a:lnTo>
                  <a:pt x="1791" y="996"/>
                </a:lnTo>
                <a:lnTo>
                  <a:pt x="1782" y="970"/>
                </a:lnTo>
                <a:lnTo>
                  <a:pt x="1775" y="941"/>
                </a:lnTo>
                <a:lnTo>
                  <a:pt x="1772" y="906"/>
                </a:lnTo>
                <a:lnTo>
                  <a:pt x="1775" y="878"/>
                </a:lnTo>
                <a:lnTo>
                  <a:pt x="1782" y="851"/>
                </a:lnTo>
                <a:lnTo>
                  <a:pt x="1793" y="826"/>
                </a:lnTo>
                <a:lnTo>
                  <a:pt x="1809" y="802"/>
                </a:lnTo>
                <a:lnTo>
                  <a:pt x="1827" y="783"/>
                </a:lnTo>
                <a:lnTo>
                  <a:pt x="1850" y="768"/>
                </a:lnTo>
                <a:lnTo>
                  <a:pt x="1876" y="759"/>
                </a:lnTo>
                <a:lnTo>
                  <a:pt x="1903" y="755"/>
                </a:lnTo>
                <a:close/>
                <a:moveTo>
                  <a:pt x="1589" y="755"/>
                </a:moveTo>
                <a:lnTo>
                  <a:pt x="1590" y="755"/>
                </a:lnTo>
                <a:lnTo>
                  <a:pt x="1593" y="757"/>
                </a:lnTo>
                <a:lnTo>
                  <a:pt x="1594" y="758"/>
                </a:lnTo>
                <a:lnTo>
                  <a:pt x="1597" y="760"/>
                </a:lnTo>
                <a:lnTo>
                  <a:pt x="1598" y="762"/>
                </a:lnTo>
                <a:lnTo>
                  <a:pt x="1599" y="763"/>
                </a:lnTo>
                <a:lnTo>
                  <a:pt x="1598" y="768"/>
                </a:lnTo>
                <a:lnTo>
                  <a:pt x="1595" y="775"/>
                </a:lnTo>
                <a:lnTo>
                  <a:pt x="1594" y="785"/>
                </a:lnTo>
                <a:lnTo>
                  <a:pt x="1592" y="804"/>
                </a:lnTo>
                <a:lnTo>
                  <a:pt x="1614" y="789"/>
                </a:lnTo>
                <a:lnTo>
                  <a:pt x="1631" y="777"/>
                </a:lnTo>
                <a:lnTo>
                  <a:pt x="1644" y="768"/>
                </a:lnTo>
                <a:lnTo>
                  <a:pt x="1656" y="760"/>
                </a:lnTo>
                <a:lnTo>
                  <a:pt x="1668" y="757"/>
                </a:lnTo>
                <a:lnTo>
                  <a:pt x="1681" y="755"/>
                </a:lnTo>
                <a:lnTo>
                  <a:pt x="1703" y="758"/>
                </a:lnTo>
                <a:lnTo>
                  <a:pt x="1721" y="764"/>
                </a:lnTo>
                <a:lnTo>
                  <a:pt x="1736" y="776"/>
                </a:lnTo>
                <a:lnTo>
                  <a:pt x="1745" y="791"/>
                </a:lnTo>
                <a:lnTo>
                  <a:pt x="1751" y="809"/>
                </a:lnTo>
                <a:lnTo>
                  <a:pt x="1753" y="829"/>
                </a:lnTo>
                <a:lnTo>
                  <a:pt x="1753" y="991"/>
                </a:lnTo>
                <a:lnTo>
                  <a:pt x="1754" y="1007"/>
                </a:lnTo>
                <a:lnTo>
                  <a:pt x="1759" y="1018"/>
                </a:lnTo>
                <a:lnTo>
                  <a:pt x="1766" y="1026"/>
                </a:lnTo>
                <a:lnTo>
                  <a:pt x="1775" y="1030"/>
                </a:lnTo>
                <a:lnTo>
                  <a:pt x="1787" y="1031"/>
                </a:lnTo>
                <a:lnTo>
                  <a:pt x="1793" y="1034"/>
                </a:lnTo>
                <a:lnTo>
                  <a:pt x="1796" y="1035"/>
                </a:lnTo>
                <a:lnTo>
                  <a:pt x="1796" y="1039"/>
                </a:lnTo>
                <a:lnTo>
                  <a:pt x="1796" y="1041"/>
                </a:lnTo>
                <a:lnTo>
                  <a:pt x="1795" y="1042"/>
                </a:lnTo>
                <a:lnTo>
                  <a:pt x="1792" y="1045"/>
                </a:lnTo>
                <a:lnTo>
                  <a:pt x="1791" y="1049"/>
                </a:lnTo>
                <a:lnTo>
                  <a:pt x="1789" y="1050"/>
                </a:lnTo>
                <a:lnTo>
                  <a:pt x="1787" y="1051"/>
                </a:lnTo>
                <a:lnTo>
                  <a:pt x="1785" y="1051"/>
                </a:lnTo>
                <a:lnTo>
                  <a:pt x="1775" y="1051"/>
                </a:lnTo>
                <a:lnTo>
                  <a:pt x="1762" y="1050"/>
                </a:lnTo>
                <a:lnTo>
                  <a:pt x="1747" y="1049"/>
                </a:lnTo>
                <a:lnTo>
                  <a:pt x="1730" y="1047"/>
                </a:lnTo>
                <a:lnTo>
                  <a:pt x="1712" y="1049"/>
                </a:lnTo>
                <a:lnTo>
                  <a:pt x="1699" y="1050"/>
                </a:lnTo>
                <a:lnTo>
                  <a:pt x="1688" y="1051"/>
                </a:lnTo>
                <a:lnTo>
                  <a:pt x="1681" y="1051"/>
                </a:lnTo>
                <a:lnTo>
                  <a:pt x="1678" y="1051"/>
                </a:lnTo>
                <a:lnTo>
                  <a:pt x="1675" y="1050"/>
                </a:lnTo>
                <a:lnTo>
                  <a:pt x="1674" y="1049"/>
                </a:lnTo>
                <a:lnTo>
                  <a:pt x="1674" y="1047"/>
                </a:lnTo>
                <a:lnTo>
                  <a:pt x="1674" y="1045"/>
                </a:lnTo>
                <a:lnTo>
                  <a:pt x="1675" y="1043"/>
                </a:lnTo>
                <a:lnTo>
                  <a:pt x="1677" y="1043"/>
                </a:lnTo>
                <a:lnTo>
                  <a:pt x="1678" y="1042"/>
                </a:lnTo>
                <a:lnTo>
                  <a:pt x="1679" y="1041"/>
                </a:lnTo>
                <a:lnTo>
                  <a:pt x="1681" y="1038"/>
                </a:lnTo>
                <a:lnTo>
                  <a:pt x="1682" y="1037"/>
                </a:lnTo>
                <a:lnTo>
                  <a:pt x="1683" y="1035"/>
                </a:lnTo>
                <a:lnTo>
                  <a:pt x="1685" y="1035"/>
                </a:lnTo>
                <a:lnTo>
                  <a:pt x="1686" y="1034"/>
                </a:lnTo>
                <a:lnTo>
                  <a:pt x="1688" y="1033"/>
                </a:lnTo>
                <a:lnTo>
                  <a:pt x="1692" y="1030"/>
                </a:lnTo>
                <a:lnTo>
                  <a:pt x="1698" y="1025"/>
                </a:lnTo>
                <a:lnTo>
                  <a:pt x="1700" y="1016"/>
                </a:lnTo>
                <a:lnTo>
                  <a:pt x="1702" y="1004"/>
                </a:lnTo>
                <a:lnTo>
                  <a:pt x="1702" y="990"/>
                </a:lnTo>
                <a:lnTo>
                  <a:pt x="1702" y="848"/>
                </a:lnTo>
                <a:lnTo>
                  <a:pt x="1700" y="826"/>
                </a:lnTo>
                <a:lnTo>
                  <a:pt x="1695" y="810"/>
                </a:lnTo>
                <a:lnTo>
                  <a:pt x="1687" y="801"/>
                </a:lnTo>
                <a:lnTo>
                  <a:pt x="1674" y="794"/>
                </a:lnTo>
                <a:lnTo>
                  <a:pt x="1657" y="793"/>
                </a:lnTo>
                <a:lnTo>
                  <a:pt x="1641" y="796"/>
                </a:lnTo>
                <a:lnTo>
                  <a:pt x="1626" y="801"/>
                </a:lnTo>
                <a:lnTo>
                  <a:pt x="1611" y="812"/>
                </a:lnTo>
                <a:lnTo>
                  <a:pt x="1599" y="823"/>
                </a:lnTo>
                <a:lnTo>
                  <a:pt x="1592" y="838"/>
                </a:lnTo>
                <a:lnTo>
                  <a:pt x="1589" y="853"/>
                </a:lnTo>
                <a:lnTo>
                  <a:pt x="1589" y="991"/>
                </a:lnTo>
                <a:lnTo>
                  <a:pt x="1590" y="1007"/>
                </a:lnTo>
                <a:lnTo>
                  <a:pt x="1594" y="1018"/>
                </a:lnTo>
                <a:lnTo>
                  <a:pt x="1599" y="1026"/>
                </a:lnTo>
                <a:lnTo>
                  <a:pt x="1609" y="1030"/>
                </a:lnTo>
                <a:lnTo>
                  <a:pt x="1620" y="1031"/>
                </a:lnTo>
                <a:lnTo>
                  <a:pt x="1628" y="1034"/>
                </a:lnTo>
                <a:lnTo>
                  <a:pt x="1632" y="1035"/>
                </a:lnTo>
                <a:lnTo>
                  <a:pt x="1632" y="1039"/>
                </a:lnTo>
                <a:lnTo>
                  <a:pt x="1632" y="1041"/>
                </a:lnTo>
                <a:lnTo>
                  <a:pt x="1631" y="1042"/>
                </a:lnTo>
                <a:lnTo>
                  <a:pt x="1628" y="1045"/>
                </a:lnTo>
                <a:lnTo>
                  <a:pt x="1627" y="1049"/>
                </a:lnTo>
                <a:lnTo>
                  <a:pt x="1626" y="1050"/>
                </a:lnTo>
                <a:lnTo>
                  <a:pt x="1623" y="1051"/>
                </a:lnTo>
                <a:lnTo>
                  <a:pt x="1622" y="1051"/>
                </a:lnTo>
                <a:lnTo>
                  <a:pt x="1613" y="1051"/>
                </a:lnTo>
                <a:lnTo>
                  <a:pt x="1598" y="1050"/>
                </a:lnTo>
                <a:lnTo>
                  <a:pt x="1584" y="1049"/>
                </a:lnTo>
                <a:lnTo>
                  <a:pt x="1567" y="1047"/>
                </a:lnTo>
                <a:lnTo>
                  <a:pt x="1548" y="1049"/>
                </a:lnTo>
                <a:lnTo>
                  <a:pt x="1534" y="1050"/>
                </a:lnTo>
                <a:lnTo>
                  <a:pt x="1521" y="1051"/>
                </a:lnTo>
                <a:lnTo>
                  <a:pt x="1508" y="1051"/>
                </a:lnTo>
                <a:lnTo>
                  <a:pt x="1505" y="1051"/>
                </a:lnTo>
                <a:lnTo>
                  <a:pt x="1502" y="1050"/>
                </a:lnTo>
                <a:lnTo>
                  <a:pt x="1502" y="1049"/>
                </a:lnTo>
                <a:lnTo>
                  <a:pt x="1501" y="1047"/>
                </a:lnTo>
                <a:lnTo>
                  <a:pt x="1501" y="1045"/>
                </a:lnTo>
                <a:lnTo>
                  <a:pt x="1502" y="1043"/>
                </a:lnTo>
                <a:lnTo>
                  <a:pt x="1504" y="1042"/>
                </a:lnTo>
                <a:lnTo>
                  <a:pt x="1506" y="1041"/>
                </a:lnTo>
                <a:lnTo>
                  <a:pt x="1506" y="1038"/>
                </a:lnTo>
                <a:lnTo>
                  <a:pt x="1508" y="1037"/>
                </a:lnTo>
                <a:lnTo>
                  <a:pt x="1509" y="1035"/>
                </a:lnTo>
                <a:lnTo>
                  <a:pt x="1510" y="1035"/>
                </a:lnTo>
                <a:lnTo>
                  <a:pt x="1513" y="1034"/>
                </a:lnTo>
                <a:lnTo>
                  <a:pt x="1516" y="1033"/>
                </a:lnTo>
                <a:lnTo>
                  <a:pt x="1519" y="1030"/>
                </a:lnTo>
                <a:lnTo>
                  <a:pt x="1530" y="1022"/>
                </a:lnTo>
                <a:lnTo>
                  <a:pt x="1537" y="1009"/>
                </a:lnTo>
                <a:lnTo>
                  <a:pt x="1538" y="990"/>
                </a:lnTo>
                <a:lnTo>
                  <a:pt x="1538" y="813"/>
                </a:lnTo>
                <a:lnTo>
                  <a:pt x="1538" y="808"/>
                </a:lnTo>
                <a:lnTo>
                  <a:pt x="1537" y="802"/>
                </a:lnTo>
                <a:lnTo>
                  <a:pt x="1535" y="800"/>
                </a:lnTo>
                <a:lnTo>
                  <a:pt x="1533" y="797"/>
                </a:lnTo>
                <a:lnTo>
                  <a:pt x="1529" y="796"/>
                </a:lnTo>
                <a:lnTo>
                  <a:pt x="1525" y="794"/>
                </a:lnTo>
                <a:lnTo>
                  <a:pt x="1518" y="793"/>
                </a:lnTo>
                <a:lnTo>
                  <a:pt x="1514" y="793"/>
                </a:lnTo>
                <a:lnTo>
                  <a:pt x="1510" y="792"/>
                </a:lnTo>
                <a:lnTo>
                  <a:pt x="1509" y="791"/>
                </a:lnTo>
                <a:lnTo>
                  <a:pt x="1508" y="789"/>
                </a:lnTo>
                <a:lnTo>
                  <a:pt x="1508" y="788"/>
                </a:lnTo>
                <a:lnTo>
                  <a:pt x="1508" y="785"/>
                </a:lnTo>
                <a:lnTo>
                  <a:pt x="1509" y="784"/>
                </a:lnTo>
                <a:lnTo>
                  <a:pt x="1510" y="783"/>
                </a:lnTo>
                <a:lnTo>
                  <a:pt x="1513" y="781"/>
                </a:lnTo>
                <a:lnTo>
                  <a:pt x="1514" y="779"/>
                </a:lnTo>
                <a:lnTo>
                  <a:pt x="1516" y="776"/>
                </a:lnTo>
                <a:lnTo>
                  <a:pt x="1518" y="775"/>
                </a:lnTo>
                <a:lnTo>
                  <a:pt x="1521" y="774"/>
                </a:lnTo>
                <a:lnTo>
                  <a:pt x="1525" y="774"/>
                </a:lnTo>
                <a:lnTo>
                  <a:pt x="1544" y="772"/>
                </a:lnTo>
                <a:lnTo>
                  <a:pt x="1559" y="771"/>
                </a:lnTo>
                <a:lnTo>
                  <a:pt x="1571" y="767"/>
                </a:lnTo>
                <a:lnTo>
                  <a:pt x="1576" y="766"/>
                </a:lnTo>
                <a:lnTo>
                  <a:pt x="1580" y="762"/>
                </a:lnTo>
                <a:lnTo>
                  <a:pt x="1582" y="759"/>
                </a:lnTo>
                <a:lnTo>
                  <a:pt x="1584" y="758"/>
                </a:lnTo>
                <a:lnTo>
                  <a:pt x="1586" y="757"/>
                </a:lnTo>
                <a:lnTo>
                  <a:pt x="1588" y="755"/>
                </a:lnTo>
                <a:lnTo>
                  <a:pt x="1589" y="755"/>
                </a:lnTo>
                <a:close/>
                <a:moveTo>
                  <a:pt x="1425" y="755"/>
                </a:moveTo>
                <a:lnTo>
                  <a:pt x="1451" y="759"/>
                </a:lnTo>
                <a:lnTo>
                  <a:pt x="1474" y="768"/>
                </a:lnTo>
                <a:lnTo>
                  <a:pt x="1493" y="784"/>
                </a:lnTo>
                <a:lnTo>
                  <a:pt x="1508" y="804"/>
                </a:lnTo>
                <a:lnTo>
                  <a:pt x="1517" y="829"/>
                </a:lnTo>
                <a:lnTo>
                  <a:pt x="1519" y="857"/>
                </a:lnTo>
                <a:lnTo>
                  <a:pt x="1518" y="869"/>
                </a:lnTo>
                <a:lnTo>
                  <a:pt x="1514" y="877"/>
                </a:lnTo>
                <a:lnTo>
                  <a:pt x="1504" y="881"/>
                </a:lnTo>
                <a:lnTo>
                  <a:pt x="1489" y="882"/>
                </a:lnTo>
                <a:lnTo>
                  <a:pt x="1345" y="882"/>
                </a:lnTo>
                <a:lnTo>
                  <a:pt x="1345" y="899"/>
                </a:lnTo>
                <a:lnTo>
                  <a:pt x="1347" y="916"/>
                </a:lnTo>
                <a:lnTo>
                  <a:pt x="1349" y="935"/>
                </a:lnTo>
                <a:lnTo>
                  <a:pt x="1354" y="953"/>
                </a:lnTo>
                <a:lnTo>
                  <a:pt x="1361" y="970"/>
                </a:lnTo>
                <a:lnTo>
                  <a:pt x="1370" y="986"/>
                </a:lnTo>
                <a:lnTo>
                  <a:pt x="1382" y="999"/>
                </a:lnTo>
                <a:lnTo>
                  <a:pt x="1396" y="1009"/>
                </a:lnTo>
                <a:lnTo>
                  <a:pt x="1415" y="1017"/>
                </a:lnTo>
                <a:lnTo>
                  <a:pt x="1437" y="1018"/>
                </a:lnTo>
                <a:lnTo>
                  <a:pt x="1455" y="1016"/>
                </a:lnTo>
                <a:lnTo>
                  <a:pt x="1472" y="1009"/>
                </a:lnTo>
                <a:lnTo>
                  <a:pt x="1485" y="1000"/>
                </a:lnTo>
                <a:lnTo>
                  <a:pt x="1496" y="990"/>
                </a:lnTo>
                <a:lnTo>
                  <a:pt x="1504" y="980"/>
                </a:lnTo>
                <a:lnTo>
                  <a:pt x="1512" y="974"/>
                </a:lnTo>
                <a:lnTo>
                  <a:pt x="1517" y="971"/>
                </a:lnTo>
                <a:lnTo>
                  <a:pt x="1518" y="971"/>
                </a:lnTo>
                <a:lnTo>
                  <a:pt x="1519" y="973"/>
                </a:lnTo>
                <a:lnTo>
                  <a:pt x="1519" y="974"/>
                </a:lnTo>
                <a:lnTo>
                  <a:pt x="1519" y="975"/>
                </a:lnTo>
                <a:lnTo>
                  <a:pt x="1519" y="978"/>
                </a:lnTo>
                <a:lnTo>
                  <a:pt x="1519" y="982"/>
                </a:lnTo>
                <a:lnTo>
                  <a:pt x="1518" y="984"/>
                </a:lnTo>
                <a:lnTo>
                  <a:pt x="1518" y="990"/>
                </a:lnTo>
                <a:lnTo>
                  <a:pt x="1517" y="995"/>
                </a:lnTo>
                <a:lnTo>
                  <a:pt x="1510" y="1003"/>
                </a:lnTo>
                <a:lnTo>
                  <a:pt x="1501" y="1014"/>
                </a:lnTo>
                <a:lnTo>
                  <a:pt x="1488" y="1026"/>
                </a:lnTo>
                <a:lnTo>
                  <a:pt x="1472" y="1037"/>
                </a:lnTo>
                <a:lnTo>
                  <a:pt x="1454" y="1046"/>
                </a:lnTo>
                <a:lnTo>
                  <a:pt x="1433" y="1054"/>
                </a:lnTo>
                <a:lnTo>
                  <a:pt x="1409" y="1055"/>
                </a:lnTo>
                <a:lnTo>
                  <a:pt x="1386" y="1054"/>
                </a:lnTo>
                <a:lnTo>
                  <a:pt x="1364" y="1046"/>
                </a:lnTo>
                <a:lnTo>
                  <a:pt x="1344" y="1034"/>
                </a:lnTo>
                <a:lnTo>
                  <a:pt x="1327" y="1017"/>
                </a:lnTo>
                <a:lnTo>
                  <a:pt x="1312" y="996"/>
                </a:lnTo>
                <a:lnTo>
                  <a:pt x="1302" y="970"/>
                </a:lnTo>
                <a:lnTo>
                  <a:pt x="1297" y="941"/>
                </a:lnTo>
                <a:lnTo>
                  <a:pt x="1294" y="906"/>
                </a:lnTo>
                <a:lnTo>
                  <a:pt x="1297" y="878"/>
                </a:lnTo>
                <a:lnTo>
                  <a:pt x="1303" y="851"/>
                </a:lnTo>
                <a:lnTo>
                  <a:pt x="1315" y="826"/>
                </a:lnTo>
                <a:lnTo>
                  <a:pt x="1330" y="802"/>
                </a:lnTo>
                <a:lnTo>
                  <a:pt x="1349" y="783"/>
                </a:lnTo>
                <a:lnTo>
                  <a:pt x="1371" y="768"/>
                </a:lnTo>
                <a:lnTo>
                  <a:pt x="1396" y="759"/>
                </a:lnTo>
                <a:lnTo>
                  <a:pt x="1425" y="755"/>
                </a:lnTo>
                <a:close/>
                <a:moveTo>
                  <a:pt x="625" y="667"/>
                </a:moveTo>
                <a:lnTo>
                  <a:pt x="642" y="669"/>
                </a:lnTo>
                <a:lnTo>
                  <a:pt x="656" y="671"/>
                </a:lnTo>
                <a:lnTo>
                  <a:pt x="669" y="674"/>
                </a:lnTo>
                <a:lnTo>
                  <a:pt x="680" y="675"/>
                </a:lnTo>
                <a:lnTo>
                  <a:pt x="694" y="673"/>
                </a:lnTo>
                <a:lnTo>
                  <a:pt x="705" y="670"/>
                </a:lnTo>
                <a:lnTo>
                  <a:pt x="711" y="667"/>
                </a:lnTo>
                <a:lnTo>
                  <a:pt x="714" y="667"/>
                </a:lnTo>
                <a:lnTo>
                  <a:pt x="715" y="669"/>
                </a:lnTo>
                <a:lnTo>
                  <a:pt x="716" y="669"/>
                </a:lnTo>
                <a:lnTo>
                  <a:pt x="716" y="670"/>
                </a:lnTo>
                <a:lnTo>
                  <a:pt x="716" y="678"/>
                </a:lnTo>
                <a:lnTo>
                  <a:pt x="715" y="688"/>
                </a:lnTo>
                <a:lnTo>
                  <a:pt x="714" y="704"/>
                </a:lnTo>
                <a:lnTo>
                  <a:pt x="712" y="725"/>
                </a:lnTo>
                <a:lnTo>
                  <a:pt x="714" y="742"/>
                </a:lnTo>
                <a:lnTo>
                  <a:pt x="716" y="757"/>
                </a:lnTo>
                <a:lnTo>
                  <a:pt x="716" y="766"/>
                </a:lnTo>
                <a:lnTo>
                  <a:pt x="716" y="767"/>
                </a:lnTo>
                <a:lnTo>
                  <a:pt x="715" y="770"/>
                </a:lnTo>
                <a:lnTo>
                  <a:pt x="714" y="771"/>
                </a:lnTo>
                <a:lnTo>
                  <a:pt x="711" y="772"/>
                </a:lnTo>
                <a:lnTo>
                  <a:pt x="710" y="772"/>
                </a:lnTo>
                <a:lnTo>
                  <a:pt x="708" y="774"/>
                </a:lnTo>
                <a:lnTo>
                  <a:pt x="707" y="776"/>
                </a:lnTo>
                <a:lnTo>
                  <a:pt x="706" y="777"/>
                </a:lnTo>
                <a:lnTo>
                  <a:pt x="705" y="777"/>
                </a:lnTo>
                <a:lnTo>
                  <a:pt x="703" y="777"/>
                </a:lnTo>
                <a:lnTo>
                  <a:pt x="699" y="777"/>
                </a:lnTo>
                <a:lnTo>
                  <a:pt x="698" y="776"/>
                </a:lnTo>
                <a:lnTo>
                  <a:pt x="697" y="774"/>
                </a:lnTo>
                <a:lnTo>
                  <a:pt x="697" y="771"/>
                </a:lnTo>
                <a:lnTo>
                  <a:pt x="695" y="767"/>
                </a:lnTo>
                <a:lnTo>
                  <a:pt x="689" y="745"/>
                </a:lnTo>
                <a:lnTo>
                  <a:pt x="677" y="728"/>
                </a:lnTo>
                <a:lnTo>
                  <a:pt x="660" y="715"/>
                </a:lnTo>
                <a:lnTo>
                  <a:pt x="638" y="705"/>
                </a:lnTo>
                <a:lnTo>
                  <a:pt x="613" y="703"/>
                </a:lnTo>
                <a:lnTo>
                  <a:pt x="589" y="705"/>
                </a:lnTo>
                <a:lnTo>
                  <a:pt x="570" y="715"/>
                </a:lnTo>
                <a:lnTo>
                  <a:pt x="553" y="729"/>
                </a:lnTo>
                <a:lnTo>
                  <a:pt x="538" y="749"/>
                </a:lnTo>
                <a:lnTo>
                  <a:pt x="528" y="775"/>
                </a:lnTo>
                <a:lnTo>
                  <a:pt x="521" y="805"/>
                </a:lnTo>
                <a:lnTo>
                  <a:pt x="520" y="842"/>
                </a:lnTo>
                <a:lnTo>
                  <a:pt x="521" y="880"/>
                </a:lnTo>
                <a:lnTo>
                  <a:pt x="526" y="914"/>
                </a:lnTo>
                <a:lnTo>
                  <a:pt x="534" y="944"/>
                </a:lnTo>
                <a:lnTo>
                  <a:pt x="546" y="969"/>
                </a:lnTo>
                <a:lnTo>
                  <a:pt x="560" y="988"/>
                </a:lnTo>
                <a:lnTo>
                  <a:pt x="579" y="1003"/>
                </a:lnTo>
                <a:lnTo>
                  <a:pt x="598" y="1012"/>
                </a:lnTo>
                <a:lnTo>
                  <a:pt x="621" y="1014"/>
                </a:lnTo>
                <a:lnTo>
                  <a:pt x="644" y="1012"/>
                </a:lnTo>
                <a:lnTo>
                  <a:pt x="665" y="1005"/>
                </a:lnTo>
                <a:lnTo>
                  <a:pt x="684" y="995"/>
                </a:lnTo>
                <a:lnTo>
                  <a:pt x="699" y="984"/>
                </a:lnTo>
                <a:lnTo>
                  <a:pt x="712" y="973"/>
                </a:lnTo>
                <a:lnTo>
                  <a:pt x="723" y="962"/>
                </a:lnTo>
                <a:lnTo>
                  <a:pt x="731" y="956"/>
                </a:lnTo>
                <a:lnTo>
                  <a:pt x="735" y="953"/>
                </a:lnTo>
                <a:lnTo>
                  <a:pt x="737" y="953"/>
                </a:lnTo>
                <a:lnTo>
                  <a:pt x="739" y="954"/>
                </a:lnTo>
                <a:lnTo>
                  <a:pt x="741" y="966"/>
                </a:lnTo>
                <a:lnTo>
                  <a:pt x="741" y="969"/>
                </a:lnTo>
                <a:lnTo>
                  <a:pt x="739" y="975"/>
                </a:lnTo>
                <a:lnTo>
                  <a:pt x="732" y="983"/>
                </a:lnTo>
                <a:lnTo>
                  <a:pt x="724" y="992"/>
                </a:lnTo>
                <a:lnTo>
                  <a:pt x="698" y="1014"/>
                </a:lnTo>
                <a:lnTo>
                  <a:pt x="676" y="1031"/>
                </a:lnTo>
                <a:lnTo>
                  <a:pt x="656" y="1043"/>
                </a:lnTo>
                <a:lnTo>
                  <a:pt x="636" y="1051"/>
                </a:lnTo>
                <a:lnTo>
                  <a:pt x="619" y="1055"/>
                </a:lnTo>
                <a:lnTo>
                  <a:pt x="601" y="1055"/>
                </a:lnTo>
                <a:lnTo>
                  <a:pt x="574" y="1052"/>
                </a:lnTo>
                <a:lnTo>
                  <a:pt x="547" y="1045"/>
                </a:lnTo>
                <a:lnTo>
                  <a:pt x="525" y="1031"/>
                </a:lnTo>
                <a:lnTo>
                  <a:pt x="507" y="1013"/>
                </a:lnTo>
                <a:lnTo>
                  <a:pt x="491" y="991"/>
                </a:lnTo>
                <a:lnTo>
                  <a:pt x="479" y="966"/>
                </a:lnTo>
                <a:lnTo>
                  <a:pt x="470" y="937"/>
                </a:lnTo>
                <a:lnTo>
                  <a:pt x="465" y="907"/>
                </a:lnTo>
                <a:lnTo>
                  <a:pt x="462" y="874"/>
                </a:lnTo>
                <a:lnTo>
                  <a:pt x="465" y="835"/>
                </a:lnTo>
                <a:lnTo>
                  <a:pt x="473" y="801"/>
                </a:lnTo>
                <a:lnTo>
                  <a:pt x="483" y="770"/>
                </a:lnTo>
                <a:lnTo>
                  <a:pt x="498" y="743"/>
                </a:lnTo>
                <a:lnTo>
                  <a:pt x="516" y="721"/>
                </a:lnTo>
                <a:lnTo>
                  <a:pt x="536" y="702"/>
                </a:lnTo>
                <a:lnTo>
                  <a:pt x="557" y="687"/>
                </a:lnTo>
                <a:lnTo>
                  <a:pt x="579" y="677"/>
                </a:lnTo>
                <a:lnTo>
                  <a:pt x="602" y="670"/>
                </a:lnTo>
                <a:lnTo>
                  <a:pt x="625" y="667"/>
                </a:lnTo>
                <a:close/>
                <a:moveTo>
                  <a:pt x="1026" y="620"/>
                </a:moveTo>
                <a:lnTo>
                  <a:pt x="1028" y="620"/>
                </a:lnTo>
                <a:lnTo>
                  <a:pt x="1029" y="620"/>
                </a:lnTo>
                <a:lnTo>
                  <a:pt x="1032" y="622"/>
                </a:lnTo>
                <a:lnTo>
                  <a:pt x="1033" y="624"/>
                </a:lnTo>
                <a:lnTo>
                  <a:pt x="1035" y="627"/>
                </a:lnTo>
                <a:lnTo>
                  <a:pt x="1036" y="631"/>
                </a:lnTo>
                <a:lnTo>
                  <a:pt x="1035" y="639"/>
                </a:lnTo>
                <a:lnTo>
                  <a:pt x="1033" y="647"/>
                </a:lnTo>
                <a:lnTo>
                  <a:pt x="1032" y="658"/>
                </a:lnTo>
                <a:lnTo>
                  <a:pt x="1031" y="674"/>
                </a:lnTo>
                <a:lnTo>
                  <a:pt x="1029" y="695"/>
                </a:lnTo>
                <a:lnTo>
                  <a:pt x="1028" y="722"/>
                </a:lnTo>
                <a:lnTo>
                  <a:pt x="1028" y="991"/>
                </a:lnTo>
                <a:lnTo>
                  <a:pt x="1029" y="1008"/>
                </a:lnTo>
                <a:lnTo>
                  <a:pt x="1032" y="1020"/>
                </a:lnTo>
                <a:lnTo>
                  <a:pt x="1039" y="1026"/>
                </a:lnTo>
                <a:lnTo>
                  <a:pt x="1047" y="1030"/>
                </a:lnTo>
                <a:lnTo>
                  <a:pt x="1060" y="1031"/>
                </a:lnTo>
                <a:lnTo>
                  <a:pt x="1067" y="1033"/>
                </a:lnTo>
                <a:lnTo>
                  <a:pt x="1071" y="1035"/>
                </a:lnTo>
                <a:lnTo>
                  <a:pt x="1073" y="1037"/>
                </a:lnTo>
                <a:lnTo>
                  <a:pt x="1071" y="1039"/>
                </a:lnTo>
                <a:lnTo>
                  <a:pt x="1071" y="1041"/>
                </a:lnTo>
                <a:lnTo>
                  <a:pt x="1070" y="1042"/>
                </a:lnTo>
                <a:lnTo>
                  <a:pt x="1069" y="1045"/>
                </a:lnTo>
                <a:lnTo>
                  <a:pt x="1067" y="1049"/>
                </a:lnTo>
                <a:lnTo>
                  <a:pt x="1066" y="1050"/>
                </a:lnTo>
                <a:lnTo>
                  <a:pt x="1066" y="1051"/>
                </a:lnTo>
                <a:lnTo>
                  <a:pt x="1064" y="1051"/>
                </a:lnTo>
                <a:lnTo>
                  <a:pt x="1054" y="1051"/>
                </a:lnTo>
                <a:lnTo>
                  <a:pt x="1039" y="1050"/>
                </a:lnTo>
                <a:lnTo>
                  <a:pt x="1022" y="1049"/>
                </a:lnTo>
                <a:lnTo>
                  <a:pt x="1005" y="1047"/>
                </a:lnTo>
                <a:lnTo>
                  <a:pt x="985" y="1047"/>
                </a:lnTo>
                <a:lnTo>
                  <a:pt x="971" y="1049"/>
                </a:lnTo>
                <a:lnTo>
                  <a:pt x="961" y="1050"/>
                </a:lnTo>
                <a:lnTo>
                  <a:pt x="955" y="1051"/>
                </a:lnTo>
                <a:lnTo>
                  <a:pt x="951" y="1051"/>
                </a:lnTo>
                <a:lnTo>
                  <a:pt x="947" y="1051"/>
                </a:lnTo>
                <a:lnTo>
                  <a:pt x="944" y="1051"/>
                </a:lnTo>
                <a:lnTo>
                  <a:pt x="942" y="1051"/>
                </a:lnTo>
                <a:lnTo>
                  <a:pt x="940" y="1050"/>
                </a:lnTo>
                <a:lnTo>
                  <a:pt x="940" y="1047"/>
                </a:lnTo>
                <a:lnTo>
                  <a:pt x="940" y="1046"/>
                </a:lnTo>
                <a:lnTo>
                  <a:pt x="942" y="1045"/>
                </a:lnTo>
                <a:lnTo>
                  <a:pt x="943" y="1042"/>
                </a:lnTo>
                <a:lnTo>
                  <a:pt x="944" y="1041"/>
                </a:lnTo>
                <a:lnTo>
                  <a:pt x="946" y="1039"/>
                </a:lnTo>
                <a:lnTo>
                  <a:pt x="946" y="1038"/>
                </a:lnTo>
                <a:lnTo>
                  <a:pt x="947" y="1037"/>
                </a:lnTo>
                <a:lnTo>
                  <a:pt x="948" y="1035"/>
                </a:lnTo>
                <a:lnTo>
                  <a:pt x="951" y="1034"/>
                </a:lnTo>
                <a:lnTo>
                  <a:pt x="955" y="1033"/>
                </a:lnTo>
                <a:lnTo>
                  <a:pt x="960" y="1030"/>
                </a:lnTo>
                <a:lnTo>
                  <a:pt x="968" y="1024"/>
                </a:lnTo>
                <a:lnTo>
                  <a:pt x="974" y="1016"/>
                </a:lnTo>
                <a:lnTo>
                  <a:pt x="977" y="1003"/>
                </a:lnTo>
                <a:lnTo>
                  <a:pt x="978" y="984"/>
                </a:lnTo>
                <a:lnTo>
                  <a:pt x="978" y="702"/>
                </a:lnTo>
                <a:lnTo>
                  <a:pt x="977" y="686"/>
                </a:lnTo>
                <a:lnTo>
                  <a:pt x="974" y="674"/>
                </a:lnTo>
                <a:lnTo>
                  <a:pt x="968" y="666"/>
                </a:lnTo>
                <a:lnTo>
                  <a:pt x="960" y="664"/>
                </a:lnTo>
                <a:lnTo>
                  <a:pt x="946" y="662"/>
                </a:lnTo>
                <a:lnTo>
                  <a:pt x="936" y="662"/>
                </a:lnTo>
                <a:lnTo>
                  <a:pt x="933" y="661"/>
                </a:lnTo>
                <a:lnTo>
                  <a:pt x="931" y="658"/>
                </a:lnTo>
                <a:lnTo>
                  <a:pt x="933" y="657"/>
                </a:lnTo>
                <a:lnTo>
                  <a:pt x="934" y="654"/>
                </a:lnTo>
                <a:lnTo>
                  <a:pt x="935" y="652"/>
                </a:lnTo>
                <a:lnTo>
                  <a:pt x="936" y="649"/>
                </a:lnTo>
                <a:lnTo>
                  <a:pt x="939" y="647"/>
                </a:lnTo>
                <a:lnTo>
                  <a:pt x="940" y="645"/>
                </a:lnTo>
                <a:lnTo>
                  <a:pt x="942" y="644"/>
                </a:lnTo>
                <a:lnTo>
                  <a:pt x="947" y="643"/>
                </a:lnTo>
                <a:lnTo>
                  <a:pt x="955" y="643"/>
                </a:lnTo>
                <a:lnTo>
                  <a:pt x="971" y="643"/>
                </a:lnTo>
                <a:lnTo>
                  <a:pt x="989" y="641"/>
                </a:lnTo>
                <a:lnTo>
                  <a:pt x="1003" y="636"/>
                </a:lnTo>
                <a:lnTo>
                  <a:pt x="1012" y="631"/>
                </a:lnTo>
                <a:lnTo>
                  <a:pt x="1019" y="626"/>
                </a:lnTo>
                <a:lnTo>
                  <a:pt x="1023" y="622"/>
                </a:lnTo>
                <a:lnTo>
                  <a:pt x="1026" y="620"/>
                </a:lnTo>
                <a:close/>
                <a:moveTo>
                  <a:pt x="391" y="521"/>
                </a:moveTo>
                <a:lnTo>
                  <a:pt x="347" y="547"/>
                </a:lnTo>
                <a:lnTo>
                  <a:pt x="305" y="578"/>
                </a:lnTo>
                <a:lnTo>
                  <a:pt x="267" y="615"/>
                </a:lnTo>
                <a:lnTo>
                  <a:pt x="233" y="654"/>
                </a:lnTo>
                <a:lnTo>
                  <a:pt x="203" y="696"/>
                </a:lnTo>
                <a:lnTo>
                  <a:pt x="179" y="742"/>
                </a:lnTo>
                <a:lnTo>
                  <a:pt x="162" y="791"/>
                </a:lnTo>
                <a:lnTo>
                  <a:pt x="154" y="840"/>
                </a:lnTo>
                <a:lnTo>
                  <a:pt x="150" y="893"/>
                </a:lnTo>
                <a:lnTo>
                  <a:pt x="153" y="942"/>
                </a:lnTo>
                <a:lnTo>
                  <a:pt x="161" y="991"/>
                </a:lnTo>
                <a:lnTo>
                  <a:pt x="174" y="1038"/>
                </a:lnTo>
                <a:lnTo>
                  <a:pt x="192" y="1083"/>
                </a:lnTo>
                <a:lnTo>
                  <a:pt x="213" y="1126"/>
                </a:lnTo>
                <a:lnTo>
                  <a:pt x="238" y="1168"/>
                </a:lnTo>
                <a:lnTo>
                  <a:pt x="266" y="1208"/>
                </a:lnTo>
                <a:lnTo>
                  <a:pt x="294" y="1249"/>
                </a:lnTo>
                <a:lnTo>
                  <a:pt x="326" y="1288"/>
                </a:lnTo>
                <a:lnTo>
                  <a:pt x="359" y="1326"/>
                </a:lnTo>
                <a:lnTo>
                  <a:pt x="323" y="1306"/>
                </a:lnTo>
                <a:lnTo>
                  <a:pt x="287" y="1283"/>
                </a:lnTo>
                <a:lnTo>
                  <a:pt x="250" y="1259"/>
                </a:lnTo>
                <a:lnTo>
                  <a:pt x="212" y="1233"/>
                </a:lnTo>
                <a:lnTo>
                  <a:pt x="175" y="1206"/>
                </a:lnTo>
                <a:lnTo>
                  <a:pt x="140" y="1176"/>
                </a:lnTo>
                <a:lnTo>
                  <a:pt x="107" y="1144"/>
                </a:lnTo>
                <a:lnTo>
                  <a:pt x="77" y="1110"/>
                </a:lnTo>
                <a:lnTo>
                  <a:pt x="51" y="1073"/>
                </a:lnTo>
                <a:lnTo>
                  <a:pt x="29" y="1035"/>
                </a:lnTo>
                <a:lnTo>
                  <a:pt x="13" y="994"/>
                </a:lnTo>
                <a:lnTo>
                  <a:pt x="2" y="950"/>
                </a:lnTo>
                <a:lnTo>
                  <a:pt x="0" y="904"/>
                </a:lnTo>
                <a:lnTo>
                  <a:pt x="2" y="863"/>
                </a:lnTo>
                <a:lnTo>
                  <a:pt x="10" y="823"/>
                </a:lnTo>
                <a:lnTo>
                  <a:pt x="25" y="787"/>
                </a:lnTo>
                <a:lnTo>
                  <a:pt x="43" y="751"/>
                </a:lnTo>
                <a:lnTo>
                  <a:pt x="65" y="719"/>
                </a:lnTo>
                <a:lnTo>
                  <a:pt x="93" y="688"/>
                </a:lnTo>
                <a:lnTo>
                  <a:pt x="122" y="661"/>
                </a:lnTo>
                <a:lnTo>
                  <a:pt x="154" y="635"/>
                </a:lnTo>
                <a:lnTo>
                  <a:pt x="188" y="611"/>
                </a:lnTo>
                <a:lnTo>
                  <a:pt x="222" y="589"/>
                </a:lnTo>
                <a:lnTo>
                  <a:pt x="258" y="569"/>
                </a:lnTo>
                <a:lnTo>
                  <a:pt x="293" y="552"/>
                </a:lnTo>
                <a:lnTo>
                  <a:pt x="327" y="537"/>
                </a:lnTo>
                <a:lnTo>
                  <a:pt x="343" y="533"/>
                </a:lnTo>
                <a:lnTo>
                  <a:pt x="359" y="527"/>
                </a:lnTo>
                <a:lnTo>
                  <a:pt x="374" y="522"/>
                </a:lnTo>
                <a:lnTo>
                  <a:pt x="391" y="521"/>
                </a:lnTo>
                <a:close/>
                <a:moveTo>
                  <a:pt x="682" y="478"/>
                </a:moveTo>
                <a:lnTo>
                  <a:pt x="741" y="482"/>
                </a:lnTo>
                <a:lnTo>
                  <a:pt x="802" y="493"/>
                </a:lnTo>
                <a:lnTo>
                  <a:pt x="749" y="492"/>
                </a:lnTo>
                <a:lnTo>
                  <a:pt x="698" y="496"/>
                </a:lnTo>
                <a:lnTo>
                  <a:pt x="648" y="508"/>
                </a:lnTo>
                <a:lnTo>
                  <a:pt x="600" y="523"/>
                </a:lnTo>
                <a:lnTo>
                  <a:pt x="554" y="546"/>
                </a:lnTo>
                <a:lnTo>
                  <a:pt x="511" y="573"/>
                </a:lnTo>
                <a:lnTo>
                  <a:pt x="471" y="606"/>
                </a:lnTo>
                <a:lnTo>
                  <a:pt x="436" y="643"/>
                </a:lnTo>
                <a:lnTo>
                  <a:pt x="405" y="683"/>
                </a:lnTo>
                <a:lnTo>
                  <a:pt x="378" y="729"/>
                </a:lnTo>
                <a:lnTo>
                  <a:pt x="357" y="791"/>
                </a:lnTo>
                <a:lnTo>
                  <a:pt x="344" y="852"/>
                </a:lnTo>
                <a:lnTo>
                  <a:pt x="339" y="915"/>
                </a:lnTo>
                <a:lnTo>
                  <a:pt x="339" y="978"/>
                </a:lnTo>
                <a:lnTo>
                  <a:pt x="346" y="1039"/>
                </a:lnTo>
                <a:lnTo>
                  <a:pt x="359" y="1101"/>
                </a:lnTo>
                <a:lnTo>
                  <a:pt x="376" y="1162"/>
                </a:lnTo>
                <a:lnTo>
                  <a:pt x="397" y="1221"/>
                </a:lnTo>
                <a:lnTo>
                  <a:pt x="420" y="1280"/>
                </a:lnTo>
                <a:lnTo>
                  <a:pt x="448" y="1337"/>
                </a:lnTo>
                <a:lnTo>
                  <a:pt x="477" y="1392"/>
                </a:lnTo>
                <a:lnTo>
                  <a:pt x="508" y="1444"/>
                </a:lnTo>
                <a:lnTo>
                  <a:pt x="448" y="1388"/>
                </a:lnTo>
                <a:lnTo>
                  <a:pt x="391" y="1327"/>
                </a:lnTo>
                <a:lnTo>
                  <a:pt x="339" y="1265"/>
                </a:lnTo>
                <a:lnTo>
                  <a:pt x="291" y="1200"/>
                </a:lnTo>
                <a:lnTo>
                  <a:pt x="246" y="1135"/>
                </a:lnTo>
                <a:lnTo>
                  <a:pt x="225" y="1101"/>
                </a:lnTo>
                <a:lnTo>
                  <a:pt x="209" y="1063"/>
                </a:lnTo>
                <a:lnTo>
                  <a:pt x="195" y="1022"/>
                </a:lnTo>
                <a:lnTo>
                  <a:pt x="184" y="980"/>
                </a:lnTo>
                <a:lnTo>
                  <a:pt x="179" y="937"/>
                </a:lnTo>
                <a:lnTo>
                  <a:pt x="177" y="894"/>
                </a:lnTo>
                <a:lnTo>
                  <a:pt x="178" y="851"/>
                </a:lnTo>
                <a:lnTo>
                  <a:pt x="184" y="809"/>
                </a:lnTo>
                <a:lnTo>
                  <a:pt x="196" y="767"/>
                </a:lnTo>
                <a:lnTo>
                  <a:pt x="213" y="729"/>
                </a:lnTo>
                <a:lnTo>
                  <a:pt x="236" y="694"/>
                </a:lnTo>
                <a:lnTo>
                  <a:pt x="274" y="647"/>
                </a:lnTo>
                <a:lnTo>
                  <a:pt x="315" y="606"/>
                </a:lnTo>
                <a:lnTo>
                  <a:pt x="360" y="571"/>
                </a:lnTo>
                <a:lnTo>
                  <a:pt x="408" y="540"/>
                </a:lnTo>
                <a:lnTo>
                  <a:pt x="460" y="517"/>
                </a:lnTo>
                <a:lnTo>
                  <a:pt x="512" y="499"/>
                </a:lnTo>
                <a:lnTo>
                  <a:pt x="567" y="485"/>
                </a:lnTo>
                <a:lnTo>
                  <a:pt x="623" y="479"/>
                </a:lnTo>
                <a:lnTo>
                  <a:pt x="682" y="478"/>
                </a:lnTo>
                <a:close/>
                <a:moveTo>
                  <a:pt x="875" y="280"/>
                </a:moveTo>
                <a:lnTo>
                  <a:pt x="900" y="280"/>
                </a:lnTo>
                <a:lnTo>
                  <a:pt x="919" y="281"/>
                </a:lnTo>
                <a:lnTo>
                  <a:pt x="930" y="282"/>
                </a:lnTo>
                <a:lnTo>
                  <a:pt x="934" y="282"/>
                </a:lnTo>
                <a:lnTo>
                  <a:pt x="1022" y="548"/>
                </a:lnTo>
                <a:lnTo>
                  <a:pt x="977" y="522"/>
                </a:lnTo>
                <a:lnTo>
                  <a:pt x="929" y="499"/>
                </a:lnTo>
                <a:lnTo>
                  <a:pt x="879" y="479"/>
                </a:lnTo>
                <a:lnTo>
                  <a:pt x="828" y="464"/>
                </a:lnTo>
                <a:lnTo>
                  <a:pt x="773" y="455"/>
                </a:lnTo>
                <a:lnTo>
                  <a:pt x="689" y="450"/>
                </a:lnTo>
                <a:lnTo>
                  <a:pt x="606" y="453"/>
                </a:lnTo>
                <a:lnTo>
                  <a:pt x="525" y="462"/>
                </a:lnTo>
                <a:lnTo>
                  <a:pt x="445" y="478"/>
                </a:lnTo>
                <a:lnTo>
                  <a:pt x="368" y="499"/>
                </a:lnTo>
                <a:lnTo>
                  <a:pt x="293" y="525"/>
                </a:lnTo>
                <a:lnTo>
                  <a:pt x="221" y="556"/>
                </a:lnTo>
                <a:lnTo>
                  <a:pt x="285" y="513"/>
                </a:lnTo>
                <a:lnTo>
                  <a:pt x="351" y="470"/>
                </a:lnTo>
                <a:lnTo>
                  <a:pt x="416" y="429"/>
                </a:lnTo>
                <a:lnTo>
                  <a:pt x="484" y="392"/>
                </a:lnTo>
                <a:lnTo>
                  <a:pt x="554" y="358"/>
                </a:lnTo>
                <a:lnTo>
                  <a:pt x="623" y="330"/>
                </a:lnTo>
                <a:lnTo>
                  <a:pt x="695" y="307"/>
                </a:lnTo>
                <a:lnTo>
                  <a:pt x="767" y="290"/>
                </a:lnTo>
                <a:lnTo>
                  <a:pt x="842" y="281"/>
                </a:lnTo>
                <a:lnTo>
                  <a:pt x="875" y="280"/>
                </a:lnTo>
                <a:close/>
                <a:moveTo>
                  <a:pt x="842" y="0"/>
                </a:moveTo>
                <a:lnTo>
                  <a:pt x="926" y="248"/>
                </a:lnTo>
                <a:lnTo>
                  <a:pt x="855" y="251"/>
                </a:lnTo>
                <a:lnTo>
                  <a:pt x="787" y="259"/>
                </a:lnTo>
                <a:lnTo>
                  <a:pt x="723" y="271"/>
                </a:lnTo>
                <a:lnTo>
                  <a:pt x="659" y="288"/>
                </a:lnTo>
                <a:lnTo>
                  <a:pt x="606" y="307"/>
                </a:lnTo>
                <a:lnTo>
                  <a:pt x="554" y="328"/>
                </a:lnTo>
                <a:lnTo>
                  <a:pt x="504" y="353"/>
                </a:lnTo>
                <a:lnTo>
                  <a:pt x="454" y="379"/>
                </a:lnTo>
                <a:lnTo>
                  <a:pt x="405" y="406"/>
                </a:lnTo>
                <a:lnTo>
                  <a:pt x="469" y="330"/>
                </a:lnTo>
                <a:lnTo>
                  <a:pt x="537" y="255"/>
                </a:lnTo>
                <a:lnTo>
                  <a:pt x="609" y="184"/>
                </a:lnTo>
                <a:lnTo>
                  <a:pt x="685" y="117"/>
                </a:lnTo>
                <a:lnTo>
                  <a:pt x="762" y="56"/>
                </a:lnTo>
                <a:lnTo>
                  <a:pt x="842" y="0"/>
                </a:lnTo>
                <a:close/>
              </a:path>
            </a:pathLst>
          </a:custGeom>
          <a:solidFill>
            <a:srgbClr val="00499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1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" y="20394"/>
            <a:ext cx="1617201" cy="2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sz="25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4355F-9F27-4D24-BA64-A7AB99B39B50}"/>
              </a:ext>
            </a:extLst>
          </p:cNvPr>
          <p:cNvSpPr txBox="1"/>
          <p:nvPr userDrawn="1"/>
        </p:nvSpPr>
        <p:spPr bwMode="auto">
          <a:xfrm>
            <a:off x="11557260" y="228698"/>
            <a:ext cx="52770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fld id="{81B185F1-0E32-4C4D-9F07-5A8CA58DFAAB}" type="slidenum">
              <a:rPr lang="en-US" b="0" smtClean="0">
                <a:solidFill>
                  <a:schemeClr val="bg1"/>
                </a:solidFill>
                <a:latin typeface="Calibri" panose="020F0502020204030204" pitchFamily="34" charset="0"/>
              </a:rPr>
              <a:t>‹#›</a:t>
            </a:fld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783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462" y="1373184"/>
            <a:ext cx="11435077" cy="4684715"/>
          </a:xfrm>
          <a:prstGeom prst="rect">
            <a:avLst/>
          </a:prstGeom>
        </p:spPr>
        <p:txBody>
          <a:bodyPr vert="horz" lIns="126000" tIns="5400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8"/>
            <a:ext cx="9703751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800" tIns="46038" rIns="45720" bIns="64800" numCol="1" anchor="b" anchorCtr="0" compatLnSpc="1">
            <a:prstTxWarp prst="textNoShape">
              <a:avLst/>
            </a:prstTxWarp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95907B-72C8-43A8-BF4B-A27942AA7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3472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300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</p:sldLayoutIdLst>
  <p:transition spd="slow">
    <p:fade/>
  </p:transition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US"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19075" indent="-219075" algn="l" defTabSz="121917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2pPr>
      <a:lvl3pPr marL="484188" indent="-250825" algn="l" defTabSz="121917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3pPr>
      <a:lvl4pPr marL="636588" indent="-161925" algn="l" defTabSz="121917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4pPr>
      <a:lvl5pPr marL="833438" indent="-182563" algn="l" defTabSz="121917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>
          <p15:clr>
            <a:srgbClr val="F26B43"/>
          </p15:clr>
        </p15:guide>
        <p15:guide id="2" pos="234">
          <p15:clr>
            <a:srgbClr val="F26B43"/>
          </p15:clr>
        </p15:guide>
        <p15:guide id="3" pos="7439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417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65008" y="365125"/>
            <a:ext cx="1146198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008" y="1554163"/>
            <a:ext cx="11461985" cy="4572000"/>
          </a:xfrm>
          <a:prstGeom prst="rect">
            <a:avLst/>
          </a:prstGeom>
        </p:spPr>
        <p:txBody>
          <a:bodyPr vert="horz" lIns="0" tIns="0" rIns="0" bIns="0" spcCol="301752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Line"/>
          <p:cNvCxnSpPr>
            <a:cxnSpLocks/>
          </p:cNvCxnSpPr>
          <p:nvPr userDrawn="1"/>
        </p:nvCxnSpPr>
        <p:spPr bwMode="black">
          <a:xfrm>
            <a:off x="365008" y="6354763"/>
            <a:ext cx="11461985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pic>
        <p:nvPicPr>
          <p:cNvPr id="25605" name="Bristol Myers Squibb" descr="Bristol Myers Squibb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57764" y="6354763"/>
            <a:ext cx="162748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"/>
          <p:cNvGrpSpPr>
            <a:grpSpLocks/>
          </p:cNvGrpSpPr>
          <p:nvPr userDrawn="1"/>
        </p:nvGrpSpPr>
        <p:grpSpPr bwMode="auto">
          <a:xfrm>
            <a:off x="1873956" y="6459539"/>
            <a:ext cx="3921007" cy="231775"/>
            <a:chOff x="1874520" y="6458891"/>
            <a:chExt cx="3919729" cy="231734"/>
          </a:xfrm>
        </p:grpSpPr>
        <p:cxnSp>
          <p:nvCxnSpPr>
            <p:cNvPr id="25" name="Line"/>
            <p:cNvCxnSpPr/>
            <p:nvPr userDrawn="1"/>
          </p:nvCxnSpPr>
          <p:spPr bwMode="black">
            <a:xfrm>
              <a:off x="1874520" y="6458891"/>
              <a:ext cx="0" cy="228560"/>
            </a:xfrm>
            <a:prstGeom prst="line">
              <a:avLst/>
            </a:prstGeom>
            <a:ln w="63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sp>
          <p:nvSpPr>
            <p:cNvPr id="24" name="Division/Therapeutic Area"/>
            <p:cNvSpPr txBox="1"/>
            <p:nvPr userDrawn="1"/>
          </p:nvSpPr>
          <p:spPr>
            <a:xfrm>
              <a:off x="2011824" y="6462065"/>
              <a:ext cx="3782425" cy="228560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spcBef>
                  <a:spcPts val="0"/>
                </a:spcBef>
                <a:buSzPct val="100000"/>
                <a:defRPr/>
              </a:pPr>
              <a:r>
                <a:rPr lang="en-US" sz="928" b="0" dirty="0">
                  <a:solidFill>
                    <a:schemeClr val="tx1"/>
                  </a:solidFill>
                </a:rPr>
                <a:t>Division/Therapeutic Area</a:t>
              </a:r>
            </a:p>
          </p:txBody>
        </p:sp>
      </p:grpSp>
      <p:sp>
        <p:nvSpPr>
          <p:cNvPr id="16" name="Disclaimer"/>
          <p:cNvSpPr txBox="1"/>
          <p:nvPr userDrawn="1"/>
        </p:nvSpPr>
        <p:spPr>
          <a:xfrm>
            <a:off x="8205142" y="6429375"/>
            <a:ext cx="3209807" cy="228600"/>
          </a:xfrm>
          <a:prstGeom prst="rect">
            <a:avLst/>
          </a:prstGeom>
          <a:noFill/>
        </p:spPr>
        <p:txBody>
          <a:bodyPr lIns="0" tIns="0" rIns="0" bIns="7715" anchor="b"/>
          <a:lstStyle/>
          <a:p>
            <a:pPr algn="r">
              <a:spcBef>
                <a:spcPts val="0"/>
              </a:spcBef>
              <a:buSzPct val="100000"/>
              <a:defRPr/>
            </a:pPr>
            <a:r>
              <a:rPr lang="en-US" sz="675" b="0" dirty="0"/>
              <a:t>Internal Use Only</a:t>
            </a:r>
          </a:p>
        </p:txBody>
      </p:sp>
      <p:sp>
        <p:nvSpPr>
          <p:cNvPr id="6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1505260" y="6429375"/>
            <a:ext cx="321733" cy="228600"/>
          </a:xfrm>
          <a:prstGeom prst="rect">
            <a:avLst/>
          </a:prstGeom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23477E9-FC32-4208-9023-1D11B00F8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1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</p:sldLayoutIdLst>
  <p:transition spd="slow">
    <p:wipe dir="d"/>
  </p:transition>
  <p:hf hdr="0" ftr="0" dt="0"/>
  <p:txStyles>
    <p:titleStyle>
      <a:lvl1pPr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2pPr>
      <a:lvl3pPr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3pPr>
      <a:lvl4pPr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4pPr>
      <a:lvl5pPr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5pPr>
      <a:lvl6pPr marL="457200"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6pPr>
      <a:lvl7pPr marL="914400"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7pPr>
      <a:lvl8pPr marL="1371600"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8pPr>
      <a:lvl9pPr marL="1828800" algn="l" defTabSz="771525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Trebuchet MS" panose="020B0603020202020204" pitchFamily="34" charset="0"/>
        </a:defRPr>
      </a:lvl9pPr>
    </p:titleStyle>
    <p:bodyStyle>
      <a:lvl1pPr marL="192088" indent="-192088" algn="l" defTabSz="771525" rtl="0" fontAlgn="base">
        <a:spcBef>
          <a:spcPts val="1013"/>
        </a:spcBef>
        <a:spcAft>
          <a:spcPct val="0"/>
        </a:spcAft>
        <a:buClr>
          <a:srgbClr val="BE2BBB"/>
        </a:buClr>
        <a:buFont typeface="Trebuchet MS" panose="020B0603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92088" algn="l" defTabSz="771525" rtl="0" fontAlgn="base">
        <a:spcBef>
          <a:spcPts val="338"/>
        </a:spcBef>
        <a:spcAft>
          <a:spcPct val="0"/>
        </a:spcAft>
        <a:buFont typeface="Trebuchet MS" panose="020B0603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92088" algn="l" defTabSz="771525" rtl="0" fontAlgn="base">
        <a:spcBef>
          <a:spcPts val="338"/>
        </a:spcBef>
        <a:spcAft>
          <a:spcPct val="0"/>
        </a:spcAft>
        <a:buFont typeface="Trebuchet MS" panose="020B0603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indent="-192088" algn="l" defTabSz="771525" rtl="0" fontAlgn="base">
        <a:spcBef>
          <a:spcPts val="338"/>
        </a:spcBef>
        <a:spcAft>
          <a:spcPct val="0"/>
        </a:spcAft>
        <a:buFont typeface="Trebuchet MS" panose="020B0603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63613" indent="-192088" algn="l" defTabSz="771525" rtl="0" fontAlgn="base">
        <a:spcBef>
          <a:spcPts val="338"/>
        </a:spcBef>
        <a:spcAft>
          <a:spcPct val="0"/>
        </a:spcAft>
        <a:buFont typeface="Trebuchet MS" panose="020B0603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57356" indent="-192893" algn="l" defTabSz="771571" rtl="0" eaLnBrk="1" latinLnBrk="0" hangingPunct="1">
        <a:lnSpc>
          <a:spcPct val="100000"/>
        </a:lnSpc>
        <a:spcBef>
          <a:spcPts val="338"/>
        </a:spcBef>
        <a:buFont typeface="Trebuchet MS" panose="020B0603020202020204" pitchFamily="34" charset="0"/>
        <a:buChar char="—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1350249" indent="-192893" algn="l" defTabSz="771571" rtl="0" eaLnBrk="1" latinLnBrk="0" hangingPunct="1">
        <a:lnSpc>
          <a:spcPct val="100000"/>
        </a:lnSpc>
        <a:spcBef>
          <a:spcPts val="338"/>
        </a:spcBef>
        <a:buFont typeface="Trebuchet MS" panose="020B0603020202020204" pitchFamily="34" charset="0"/>
        <a:buChar char="—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1543141" indent="-192893" algn="l" defTabSz="771571" rtl="0" eaLnBrk="1" latinLnBrk="0" hangingPunct="1">
        <a:lnSpc>
          <a:spcPct val="100000"/>
        </a:lnSpc>
        <a:spcBef>
          <a:spcPts val="338"/>
        </a:spcBef>
        <a:buFont typeface="Trebuchet MS" panose="020B0603020202020204" pitchFamily="34" charset="0"/>
        <a:buChar char="—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1736034" indent="-192893" algn="l" defTabSz="771571" rtl="0" eaLnBrk="1" latinLnBrk="0" hangingPunct="1">
        <a:lnSpc>
          <a:spcPct val="100000"/>
        </a:lnSpc>
        <a:spcBef>
          <a:spcPts val="338"/>
        </a:spcBef>
        <a:buFont typeface="Trebuchet MS" panose="020B0603020202020204" pitchFamily="34" charset="0"/>
        <a:buChar char="—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clinicaloption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265885" y="76201"/>
            <a:ext cx="11941224" cy="82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09" tIns="45057" rIns="90109" bIns="450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800" b="1" dirty="0" smtClean="0">
                <a:solidFill>
                  <a:srgbClr val="FFFF00"/>
                </a:solidFill>
              </a:rPr>
              <a:t>Management of Anemia in </a:t>
            </a:r>
            <a:r>
              <a:rPr lang="en-US" sz="4800" b="1" dirty="0" err="1" smtClean="0">
                <a:solidFill>
                  <a:srgbClr val="FFFF00"/>
                </a:solidFill>
              </a:rPr>
              <a:t>Myelofibrosis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5592978" y="1371600"/>
            <a:ext cx="6599021" cy="132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09" tIns="45057" rIns="90109" bIns="450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Prithviraj Bose, MD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smtClean="0">
                <a:solidFill>
                  <a:srgbClr val="FFFFFF"/>
                </a:solidFill>
              </a:rPr>
              <a:t>Associate Professor, Department of Leukemia</a:t>
            </a:r>
            <a:endParaRPr lang="en-US" altLang="en-US" sz="2000" b="1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University of Texas </a:t>
            </a:r>
            <a:r>
              <a:rPr lang="en-US" altLang="en-US" sz="2000" b="1" dirty="0" smtClean="0">
                <a:solidFill>
                  <a:srgbClr val="FFFFFF"/>
                </a:solidFill>
              </a:rPr>
              <a:t>MD </a:t>
            </a:r>
            <a:r>
              <a:rPr lang="en-US" altLang="en-US" sz="2000" b="1" dirty="0" err="1" smtClean="0">
                <a:solidFill>
                  <a:srgbClr val="FFFFFF"/>
                </a:solidFill>
              </a:rPr>
              <a:t>AndersonCancer</a:t>
            </a:r>
            <a:r>
              <a:rPr lang="en-US" altLang="en-US" sz="2000" b="1" dirty="0" smtClean="0">
                <a:solidFill>
                  <a:srgbClr val="FFFFFF"/>
                </a:solidFill>
              </a:rPr>
              <a:t> Center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smtClean="0">
                <a:solidFill>
                  <a:srgbClr val="FFFFFF"/>
                </a:solidFill>
              </a:rPr>
              <a:t>MPN Clinical Roadmap, March 2023</a:t>
            </a:r>
            <a:endParaRPr lang="en-US" altLang="en-US" sz="2000" b="1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52600" y="1219200"/>
            <a:ext cx="8686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8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olo 1"/>
          <p:cNvSpPr>
            <a:spLocks noGrp="1"/>
          </p:cNvSpPr>
          <p:nvPr>
            <p:ph type="title"/>
          </p:nvPr>
        </p:nvSpPr>
        <p:spPr>
          <a:xfrm>
            <a:off x="248647" y="141828"/>
            <a:ext cx="11692491" cy="1325563"/>
          </a:xfrm>
          <a:solidFill>
            <a:srgbClr val="FFFFFF"/>
          </a:solidFill>
          <a:ln w="3810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 smtClean="0"/>
              <a:t>The effect of </a:t>
            </a:r>
            <a:r>
              <a:rPr lang="en-US" altLang="en-US" b="1" dirty="0" err="1" smtClean="0"/>
              <a:t>ruxolitinib</a:t>
            </a:r>
            <a:r>
              <a:rPr lang="en-US" altLang="en-US" b="1" dirty="0" smtClean="0"/>
              <a:t>: Mean </a:t>
            </a:r>
            <a:r>
              <a:rPr lang="en-US" altLang="en-US" b="1" dirty="0"/>
              <a:t>Platelet Count and Hemoglobin </a:t>
            </a:r>
            <a:br>
              <a:rPr lang="en-US" altLang="en-US" b="1" dirty="0"/>
            </a:br>
            <a:r>
              <a:rPr lang="en-US" altLang="en-US" b="1" dirty="0"/>
              <a:t>over Time </a:t>
            </a:r>
            <a:r>
              <a:rPr lang="de-CH" b="1" dirty="0"/>
              <a:t>COMFORT-I</a:t>
            </a:r>
            <a:endParaRPr lang="it-IT" altLang="en-US" b="1" baseline="30000" dirty="0"/>
          </a:p>
        </p:txBody>
      </p:sp>
      <p:sp>
        <p:nvSpPr>
          <p:cNvPr id="341" name="TextBox 4"/>
          <p:cNvSpPr txBox="1">
            <a:spLocks noChangeArrowheads="1"/>
          </p:cNvSpPr>
          <p:nvPr/>
        </p:nvSpPr>
        <p:spPr bwMode="auto">
          <a:xfrm>
            <a:off x="1778998" y="1676400"/>
            <a:ext cx="2948516" cy="37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19" rIns="91407" bIns="45719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Platelet Count</a:t>
            </a:r>
          </a:p>
        </p:txBody>
      </p:sp>
      <p:sp>
        <p:nvSpPr>
          <p:cNvPr id="342" name="TextBox 22"/>
          <p:cNvSpPr txBox="1">
            <a:spLocks noChangeArrowheads="1"/>
          </p:cNvSpPr>
          <p:nvPr/>
        </p:nvSpPr>
        <p:spPr bwMode="auto">
          <a:xfrm>
            <a:off x="7580778" y="1635363"/>
            <a:ext cx="3346449" cy="37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19" rIns="91407" bIns="45719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Hemoglobin</a:t>
            </a:r>
          </a:p>
        </p:txBody>
      </p:sp>
      <p:grpSp>
        <p:nvGrpSpPr>
          <p:cNvPr id="62468" name="Group 316"/>
          <p:cNvGrpSpPr>
            <a:grpSpLocks/>
          </p:cNvGrpSpPr>
          <p:nvPr/>
        </p:nvGrpSpPr>
        <p:grpSpPr bwMode="auto">
          <a:xfrm>
            <a:off x="6873811" y="2251080"/>
            <a:ext cx="5031317" cy="2346325"/>
            <a:chOff x="1407689" y="1384618"/>
            <a:chExt cx="5744609" cy="3572780"/>
          </a:xfrm>
        </p:grpSpPr>
        <p:grpSp>
          <p:nvGrpSpPr>
            <p:cNvPr id="62708" name="Group 317"/>
            <p:cNvGrpSpPr>
              <a:grpSpLocks/>
            </p:cNvGrpSpPr>
            <p:nvPr/>
          </p:nvGrpSpPr>
          <p:grpSpPr bwMode="auto">
            <a:xfrm>
              <a:off x="1482609" y="4880044"/>
              <a:ext cx="5669689" cy="77354"/>
              <a:chOff x="1486343" y="5866246"/>
              <a:chExt cx="5669689" cy="77354"/>
            </a:xfrm>
          </p:grpSpPr>
          <p:cxnSp>
            <p:nvCxnSpPr>
              <p:cNvPr id="62718" name="Straight Connector 327"/>
              <p:cNvCxnSpPr>
                <a:cxnSpLocks noChangeShapeType="1"/>
              </p:cNvCxnSpPr>
              <p:nvPr/>
            </p:nvCxnSpPr>
            <p:spPr bwMode="auto">
              <a:xfrm>
                <a:off x="1486343" y="5866246"/>
                <a:ext cx="566968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9" name="Straight Connector 328"/>
              <p:cNvCxnSpPr>
                <a:cxnSpLocks noChangeShapeType="1"/>
              </p:cNvCxnSpPr>
              <p:nvPr/>
            </p:nvCxnSpPr>
            <p:spPr bwMode="auto">
              <a:xfrm>
                <a:off x="1486343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0" name="Straight Connector 329"/>
              <p:cNvCxnSpPr>
                <a:cxnSpLocks noChangeShapeType="1"/>
              </p:cNvCxnSpPr>
              <p:nvPr/>
            </p:nvCxnSpPr>
            <p:spPr bwMode="auto">
              <a:xfrm>
                <a:off x="1957608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1" name="Straight Connector 330"/>
              <p:cNvCxnSpPr>
                <a:cxnSpLocks noChangeShapeType="1"/>
              </p:cNvCxnSpPr>
              <p:nvPr/>
            </p:nvCxnSpPr>
            <p:spPr bwMode="auto">
              <a:xfrm>
                <a:off x="2431290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2" name="Straight Connector 331"/>
              <p:cNvCxnSpPr>
                <a:cxnSpLocks noChangeShapeType="1"/>
              </p:cNvCxnSpPr>
              <p:nvPr/>
            </p:nvCxnSpPr>
            <p:spPr bwMode="auto">
              <a:xfrm>
                <a:off x="2902557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3" name="Straight Connector 332"/>
              <p:cNvCxnSpPr>
                <a:cxnSpLocks noChangeShapeType="1"/>
              </p:cNvCxnSpPr>
              <p:nvPr/>
            </p:nvCxnSpPr>
            <p:spPr bwMode="auto">
              <a:xfrm>
                <a:off x="3376239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4" name="Straight Connector 333"/>
              <p:cNvCxnSpPr>
                <a:cxnSpLocks noChangeShapeType="1"/>
              </p:cNvCxnSpPr>
              <p:nvPr/>
            </p:nvCxnSpPr>
            <p:spPr bwMode="auto">
              <a:xfrm>
                <a:off x="3847504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5" name="Straight Connector 334"/>
              <p:cNvCxnSpPr>
                <a:cxnSpLocks noChangeShapeType="1"/>
              </p:cNvCxnSpPr>
              <p:nvPr/>
            </p:nvCxnSpPr>
            <p:spPr bwMode="auto">
              <a:xfrm>
                <a:off x="4321187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6" name="Straight Connector 335"/>
              <p:cNvCxnSpPr>
                <a:cxnSpLocks noChangeShapeType="1"/>
              </p:cNvCxnSpPr>
              <p:nvPr/>
            </p:nvCxnSpPr>
            <p:spPr bwMode="auto">
              <a:xfrm>
                <a:off x="4792453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7" name="Straight Connector 336"/>
              <p:cNvCxnSpPr>
                <a:cxnSpLocks noChangeShapeType="1"/>
              </p:cNvCxnSpPr>
              <p:nvPr/>
            </p:nvCxnSpPr>
            <p:spPr bwMode="auto">
              <a:xfrm>
                <a:off x="5266136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8" name="Straight Connector 337"/>
              <p:cNvCxnSpPr>
                <a:cxnSpLocks noChangeShapeType="1"/>
              </p:cNvCxnSpPr>
              <p:nvPr/>
            </p:nvCxnSpPr>
            <p:spPr bwMode="auto">
              <a:xfrm>
                <a:off x="5737401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29" name="Straight Connector 338"/>
              <p:cNvCxnSpPr>
                <a:cxnSpLocks noChangeShapeType="1"/>
              </p:cNvCxnSpPr>
              <p:nvPr/>
            </p:nvCxnSpPr>
            <p:spPr bwMode="auto">
              <a:xfrm>
                <a:off x="6211083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30" name="Straight Connector 339"/>
              <p:cNvCxnSpPr>
                <a:cxnSpLocks noChangeShapeType="1"/>
              </p:cNvCxnSpPr>
              <p:nvPr/>
            </p:nvCxnSpPr>
            <p:spPr bwMode="auto">
              <a:xfrm>
                <a:off x="6682350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31" name="Straight Connector 340"/>
              <p:cNvCxnSpPr>
                <a:cxnSpLocks noChangeShapeType="1"/>
              </p:cNvCxnSpPr>
              <p:nvPr/>
            </p:nvCxnSpPr>
            <p:spPr bwMode="auto">
              <a:xfrm>
                <a:off x="7145199" y="5866246"/>
                <a:ext cx="0" cy="773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2709" name="Group 318"/>
            <p:cNvGrpSpPr>
              <a:grpSpLocks/>
            </p:cNvGrpSpPr>
            <p:nvPr/>
          </p:nvGrpSpPr>
          <p:grpSpPr bwMode="auto">
            <a:xfrm rot="5400000">
              <a:off x="-301243" y="3093550"/>
              <a:ext cx="3494064" cy="76200"/>
              <a:chOff x="1487095" y="6248400"/>
              <a:chExt cx="2834468" cy="76200"/>
            </a:xfrm>
          </p:grpSpPr>
          <p:cxnSp>
            <p:nvCxnSpPr>
              <p:cNvPr id="62710" name="Straight Connector 319"/>
              <p:cNvCxnSpPr>
                <a:cxnSpLocks noChangeShapeType="1"/>
              </p:cNvCxnSpPr>
              <p:nvPr/>
            </p:nvCxnSpPr>
            <p:spPr bwMode="auto">
              <a:xfrm>
                <a:off x="1487095" y="6247264"/>
                <a:ext cx="28336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1" name="Straight Connector 320"/>
              <p:cNvCxnSpPr>
                <a:cxnSpLocks noChangeShapeType="1"/>
              </p:cNvCxnSpPr>
              <p:nvPr/>
            </p:nvCxnSpPr>
            <p:spPr bwMode="auto">
              <a:xfrm>
                <a:off x="1487095" y="6247264"/>
                <a:ext cx="0" cy="773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2" name="Straight Connector 321"/>
              <p:cNvCxnSpPr>
                <a:cxnSpLocks noChangeShapeType="1"/>
              </p:cNvCxnSpPr>
              <p:nvPr/>
            </p:nvCxnSpPr>
            <p:spPr bwMode="auto">
              <a:xfrm>
                <a:off x="1959691" y="6247264"/>
                <a:ext cx="0" cy="773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3" name="Straight Connector 322"/>
              <p:cNvCxnSpPr>
                <a:cxnSpLocks noChangeShapeType="1"/>
              </p:cNvCxnSpPr>
              <p:nvPr/>
            </p:nvCxnSpPr>
            <p:spPr bwMode="auto">
              <a:xfrm>
                <a:off x="2432286" y="6247264"/>
                <a:ext cx="0" cy="773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4" name="Straight Connector 323"/>
              <p:cNvCxnSpPr>
                <a:cxnSpLocks noChangeShapeType="1"/>
              </p:cNvCxnSpPr>
              <p:nvPr/>
            </p:nvCxnSpPr>
            <p:spPr bwMode="auto">
              <a:xfrm>
                <a:off x="2902921" y="6247264"/>
                <a:ext cx="0" cy="773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5" name="Straight Connector 324"/>
              <p:cNvCxnSpPr>
                <a:cxnSpLocks noChangeShapeType="1"/>
              </p:cNvCxnSpPr>
              <p:nvPr/>
            </p:nvCxnSpPr>
            <p:spPr bwMode="auto">
              <a:xfrm>
                <a:off x="3375517" y="6247264"/>
                <a:ext cx="0" cy="773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6" name="Straight Connector 325"/>
              <p:cNvCxnSpPr>
                <a:cxnSpLocks noChangeShapeType="1"/>
              </p:cNvCxnSpPr>
              <p:nvPr/>
            </p:nvCxnSpPr>
            <p:spPr bwMode="auto">
              <a:xfrm>
                <a:off x="3848112" y="6247264"/>
                <a:ext cx="0" cy="773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717" name="Straight Connector 326"/>
              <p:cNvCxnSpPr>
                <a:cxnSpLocks noChangeShapeType="1"/>
              </p:cNvCxnSpPr>
              <p:nvPr/>
            </p:nvCxnSpPr>
            <p:spPr bwMode="auto">
              <a:xfrm>
                <a:off x="4320708" y="6247264"/>
                <a:ext cx="0" cy="773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68" name="Group 342"/>
          <p:cNvGrpSpPr/>
          <p:nvPr/>
        </p:nvGrpSpPr>
        <p:grpSpPr bwMode="auto">
          <a:xfrm>
            <a:off x="6920439" y="2587293"/>
            <a:ext cx="1697453" cy="545243"/>
            <a:chOff x="1459973" y="1903400"/>
            <a:chExt cx="1938220" cy="829431"/>
          </a:xfrm>
          <a:solidFill>
            <a:sysClr val="windowText" lastClr="000000"/>
          </a:solidFill>
        </p:grpSpPr>
        <p:sp>
          <p:nvSpPr>
            <p:cNvPr id="369" name="Freeform 34"/>
            <p:cNvSpPr>
              <a:spLocks noEditPoints="1"/>
            </p:cNvSpPr>
            <p:nvPr/>
          </p:nvSpPr>
          <p:spPr bwMode="auto">
            <a:xfrm>
              <a:off x="1459973" y="2167365"/>
              <a:ext cx="47178" cy="406845"/>
            </a:xfrm>
            <a:custGeom>
              <a:avLst/>
              <a:gdLst>
                <a:gd name="T0" fmla="*/ 29 w 71"/>
                <a:gd name="T1" fmla="*/ 667 h 672"/>
                <a:gd name="T2" fmla="*/ 29 w 71"/>
                <a:gd name="T3" fmla="*/ 336 h 672"/>
                <a:gd name="T4" fmla="*/ 29 w 71"/>
                <a:gd name="T5" fmla="*/ 6 h 672"/>
                <a:gd name="T6" fmla="*/ 40 w 71"/>
                <a:gd name="T7" fmla="*/ 6 h 672"/>
                <a:gd name="T8" fmla="*/ 40 w 71"/>
                <a:gd name="T9" fmla="*/ 336 h 672"/>
                <a:gd name="T10" fmla="*/ 40 w 71"/>
                <a:gd name="T11" fmla="*/ 667 h 672"/>
                <a:gd name="T12" fmla="*/ 29 w 71"/>
                <a:gd name="T13" fmla="*/ 667 h 672"/>
                <a:gd name="T14" fmla="*/ 0 w 71"/>
                <a:gd name="T15" fmla="*/ 661 h 672"/>
                <a:gd name="T16" fmla="*/ 71 w 71"/>
                <a:gd name="T17" fmla="*/ 661 h 672"/>
                <a:gd name="T18" fmla="*/ 71 w 71"/>
                <a:gd name="T19" fmla="*/ 672 h 672"/>
                <a:gd name="T20" fmla="*/ 0 w 71"/>
                <a:gd name="T21" fmla="*/ 672 h 672"/>
                <a:gd name="T22" fmla="*/ 0 w 71"/>
                <a:gd name="T23" fmla="*/ 661 h 672"/>
                <a:gd name="T24" fmla="*/ 0 w 71"/>
                <a:gd name="T25" fmla="*/ 0 h 672"/>
                <a:gd name="T26" fmla="*/ 71 w 71"/>
                <a:gd name="T27" fmla="*/ 0 h 672"/>
                <a:gd name="T28" fmla="*/ 71 w 71"/>
                <a:gd name="T29" fmla="*/ 12 h 672"/>
                <a:gd name="T30" fmla="*/ 0 w 71"/>
                <a:gd name="T31" fmla="*/ 12 h 672"/>
                <a:gd name="T32" fmla="*/ 0 w 71"/>
                <a:gd name="T33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672">
                  <a:moveTo>
                    <a:pt x="29" y="667"/>
                  </a:moveTo>
                  <a:lnTo>
                    <a:pt x="29" y="336"/>
                  </a:lnTo>
                  <a:lnTo>
                    <a:pt x="29" y="6"/>
                  </a:lnTo>
                  <a:lnTo>
                    <a:pt x="40" y="6"/>
                  </a:lnTo>
                  <a:lnTo>
                    <a:pt x="40" y="336"/>
                  </a:lnTo>
                  <a:lnTo>
                    <a:pt x="40" y="667"/>
                  </a:lnTo>
                  <a:lnTo>
                    <a:pt x="29" y="667"/>
                  </a:lnTo>
                  <a:close/>
                  <a:moveTo>
                    <a:pt x="0" y="661"/>
                  </a:moveTo>
                  <a:lnTo>
                    <a:pt x="71" y="661"/>
                  </a:lnTo>
                  <a:lnTo>
                    <a:pt x="71" y="672"/>
                  </a:lnTo>
                  <a:lnTo>
                    <a:pt x="0" y="672"/>
                  </a:lnTo>
                  <a:lnTo>
                    <a:pt x="0" y="661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0" name="Freeform 35"/>
            <p:cNvSpPr>
              <a:spLocks noEditPoints="1"/>
            </p:cNvSpPr>
            <p:nvPr/>
          </p:nvSpPr>
          <p:spPr bwMode="auto">
            <a:xfrm>
              <a:off x="1538602" y="2244859"/>
              <a:ext cx="47178" cy="410477"/>
            </a:xfrm>
            <a:custGeom>
              <a:avLst/>
              <a:gdLst>
                <a:gd name="T0" fmla="*/ 31 w 73"/>
                <a:gd name="T1" fmla="*/ 674 h 680"/>
                <a:gd name="T2" fmla="*/ 31 w 73"/>
                <a:gd name="T3" fmla="*/ 340 h 680"/>
                <a:gd name="T4" fmla="*/ 31 w 73"/>
                <a:gd name="T5" fmla="*/ 6 h 680"/>
                <a:gd name="T6" fmla="*/ 42 w 73"/>
                <a:gd name="T7" fmla="*/ 6 h 680"/>
                <a:gd name="T8" fmla="*/ 42 w 73"/>
                <a:gd name="T9" fmla="*/ 340 h 680"/>
                <a:gd name="T10" fmla="*/ 42 w 73"/>
                <a:gd name="T11" fmla="*/ 674 h 680"/>
                <a:gd name="T12" fmla="*/ 31 w 73"/>
                <a:gd name="T13" fmla="*/ 674 h 680"/>
                <a:gd name="T14" fmla="*/ 0 w 73"/>
                <a:gd name="T15" fmla="*/ 668 h 680"/>
                <a:gd name="T16" fmla="*/ 73 w 73"/>
                <a:gd name="T17" fmla="*/ 668 h 680"/>
                <a:gd name="T18" fmla="*/ 73 w 73"/>
                <a:gd name="T19" fmla="*/ 680 h 680"/>
                <a:gd name="T20" fmla="*/ 0 w 73"/>
                <a:gd name="T21" fmla="*/ 680 h 680"/>
                <a:gd name="T22" fmla="*/ 0 w 73"/>
                <a:gd name="T23" fmla="*/ 668 h 680"/>
                <a:gd name="T24" fmla="*/ 0 w 73"/>
                <a:gd name="T25" fmla="*/ 0 h 680"/>
                <a:gd name="T26" fmla="*/ 73 w 73"/>
                <a:gd name="T27" fmla="*/ 0 h 680"/>
                <a:gd name="T28" fmla="*/ 73 w 73"/>
                <a:gd name="T29" fmla="*/ 12 h 680"/>
                <a:gd name="T30" fmla="*/ 0 w 73"/>
                <a:gd name="T31" fmla="*/ 12 h 680"/>
                <a:gd name="T32" fmla="*/ 0 w 73"/>
                <a:gd name="T33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80">
                  <a:moveTo>
                    <a:pt x="31" y="674"/>
                  </a:moveTo>
                  <a:lnTo>
                    <a:pt x="31" y="340"/>
                  </a:lnTo>
                  <a:lnTo>
                    <a:pt x="31" y="6"/>
                  </a:lnTo>
                  <a:lnTo>
                    <a:pt x="42" y="6"/>
                  </a:lnTo>
                  <a:lnTo>
                    <a:pt x="42" y="340"/>
                  </a:lnTo>
                  <a:lnTo>
                    <a:pt x="42" y="674"/>
                  </a:lnTo>
                  <a:lnTo>
                    <a:pt x="31" y="674"/>
                  </a:lnTo>
                  <a:close/>
                  <a:moveTo>
                    <a:pt x="0" y="668"/>
                  </a:moveTo>
                  <a:lnTo>
                    <a:pt x="73" y="668"/>
                  </a:lnTo>
                  <a:lnTo>
                    <a:pt x="73" y="680"/>
                  </a:lnTo>
                  <a:lnTo>
                    <a:pt x="0" y="680"/>
                  </a:lnTo>
                  <a:lnTo>
                    <a:pt x="0" y="668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1" name="Freeform 36"/>
            <p:cNvSpPr>
              <a:spLocks noEditPoints="1"/>
            </p:cNvSpPr>
            <p:nvPr/>
          </p:nvSpPr>
          <p:spPr bwMode="auto">
            <a:xfrm>
              <a:off x="1617232" y="2138305"/>
              <a:ext cx="47178" cy="405634"/>
            </a:xfrm>
            <a:custGeom>
              <a:avLst/>
              <a:gdLst>
                <a:gd name="T0" fmla="*/ 30 w 71"/>
                <a:gd name="T1" fmla="*/ 665 h 670"/>
                <a:gd name="T2" fmla="*/ 30 w 71"/>
                <a:gd name="T3" fmla="*/ 334 h 670"/>
                <a:gd name="T4" fmla="*/ 30 w 71"/>
                <a:gd name="T5" fmla="*/ 6 h 670"/>
                <a:gd name="T6" fmla="*/ 42 w 71"/>
                <a:gd name="T7" fmla="*/ 6 h 670"/>
                <a:gd name="T8" fmla="*/ 42 w 71"/>
                <a:gd name="T9" fmla="*/ 334 h 670"/>
                <a:gd name="T10" fmla="*/ 42 w 71"/>
                <a:gd name="T11" fmla="*/ 665 h 670"/>
                <a:gd name="T12" fmla="*/ 30 w 71"/>
                <a:gd name="T13" fmla="*/ 665 h 670"/>
                <a:gd name="T14" fmla="*/ 0 w 71"/>
                <a:gd name="T15" fmla="*/ 659 h 670"/>
                <a:gd name="T16" fmla="*/ 71 w 71"/>
                <a:gd name="T17" fmla="*/ 659 h 670"/>
                <a:gd name="T18" fmla="*/ 71 w 71"/>
                <a:gd name="T19" fmla="*/ 670 h 670"/>
                <a:gd name="T20" fmla="*/ 0 w 71"/>
                <a:gd name="T21" fmla="*/ 670 h 670"/>
                <a:gd name="T22" fmla="*/ 0 w 71"/>
                <a:gd name="T23" fmla="*/ 659 h 670"/>
                <a:gd name="T24" fmla="*/ 0 w 71"/>
                <a:gd name="T25" fmla="*/ 0 h 670"/>
                <a:gd name="T26" fmla="*/ 71 w 71"/>
                <a:gd name="T27" fmla="*/ 0 h 670"/>
                <a:gd name="T28" fmla="*/ 71 w 71"/>
                <a:gd name="T29" fmla="*/ 12 h 670"/>
                <a:gd name="T30" fmla="*/ 0 w 71"/>
                <a:gd name="T31" fmla="*/ 12 h 670"/>
                <a:gd name="T32" fmla="*/ 0 w 71"/>
                <a:gd name="T33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670">
                  <a:moveTo>
                    <a:pt x="30" y="665"/>
                  </a:moveTo>
                  <a:lnTo>
                    <a:pt x="30" y="334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34"/>
                  </a:lnTo>
                  <a:lnTo>
                    <a:pt x="42" y="665"/>
                  </a:lnTo>
                  <a:lnTo>
                    <a:pt x="30" y="665"/>
                  </a:lnTo>
                  <a:close/>
                  <a:moveTo>
                    <a:pt x="0" y="659"/>
                  </a:moveTo>
                  <a:lnTo>
                    <a:pt x="71" y="659"/>
                  </a:lnTo>
                  <a:lnTo>
                    <a:pt x="71" y="670"/>
                  </a:lnTo>
                  <a:lnTo>
                    <a:pt x="0" y="670"/>
                  </a:lnTo>
                  <a:lnTo>
                    <a:pt x="0" y="659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2" name="Freeform 37"/>
            <p:cNvSpPr>
              <a:spLocks noEditPoints="1"/>
            </p:cNvSpPr>
            <p:nvPr/>
          </p:nvSpPr>
          <p:spPr bwMode="auto">
            <a:xfrm>
              <a:off x="1695861" y="2275130"/>
              <a:ext cx="47178" cy="383838"/>
            </a:xfrm>
            <a:custGeom>
              <a:avLst/>
              <a:gdLst>
                <a:gd name="T0" fmla="*/ 31 w 73"/>
                <a:gd name="T1" fmla="*/ 628 h 633"/>
                <a:gd name="T2" fmla="*/ 31 w 73"/>
                <a:gd name="T3" fmla="*/ 317 h 633"/>
                <a:gd name="T4" fmla="*/ 31 w 73"/>
                <a:gd name="T5" fmla="*/ 6 h 633"/>
                <a:gd name="T6" fmla="*/ 42 w 73"/>
                <a:gd name="T7" fmla="*/ 6 h 633"/>
                <a:gd name="T8" fmla="*/ 42 w 73"/>
                <a:gd name="T9" fmla="*/ 317 h 633"/>
                <a:gd name="T10" fmla="*/ 42 w 73"/>
                <a:gd name="T11" fmla="*/ 628 h 633"/>
                <a:gd name="T12" fmla="*/ 31 w 73"/>
                <a:gd name="T13" fmla="*/ 628 h 633"/>
                <a:gd name="T14" fmla="*/ 0 w 73"/>
                <a:gd name="T15" fmla="*/ 622 h 633"/>
                <a:gd name="T16" fmla="*/ 73 w 73"/>
                <a:gd name="T17" fmla="*/ 622 h 633"/>
                <a:gd name="T18" fmla="*/ 73 w 73"/>
                <a:gd name="T19" fmla="*/ 633 h 633"/>
                <a:gd name="T20" fmla="*/ 0 w 73"/>
                <a:gd name="T21" fmla="*/ 633 h 633"/>
                <a:gd name="T22" fmla="*/ 0 w 73"/>
                <a:gd name="T23" fmla="*/ 622 h 633"/>
                <a:gd name="T24" fmla="*/ 0 w 73"/>
                <a:gd name="T25" fmla="*/ 0 h 633"/>
                <a:gd name="T26" fmla="*/ 73 w 73"/>
                <a:gd name="T27" fmla="*/ 0 h 633"/>
                <a:gd name="T28" fmla="*/ 73 w 73"/>
                <a:gd name="T29" fmla="*/ 11 h 633"/>
                <a:gd name="T30" fmla="*/ 0 w 73"/>
                <a:gd name="T31" fmla="*/ 11 h 633"/>
                <a:gd name="T32" fmla="*/ 0 w 73"/>
                <a:gd name="T3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33">
                  <a:moveTo>
                    <a:pt x="31" y="628"/>
                  </a:moveTo>
                  <a:lnTo>
                    <a:pt x="31" y="317"/>
                  </a:lnTo>
                  <a:lnTo>
                    <a:pt x="31" y="6"/>
                  </a:lnTo>
                  <a:lnTo>
                    <a:pt x="42" y="6"/>
                  </a:lnTo>
                  <a:lnTo>
                    <a:pt x="42" y="317"/>
                  </a:lnTo>
                  <a:lnTo>
                    <a:pt x="42" y="628"/>
                  </a:lnTo>
                  <a:lnTo>
                    <a:pt x="31" y="628"/>
                  </a:lnTo>
                  <a:close/>
                  <a:moveTo>
                    <a:pt x="0" y="622"/>
                  </a:moveTo>
                  <a:lnTo>
                    <a:pt x="73" y="622"/>
                  </a:lnTo>
                  <a:lnTo>
                    <a:pt x="73" y="633"/>
                  </a:lnTo>
                  <a:lnTo>
                    <a:pt x="0" y="633"/>
                  </a:lnTo>
                  <a:lnTo>
                    <a:pt x="0" y="622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3" name="Freeform 38"/>
            <p:cNvSpPr>
              <a:spLocks noEditPoints="1"/>
            </p:cNvSpPr>
            <p:nvPr/>
          </p:nvSpPr>
          <p:spPr bwMode="auto">
            <a:xfrm>
              <a:off x="1774491" y="1994214"/>
              <a:ext cx="48488" cy="385049"/>
            </a:xfrm>
            <a:custGeom>
              <a:avLst/>
              <a:gdLst>
                <a:gd name="T0" fmla="*/ 30 w 73"/>
                <a:gd name="T1" fmla="*/ 630 h 636"/>
                <a:gd name="T2" fmla="*/ 30 w 73"/>
                <a:gd name="T3" fmla="*/ 317 h 636"/>
                <a:gd name="T4" fmla="*/ 30 w 73"/>
                <a:gd name="T5" fmla="*/ 6 h 636"/>
                <a:gd name="T6" fmla="*/ 42 w 73"/>
                <a:gd name="T7" fmla="*/ 6 h 636"/>
                <a:gd name="T8" fmla="*/ 42 w 73"/>
                <a:gd name="T9" fmla="*/ 317 h 636"/>
                <a:gd name="T10" fmla="*/ 42 w 73"/>
                <a:gd name="T11" fmla="*/ 630 h 636"/>
                <a:gd name="T12" fmla="*/ 30 w 73"/>
                <a:gd name="T13" fmla="*/ 630 h 636"/>
                <a:gd name="T14" fmla="*/ 0 w 73"/>
                <a:gd name="T15" fmla="*/ 624 h 636"/>
                <a:gd name="T16" fmla="*/ 73 w 73"/>
                <a:gd name="T17" fmla="*/ 624 h 636"/>
                <a:gd name="T18" fmla="*/ 73 w 73"/>
                <a:gd name="T19" fmla="*/ 636 h 636"/>
                <a:gd name="T20" fmla="*/ 0 w 73"/>
                <a:gd name="T21" fmla="*/ 636 h 636"/>
                <a:gd name="T22" fmla="*/ 0 w 73"/>
                <a:gd name="T23" fmla="*/ 624 h 636"/>
                <a:gd name="T24" fmla="*/ 0 w 73"/>
                <a:gd name="T25" fmla="*/ 0 h 636"/>
                <a:gd name="T26" fmla="*/ 73 w 73"/>
                <a:gd name="T27" fmla="*/ 0 h 636"/>
                <a:gd name="T28" fmla="*/ 73 w 73"/>
                <a:gd name="T29" fmla="*/ 12 h 636"/>
                <a:gd name="T30" fmla="*/ 0 w 73"/>
                <a:gd name="T31" fmla="*/ 12 h 636"/>
                <a:gd name="T32" fmla="*/ 0 w 73"/>
                <a:gd name="T33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36">
                  <a:moveTo>
                    <a:pt x="30" y="630"/>
                  </a:moveTo>
                  <a:lnTo>
                    <a:pt x="30" y="317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17"/>
                  </a:lnTo>
                  <a:lnTo>
                    <a:pt x="42" y="630"/>
                  </a:lnTo>
                  <a:lnTo>
                    <a:pt x="30" y="630"/>
                  </a:lnTo>
                  <a:close/>
                  <a:moveTo>
                    <a:pt x="0" y="624"/>
                  </a:moveTo>
                  <a:lnTo>
                    <a:pt x="73" y="624"/>
                  </a:lnTo>
                  <a:lnTo>
                    <a:pt x="73" y="636"/>
                  </a:lnTo>
                  <a:lnTo>
                    <a:pt x="0" y="636"/>
                  </a:lnTo>
                  <a:lnTo>
                    <a:pt x="0" y="62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4" name="Freeform 39"/>
            <p:cNvSpPr>
              <a:spLocks noEditPoints="1"/>
            </p:cNvSpPr>
            <p:nvPr/>
          </p:nvSpPr>
          <p:spPr bwMode="auto">
            <a:xfrm>
              <a:off x="1931750" y="2087449"/>
              <a:ext cx="48488" cy="418953"/>
            </a:xfrm>
            <a:custGeom>
              <a:avLst/>
              <a:gdLst>
                <a:gd name="T0" fmla="*/ 30 w 73"/>
                <a:gd name="T1" fmla="*/ 685 h 691"/>
                <a:gd name="T2" fmla="*/ 30 w 73"/>
                <a:gd name="T3" fmla="*/ 345 h 691"/>
                <a:gd name="T4" fmla="*/ 30 w 73"/>
                <a:gd name="T5" fmla="*/ 6 h 691"/>
                <a:gd name="T6" fmla="*/ 42 w 73"/>
                <a:gd name="T7" fmla="*/ 6 h 691"/>
                <a:gd name="T8" fmla="*/ 42 w 73"/>
                <a:gd name="T9" fmla="*/ 345 h 691"/>
                <a:gd name="T10" fmla="*/ 42 w 73"/>
                <a:gd name="T11" fmla="*/ 685 h 691"/>
                <a:gd name="T12" fmla="*/ 30 w 73"/>
                <a:gd name="T13" fmla="*/ 685 h 691"/>
                <a:gd name="T14" fmla="*/ 0 w 73"/>
                <a:gd name="T15" fmla="*/ 680 h 691"/>
                <a:gd name="T16" fmla="*/ 73 w 73"/>
                <a:gd name="T17" fmla="*/ 680 h 691"/>
                <a:gd name="T18" fmla="*/ 73 w 73"/>
                <a:gd name="T19" fmla="*/ 691 h 691"/>
                <a:gd name="T20" fmla="*/ 0 w 73"/>
                <a:gd name="T21" fmla="*/ 691 h 691"/>
                <a:gd name="T22" fmla="*/ 0 w 73"/>
                <a:gd name="T23" fmla="*/ 680 h 691"/>
                <a:gd name="T24" fmla="*/ 0 w 73"/>
                <a:gd name="T25" fmla="*/ 0 h 691"/>
                <a:gd name="T26" fmla="*/ 73 w 73"/>
                <a:gd name="T27" fmla="*/ 0 h 691"/>
                <a:gd name="T28" fmla="*/ 73 w 73"/>
                <a:gd name="T29" fmla="*/ 11 h 691"/>
                <a:gd name="T30" fmla="*/ 0 w 73"/>
                <a:gd name="T31" fmla="*/ 11 h 691"/>
                <a:gd name="T32" fmla="*/ 0 w 73"/>
                <a:gd name="T33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91">
                  <a:moveTo>
                    <a:pt x="30" y="685"/>
                  </a:moveTo>
                  <a:lnTo>
                    <a:pt x="30" y="345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45"/>
                  </a:lnTo>
                  <a:lnTo>
                    <a:pt x="42" y="685"/>
                  </a:lnTo>
                  <a:lnTo>
                    <a:pt x="30" y="685"/>
                  </a:lnTo>
                  <a:close/>
                  <a:moveTo>
                    <a:pt x="0" y="680"/>
                  </a:moveTo>
                  <a:lnTo>
                    <a:pt x="73" y="680"/>
                  </a:lnTo>
                  <a:lnTo>
                    <a:pt x="73" y="691"/>
                  </a:lnTo>
                  <a:lnTo>
                    <a:pt x="0" y="691"/>
                  </a:lnTo>
                  <a:lnTo>
                    <a:pt x="0" y="68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" name="Freeform 40"/>
            <p:cNvSpPr>
              <a:spLocks noEditPoints="1"/>
            </p:cNvSpPr>
            <p:nvPr/>
          </p:nvSpPr>
          <p:spPr bwMode="auto">
            <a:xfrm>
              <a:off x="2090320" y="1905822"/>
              <a:ext cx="47178" cy="435905"/>
            </a:xfrm>
            <a:custGeom>
              <a:avLst/>
              <a:gdLst>
                <a:gd name="T0" fmla="*/ 28 w 71"/>
                <a:gd name="T1" fmla="*/ 715 h 720"/>
                <a:gd name="T2" fmla="*/ 28 w 71"/>
                <a:gd name="T3" fmla="*/ 359 h 720"/>
                <a:gd name="T4" fmla="*/ 28 w 71"/>
                <a:gd name="T5" fmla="*/ 6 h 720"/>
                <a:gd name="T6" fmla="*/ 40 w 71"/>
                <a:gd name="T7" fmla="*/ 6 h 720"/>
                <a:gd name="T8" fmla="*/ 40 w 71"/>
                <a:gd name="T9" fmla="*/ 359 h 720"/>
                <a:gd name="T10" fmla="*/ 40 w 71"/>
                <a:gd name="T11" fmla="*/ 715 h 720"/>
                <a:gd name="T12" fmla="*/ 28 w 71"/>
                <a:gd name="T13" fmla="*/ 715 h 720"/>
                <a:gd name="T14" fmla="*/ 0 w 71"/>
                <a:gd name="T15" fmla="*/ 709 h 720"/>
                <a:gd name="T16" fmla="*/ 71 w 71"/>
                <a:gd name="T17" fmla="*/ 709 h 720"/>
                <a:gd name="T18" fmla="*/ 71 w 71"/>
                <a:gd name="T19" fmla="*/ 720 h 720"/>
                <a:gd name="T20" fmla="*/ 0 w 71"/>
                <a:gd name="T21" fmla="*/ 720 h 720"/>
                <a:gd name="T22" fmla="*/ 0 w 71"/>
                <a:gd name="T23" fmla="*/ 709 h 720"/>
                <a:gd name="T24" fmla="*/ 0 w 71"/>
                <a:gd name="T25" fmla="*/ 0 h 720"/>
                <a:gd name="T26" fmla="*/ 71 w 71"/>
                <a:gd name="T27" fmla="*/ 0 h 720"/>
                <a:gd name="T28" fmla="*/ 71 w 71"/>
                <a:gd name="T29" fmla="*/ 12 h 720"/>
                <a:gd name="T30" fmla="*/ 0 w 71"/>
                <a:gd name="T31" fmla="*/ 12 h 720"/>
                <a:gd name="T32" fmla="*/ 0 w 71"/>
                <a:gd name="T3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20">
                  <a:moveTo>
                    <a:pt x="28" y="715"/>
                  </a:moveTo>
                  <a:lnTo>
                    <a:pt x="28" y="359"/>
                  </a:lnTo>
                  <a:lnTo>
                    <a:pt x="28" y="6"/>
                  </a:lnTo>
                  <a:lnTo>
                    <a:pt x="40" y="6"/>
                  </a:lnTo>
                  <a:lnTo>
                    <a:pt x="40" y="359"/>
                  </a:lnTo>
                  <a:lnTo>
                    <a:pt x="40" y="715"/>
                  </a:lnTo>
                  <a:lnTo>
                    <a:pt x="28" y="715"/>
                  </a:lnTo>
                  <a:close/>
                  <a:moveTo>
                    <a:pt x="0" y="709"/>
                  </a:moveTo>
                  <a:lnTo>
                    <a:pt x="71" y="709"/>
                  </a:lnTo>
                  <a:lnTo>
                    <a:pt x="71" y="720"/>
                  </a:lnTo>
                  <a:lnTo>
                    <a:pt x="0" y="720"/>
                  </a:lnTo>
                  <a:lnTo>
                    <a:pt x="0" y="709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6" name="Freeform 41"/>
            <p:cNvSpPr>
              <a:spLocks noEditPoints="1"/>
            </p:cNvSpPr>
            <p:nvPr/>
          </p:nvSpPr>
          <p:spPr bwMode="auto">
            <a:xfrm>
              <a:off x="2247579" y="2047491"/>
              <a:ext cx="47178" cy="443170"/>
            </a:xfrm>
            <a:custGeom>
              <a:avLst/>
              <a:gdLst>
                <a:gd name="T0" fmla="*/ 30 w 71"/>
                <a:gd name="T1" fmla="*/ 725 h 731"/>
                <a:gd name="T2" fmla="*/ 30 w 71"/>
                <a:gd name="T3" fmla="*/ 366 h 731"/>
                <a:gd name="T4" fmla="*/ 30 w 71"/>
                <a:gd name="T5" fmla="*/ 5 h 731"/>
                <a:gd name="T6" fmla="*/ 42 w 71"/>
                <a:gd name="T7" fmla="*/ 5 h 731"/>
                <a:gd name="T8" fmla="*/ 42 w 71"/>
                <a:gd name="T9" fmla="*/ 366 h 731"/>
                <a:gd name="T10" fmla="*/ 42 w 71"/>
                <a:gd name="T11" fmla="*/ 725 h 731"/>
                <a:gd name="T12" fmla="*/ 30 w 71"/>
                <a:gd name="T13" fmla="*/ 725 h 731"/>
                <a:gd name="T14" fmla="*/ 0 w 71"/>
                <a:gd name="T15" fmla="*/ 720 h 731"/>
                <a:gd name="T16" fmla="*/ 71 w 71"/>
                <a:gd name="T17" fmla="*/ 720 h 731"/>
                <a:gd name="T18" fmla="*/ 71 w 71"/>
                <a:gd name="T19" fmla="*/ 731 h 731"/>
                <a:gd name="T20" fmla="*/ 0 w 71"/>
                <a:gd name="T21" fmla="*/ 731 h 731"/>
                <a:gd name="T22" fmla="*/ 0 w 71"/>
                <a:gd name="T23" fmla="*/ 720 h 731"/>
                <a:gd name="T24" fmla="*/ 0 w 71"/>
                <a:gd name="T25" fmla="*/ 0 h 731"/>
                <a:gd name="T26" fmla="*/ 71 w 71"/>
                <a:gd name="T27" fmla="*/ 0 h 731"/>
                <a:gd name="T28" fmla="*/ 71 w 71"/>
                <a:gd name="T29" fmla="*/ 11 h 731"/>
                <a:gd name="T30" fmla="*/ 0 w 71"/>
                <a:gd name="T31" fmla="*/ 11 h 731"/>
                <a:gd name="T32" fmla="*/ 0 w 71"/>
                <a:gd name="T33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31">
                  <a:moveTo>
                    <a:pt x="30" y="725"/>
                  </a:moveTo>
                  <a:lnTo>
                    <a:pt x="30" y="366"/>
                  </a:lnTo>
                  <a:lnTo>
                    <a:pt x="30" y="5"/>
                  </a:lnTo>
                  <a:lnTo>
                    <a:pt x="42" y="5"/>
                  </a:lnTo>
                  <a:lnTo>
                    <a:pt x="42" y="366"/>
                  </a:lnTo>
                  <a:lnTo>
                    <a:pt x="42" y="725"/>
                  </a:lnTo>
                  <a:lnTo>
                    <a:pt x="30" y="725"/>
                  </a:lnTo>
                  <a:close/>
                  <a:moveTo>
                    <a:pt x="0" y="720"/>
                  </a:moveTo>
                  <a:lnTo>
                    <a:pt x="71" y="720"/>
                  </a:lnTo>
                  <a:lnTo>
                    <a:pt x="71" y="731"/>
                  </a:lnTo>
                  <a:lnTo>
                    <a:pt x="0" y="731"/>
                  </a:lnTo>
                  <a:lnTo>
                    <a:pt x="0" y="720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7" name="Freeform 42"/>
            <p:cNvSpPr>
              <a:spLocks noEditPoints="1"/>
            </p:cNvSpPr>
            <p:nvPr/>
          </p:nvSpPr>
          <p:spPr bwMode="auto">
            <a:xfrm>
              <a:off x="2404838" y="1997847"/>
              <a:ext cx="48488" cy="455278"/>
            </a:xfrm>
            <a:custGeom>
              <a:avLst/>
              <a:gdLst>
                <a:gd name="T0" fmla="*/ 30 w 73"/>
                <a:gd name="T1" fmla="*/ 747 h 753"/>
                <a:gd name="T2" fmla="*/ 30 w 73"/>
                <a:gd name="T3" fmla="*/ 376 h 753"/>
                <a:gd name="T4" fmla="*/ 30 w 73"/>
                <a:gd name="T5" fmla="*/ 6 h 753"/>
                <a:gd name="T6" fmla="*/ 42 w 73"/>
                <a:gd name="T7" fmla="*/ 6 h 753"/>
                <a:gd name="T8" fmla="*/ 42 w 73"/>
                <a:gd name="T9" fmla="*/ 376 h 753"/>
                <a:gd name="T10" fmla="*/ 42 w 73"/>
                <a:gd name="T11" fmla="*/ 747 h 753"/>
                <a:gd name="T12" fmla="*/ 30 w 73"/>
                <a:gd name="T13" fmla="*/ 747 h 753"/>
                <a:gd name="T14" fmla="*/ 0 w 73"/>
                <a:gd name="T15" fmla="*/ 741 h 753"/>
                <a:gd name="T16" fmla="*/ 73 w 73"/>
                <a:gd name="T17" fmla="*/ 741 h 753"/>
                <a:gd name="T18" fmla="*/ 73 w 73"/>
                <a:gd name="T19" fmla="*/ 753 h 753"/>
                <a:gd name="T20" fmla="*/ 0 w 73"/>
                <a:gd name="T21" fmla="*/ 753 h 753"/>
                <a:gd name="T22" fmla="*/ 0 w 73"/>
                <a:gd name="T23" fmla="*/ 741 h 753"/>
                <a:gd name="T24" fmla="*/ 0 w 73"/>
                <a:gd name="T25" fmla="*/ 0 h 753"/>
                <a:gd name="T26" fmla="*/ 73 w 73"/>
                <a:gd name="T27" fmla="*/ 0 h 753"/>
                <a:gd name="T28" fmla="*/ 73 w 73"/>
                <a:gd name="T29" fmla="*/ 12 h 753"/>
                <a:gd name="T30" fmla="*/ 0 w 73"/>
                <a:gd name="T31" fmla="*/ 12 h 753"/>
                <a:gd name="T32" fmla="*/ 0 w 73"/>
                <a:gd name="T33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53">
                  <a:moveTo>
                    <a:pt x="30" y="747"/>
                  </a:moveTo>
                  <a:lnTo>
                    <a:pt x="30" y="376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76"/>
                  </a:lnTo>
                  <a:lnTo>
                    <a:pt x="42" y="747"/>
                  </a:lnTo>
                  <a:lnTo>
                    <a:pt x="30" y="747"/>
                  </a:lnTo>
                  <a:close/>
                  <a:moveTo>
                    <a:pt x="0" y="741"/>
                  </a:moveTo>
                  <a:lnTo>
                    <a:pt x="73" y="741"/>
                  </a:lnTo>
                  <a:lnTo>
                    <a:pt x="73" y="753"/>
                  </a:lnTo>
                  <a:lnTo>
                    <a:pt x="0" y="753"/>
                  </a:lnTo>
                  <a:lnTo>
                    <a:pt x="0" y="741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8" name="Freeform 43"/>
            <p:cNvSpPr>
              <a:spLocks noEditPoints="1"/>
            </p:cNvSpPr>
            <p:nvPr/>
          </p:nvSpPr>
          <p:spPr bwMode="auto">
            <a:xfrm>
              <a:off x="2642038" y="2025696"/>
              <a:ext cx="45867" cy="478284"/>
            </a:xfrm>
            <a:custGeom>
              <a:avLst/>
              <a:gdLst>
                <a:gd name="T0" fmla="*/ 30 w 71"/>
                <a:gd name="T1" fmla="*/ 783 h 789"/>
                <a:gd name="T2" fmla="*/ 30 w 71"/>
                <a:gd name="T3" fmla="*/ 394 h 789"/>
                <a:gd name="T4" fmla="*/ 30 w 71"/>
                <a:gd name="T5" fmla="*/ 6 h 789"/>
                <a:gd name="T6" fmla="*/ 42 w 71"/>
                <a:gd name="T7" fmla="*/ 6 h 789"/>
                <a:gd name="T8" fmla="*/ 42 w 71"/>
                <a:gd name="T9" fmla="*/ 394 h 789"/>
                <a:gd name="T10" fmla="*/ 42 w 71"/>
                <a:gd name="T11" fmla="*/ 783 h 789"/>
                <a:gd name="T12" fmla="*/ 30 w 71"/>
                <a:gd name="T13" fmla="*/ 783 h 789"/>
                <a:gd name="T14" fmla="*/ 0 w 71"/>
                <a:gd name="T15" fmla="*/ 778 h 789"/>
                <a:gd name="T16" fmla="*/ 71 w 71"/>
                <a:gd name="T17" fmla="*/ 778 h 789"/>
                <a:gd name="T18" fmla="*/ 71 w 71"/>
                <a:gd name="T19" fmla="*/ 789 h 789"/>
                <a:gd name="T20" fmla="*/ 0 w 71"/>
                <a:gd name="T21" fmla="*/ 789 h 789"/>
                <a:gd name="T22" fmla="*/ 0 w 71"/>
                <a:gd name="T23" fmla="*/ 778 h 789"/>
                <a:gd name="T24" fmla="*/ 0 w 71"/>
                <a:gd name="T25" fmla="*/ 0 h 789"/>
                <a:gd name="T26" fmla="*/ 71 w 71"/>
                <a:gd name="T27" fmla="*/ 0 h 789"/>
                <a:gd name="T28" fmla="*/ 71 w 71"/>
                <a:gd name="T29" fmla="*/ 12 h 789"/>
                <a:gd name="T30" fmla="*/ 0 w 71"/>
                <a:gd name="T31" fmla="*/ 12 h 789"/>
                <a:gd name="T32" fmla="*/ 0 w 71"/>
                <a:gd name="T33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89">
                  <a:moveTo>
                    <a:pt x="30" y="783"/>
                  </a:moveTo>
                  <a:lnTo>
                    <a:pt x="30" y="394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94"/>
                  </a:lnTo>
                  <a:lnTo>
                    <a:pt x="42" y="783"/>
                  </a:lnTo>
                  <a:lnTo>
                    <a:pt x="30" y="783"/>
                  </a:lnTo>
                  <a:close/>
                  <a:moveTo>
                    <a:pt x="0" y="778"/>
                  </a:moveTo>
                  <a:lnTo>
                    <a:pt x="71" y="778"/>
                  </a:lnTo>
                  <a:lnTo>
                    <a:pt x="71" y="789"/>
                  </a:lnTo>
                  <a:lnTo>
                    <a:pt x="0" y="789"/>
                  </a:lnTo>
                  <a:lnTo>
                    <a:pt x="0" y="778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9" name="Freeform 44"/>
            <p:cNvSpPr>
              <a:spLocks noEditPoints="1"/>
            </p:cNvSpPr>
            <p:nvPr/>
          </p:nvSpPr>
          <p:spPr bwMode="auto">
            <a:xfrm>
              <a:off x="2877926" y="1903400"/>
              <a:ext cx="47178" cy="538827"/>
            </a:xfrm>
            <a:custGeom>
              <a:avLst/>
              <a:gdLst>
                <a:gd name="T0" fmla="*/ 30 w 71"/>
                <a:gd name="T1" fmla="*/ 883 h 888"/>
                <a:gd name="T2" fmla="*/ 30 w 71"/>
                <a:gd name="T3" fmla="*/ 443 h 888"/>
                <a:gd name="T4" fmla="*/ 30 w 71"/>
                <a:gd name="T5" fmla="*/ 5 h 888"/>
                <a:gd name="T6" fmla="*/ 42 w 71"/>
                <a:gd name="T7" fmla="*/ 5 h 888"/>
                <a:gd name="T8" fmla="*/ 42 w 71"/>
                <a:gd name="T9" fmla="*/ 443 h 888"/>
                <a:gd name="T10" fmla="*/ 42 w 71"/>
                <a:gd name="T11" fmla="*/ 883 h 888"/>
                <a:gd name="T12" fmla="*/ 30 w 71"/>
                <a:gd name="T13" fmla="*/ 883 h 888"/>
                <a:gd name="T14" fmla="*/ 0 w 71"/>
                <a:gd name="T15" fmla="*/ 877 h 888"/>
                <a:gd name="T16" fmla="*/ 71 w 71"/>
                <a:gd name="T17" fmla="*/ 877 h 888"/>
                <a:gd name="T18" fmla="*/ 71 w 71"/>
                <a:gd name="T19" fmla="*/ 888 h 888"/>
                <a:gd name="T20" fmla="*/ 0 w 71"/>
                <a:gd name="T21" fmla="*/ 888 h 888"/>
                <a:gd name="T22" fmla="*/ 0 w 71"/>
                <a:gd name="T23" fmla="*/ 877 h 888"/>
                <a:gd name="T24" fmla="*/ 0 w 71"/>
                <a:gd name="T25" fmla="*/ 0 h 888"/>
                <a:gd name="T26" fmla="*/ 71 w 71"/>
                <a:gd name="T27" fmla="*/ 0 h 888"/>
                <a:gd name="T28" fmla="*/ 71 w 71"/>
                <a:gd name="T29" fmla="*/ 11 h 888"/>
                <a:gd name="T30" fmla="*/ 0 w 71"/>
                <a:gd name="T31" fmla="*/ 11 h 888"/>
                <a:gd name="T32" fmla="*/ 0 w 71"/>
                <a:gd name="T33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888">
                  <a:moveTo>
                    <a:pt x="30" y="883"/>
                  </a:moveTo>
                  <a:lnTo>
                    <a:pt x="30" y="443"/>
                  </a:lnTo>
                  <a:lnTo>
                    <a:pt x="30" y="5"/>
                  </a:lnTo>
                  <a:lnTo>
                    <a:pt x="42" y="5"/>
                  </a:lnTo>
                  <a:lnTo>
                    <a:pt x="42" y="443"/>
                  </a:lnTo>
                  <a:lnTo>
                    <a:pt x="42" y="883"/>
                  </a:lnTo>
                  <a:lnTo>
                    <a:pt x="30" y="883"/>
                  </a:lnTo>
                  <a:close/>
                  <a:moveTo>
                    <a:pt x="0" y="877"/>
                  </a:moveTo>
                  <a:lnTo>
                    <a:pt x="71" y="877"/>
                  </a:lnTo>
                  <a:lnTo>
                    <a:pt x="71" y="888"/>
                  </a:lnTo>
                  <a:lnTo>
                    <a:pt x="0" y="888"/>
                  </a:lnTo>
                  <a:lnTo>
                    <a:pt x="0" y="87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0" name="Freeform 45"/>
            <p:cNvSpPr>
              <a:spLocks noEditPoints="1"/>
            </p:cNvSpPr>
            <p:nvPr/>
          </p:nvSpPr>
          <p:spPr bwMode="auto">
            <a:xfrm>
              <a:off x="3115126" y="2121353"/>
              <a:ext cx="45867" cy="611478"/>
            </a:xfrm>
            <a:custGeom>
              <a:avLst/>
              <a:gdLst>
                <a:gd name="T0" fmla="*/ 29 w 72"/>
                <a:gd name="T1" fmla="*/ 1004 h 1009"/>
                <a:gd name="T2" fmla="*/ 29 w 72"/>
                <a:gd name="T3" fmla="*/ 504 h 1009"/>
                <a:gd name="T4" fmla="*/ 29 w 72"/>
                <a:gd name="T5" fmla="*/ 5 h 1009"/>
                <a:gd name="T6" fmla="*/ 41 w 72"/>
                <a:gd name="T7" fmla="*/ 5 h 1009"/>
                <a:gd name="T8" fmla="*/ 41 w 72"/>
                <a:gd name="T9" fmla="*/ 504 h 1009"/>
                <a:gd name="T10" fmla="*/ 41 w 72"/>
                <a:gd name="T11" fmla="*/ 1004 h 1009"/>
                <a:gd name="T12" fmla="*/ 29 w 72"/>
                <a:gd name="T13" fmla="*/ 1004 h 1009"/>
                <a:gd name="T14" fmla="*/ 0 w 72"/>
                <a:gd name="T15" fmla="*/ 998 h 1009"/>
                <a:gd name="T16" fmla="*/ 72 w 72"/>
                <a:gd name="T17" fmla="*/ 998 h 1009"/>
                <a:gd name="T18" fmla="*/ 72 w 72"/>
                <a:gd name="T19" fmla="*/ 1009 h 1009"/>
                <a:gd name="T20" fmla="*/ 0 w 72"/>
                <a:gd name="T21" fmla="*/ 1009 h 1009"/>
                <a:gd name="T22" fmla="*/ 0 w 72"/>
                <a:gd name="T23" fmla="*/ 998 h 1009"/>
                <a:gd name="T24" fmla="*/ 0 w 72"/>
                <a:gd name="T25" fmla="*/ 0 h 1009"/>
                <a:gd name="T26" fmla="*/ 72 w 72"/>
                <a:gd name="T27" fmla="*/ 0 h 1009"/>
                <a:gd name="T28" fmla="*/ 72 w 72"/>
                <a:gd name="T29" fmla="*/ 11 h 1009"/>
                <a:gd name="T30" fmla="*/ 0 w 72"/>
                <a:gd name="T31" fmla="*/ 11 h 1009"/>
                <a:gd name="T32" fmla="*/ 0 w 72"/>
                <a:gd name="T33" fmla="*/ 0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09">
                  <a:moveTo>
                    <a:pt x="29" y="1004"/>
                  </a:moveTo>
                  <a:lnTo>
                    <a:pt x="29" y="504"/>
                  </a:lnTo>
                  <a:lnTo>
                    <a:pt x="29" y="5"/>
                  </a:lnTo>
                  <a:lnTo>
                    <a:pt x="41" y="5"/>
                  </a:lnTo>
                  <a:lnTo>
                    <a:pt x="41" y="504"/>
                  </a:lnTo>
                  <a:lnTo>
                    <a:pt x="41" y="1004"/>
                  </a:lnTo>
                  <a:lnTo>
                    <a:pt x="29" y="1004"/>
                  </a:lnTo>
                  <a:close/>
                  <a:moveTo>
                    <a:pt x="0" y="998"/>
                  </a:moveTo>
                  <a:lnTo>
                    <a:pt x="72" y="998"/>
                  </a:lnTo>
                  <a:lnTo>
                    <a:pt x="72" y="1009"/>
                  </a:lnTo>
                  <a:lnTo>
                    <a:pt x="0" y="1009"/>
                  </a:lnTo>
                  <a:lnTo>
                    <a:pt x="0" y="998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1" name="Freeform 46"/>
            <p:cNvSpPr>
              <a:spLocks noEditPoints="1"/>
            </p:cNvSpPr>
            <p:nvPr/>
          </p:nvSpPr>
          <p:spPr bwMode="auto">
            <a:xfrm>
              <a:off x="3351015" y="1930039"/>
              <a:ext cx="47178" cy="778574"/>
            </a:xfrm>
            <a:custGeom>
              <a:avLst/>
              <a:gdLst>
                <a:gd name="T0" fmla="*/ 29 w 71"/>
                <a:gd name="T1" fmla="*/ 1278 h 1284"/>
                <a:gd name="T2" fmla="*/ 29 w 71"/>
                <a:gd name="T3" fmla="*/ 641 h 1284"/>
                <a:gd name="T4" fmla="*/ 29 w 71"/>
                <a:gd name="T5" fmla="*/ 5 h 1284"/>
                <a:gd name="T6" fmla="*/ 41 w 71"/>
                <a:gd name="T7" fmla="*/ 5 h 1284"/>
                <a:gd name="T8" fmla="*/ 41 w 71"/>
                <a:gd name="T9" fmla="*/ 641 h 1284"/>
                <a:gd name="T10" fmla="*/ 41 w 71"/>
                <a:gd name="T11" fmla="*/ 1278 h 1284"/>
                <a:gd name="T12" fmla="*/ 29 w 71"/>
                <a:gd name="T13" fmla="*/ 1278 h 1284"/>
                <a:gd name="T14" fmla="*/ 0 w 71"/>
                <a:gd name="T15" fmla="*/ 1273 h 1284"/>
                <a:gd name="T16" fmla="*/ 71 w 71"/>
                <a:gd name="T17" fmla="*/ 1273 h 1284"/>
                <a:gd name="T18" fmla="*/ 71 w 71"/>
                <a:gd name="T19" fmla="*/ 1284 h 1284"/>
                <a:gd name="T20" fmla="*/ 0 w 71"/>
                <a:gd name="T21" fmla="*/ 1284 h 1284"/>
                <a:gd name="T22" fmla="*/ 0 w 71"/>
                <a:gd name="T23" fmla="*/ 1273 h 1284"/>
                <a:gd name="T24" fmla="*/ 0 w 71"/>
                <a:gd name="T25" fmla="*/ 0 h 1284"/>
                <a:gd name="T26" fmla="*/ 71 w 71"/>
                <a:gd name="T27" fmla="*/ 0 h 1284"/>
                <a:gd name="T28" fmla="*/ 71 w 71"/>
                <a:gd name="T29" fmla="*/ 11 h 1284"/>
                <a:gd name="T30" fmla="*/ 0 w 71"/>
                <a:gd name="T31" fmla="*/ 11 h 1284"/>
                <a:gd name="T32" fmla="*/ 0 w 71"/>
                <a:gd name="T33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284">
                  <a:moveTo>
                    <a:pt x="29" y="1278"/>
                  </a:moveTo>
                  <a:lnTo>
                    <a:pt x="29" y="641"/>
                  </a:lnTo>
                  <a:lnTo>
                    <a:pt x="29" y="5"/>
                  </a:lnTo>
                  <a:lnTo>
                    <a:pt x="41" y="5"/>
                  </a:lnTo>
                  <a:lnTo>
                    <a:pt x="41" y="641"/>
                  </a:lnTo>
                  <a:lnTo>
                    <a:pt x="41" y="1278"/>
                  </a:lnTo>
                  <a:lnTo>
                    <a:pt x="29" y="1278"/>
                  </a:lnTo>
                  <a:close/>
                  <a:moveTo>
                    <a:pt x="0" y="1273"/>
                  </a:moveTo>
                  <a:lnTo>
                    <a:pt x="71" y="1273"/>
                  </a:lnTo>
                  <a:lnTo>
                    <a:pt x="71" y="1284"/>
                  </a:lnTo>
                  <a:lnTo>
                    <a:pt x="0" y="1284"/>
                  </a:lnTo>
                  <a:lnTo>
                    <a:pt x="0" y="127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588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62470" name="Group 6274"/>
          <p:cNvGrpSpPr>
            <a:grpSpLocks/>
          </p:cNvGrpSpPr>
          <p:nvPr/>
        </p:nvGrpSpPr>
        <p:grpSpPr bwMode="auto">
          <a:xfrm>
            <a:off x="6930961" y="2725744"/>
            <a:ext cx="1676400" cy="238125"/>
            <a:chOff x="1471767" y="2112877"/>
            <a:chExt cx="1913321" cy="364465"/>
          </a:xfrm>
          <a:solidFill>
            <a:schemeClr val="accent3"/>
          </a:solidFill>
        </p:grpSpPr>
        <p:sp>
          <p:nvSpPr>
            <p:cNvPr id="383" name="Freeform 97"/>
            <p:cNvSpPr>
              <a:spLocks/>
            </p:cNvSpPr>
            <p:nvPr/>
          </p:nvSpPr>
          <p:spPr bwMode="auto">
            <a:xfrm>
              <a:off x="2421179" y="2217356"/>
              <a:ext cx="251244" cy="53455"/>
            </a:xfrm>
            <a:custGeom>
              <a:avLst/>
              <a:gdLst>
                <a:gd name="T0" fmla="*/ 13 w 382"/>
                <a:gd name="T1" fmla="*/ 0 h 84"/>
                <a:gd name="T2" fmla="*/ 374 w 382"/>
                <a:gd name="T3" fmla="*/ 63 h 84"/>
                <a:gd name="T4" fmla="*/ 380 w 382"/>
                <a:gd name="T5" fmla="*/ 67 h 84"/>
                <a:gd name="T6" fmla="*/ 382 w 382"/>
                <a:gd name="T7" fmla="*/ 71 h 84"/>
                <a:gd name="T8" fmla="*/ 382 w 382"/>
                <a:gd name="T9" fmla="*/ 77 h 84"/>
                <a:gd name="T10" fmla="*/ 378 w 382"/>
                <a:gd name="T11" fmla="*/ 82 h 84"/>
                <a:gd name="T12" fmla="*/ 374 w 382"/>
                <a:gd name="T13" fmla="*/ 84 h 84"/>
                <a:gd name="T14" fmla="*/ 370 w 382"/>
                <a:gd name="T15" fmla="*/ 84 h 84"/>
                <a:gd name="T16" fmla="*/ 9 w 382"/>
                <a:gd name="T17" fmla="*/ 21 h 84"/>
                <a:gd name="T18" fmla="*/ 2 w 382"/>
                <a:gd name="T19" fmla="*/ 17 h 84"/>
                <a:gd name="T20" fmla="*/ 0 w 382"/>
                <a:gd name="T21" fmla="*/ 13 h 84"/>
                <a:gd name="T22" fmla="*/ 0 w 382"/>
                <a:gd name="T23" fmla="*/ 9 h 84"/>
                <a:gd name="T24" fmla="*/ 3 w 382"/>
                <a:gd name="T25" fmla="*/ 2 h 84"/>
                <a:gd name="T26" fmla="*/ 7 w 382"/>
                <a:gd name="T27" fmla="*/ 0 h 84"/>
                <a:gd name="T28" fmla="*/ 13 w 382"/>
                <a:gd name="T29" fmla="*/ 0 h 84"/>
                <a:gd name="T30" fmla="*/ 13 w 382"/>
                <a:gd name="T3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2" h="84">
                  <a:moveTo>
                    <a:pt x="13" y="0"/>
                  </a:moveTo>
                  <a:lnTo>
                    <a:pt x="374" y="63"/>
                  </a:lnTo>
                  <a:lnTo>
                    <a:pt x="380" y="67"/>
                  </a:lnTo>
                  <a:lnTo>
                    <a:pt x="382" y="71"/>
                  </a:lnTo>
                  <a:lnTo>
                    <a:pt x="382" y="77"/>
                  </a:lnTo>
                  <a:lnTo>
                    <a:pt x="378" y="82"/>
                  </a:lnTo>
                  <a:lnTo>
                    <a:pt x="374" y="84"/>
                  </a:lnTo>
                  <a:lnTo>
                    <a:pt x="370" y="84"/>
                  </a:lnTo>
                  <a:lnTo>
                    <a:pt x="9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2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1587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4" name="Freeform 98"/>
            <p:cNvSpPr>
              <a:spLocks noEditPoints="1"/>
            </p:cNvSpPr>
            <p:nvPr/>
          </p:nvSpPr>
          <p:spPr bwMode="auto">
            <a:xfrm>
              <a:off x="1471767" y="2112877"/>
              <a:ext cx="1913321" cy="364465"/>
            </a:xfrm>
            <a:custGeom>
              <a:avLst/>
              <a:gdLst>
                <a:gd name="T0" fmla="*/ 150 w 2920"/>
                <a:gd name="T1" fmla="*/ 543 h 601"/>
                <a:gd name="T2" fmla="*/ 244 w 2920"/>
                <a:gd name="T3" fmla="*/ 367 h 601"/>
                <a:gd name="T4" fmla="*/ 259 w 2920"/>
                <a:gd name="T5" fmla="*/ 359 h 601"/>
                <a:gd name="T6" fmla="*/ 273 w 2920"/>
                <a:gd name="T7" fmla="*/ 367 h 601"/>
                <a:gd name="T8" fmla="*/ 361 w 2920"/>
                <a:gd name="T9" fmla="*/ 580 h 601"/>
                <a:gd name="T10" fmla="*/ 486 w 2920"/>
                <a:gd name="T11" fmla="*/ 108 h 601"/>
                <a:gd name="T12" fmla="*/ 501 w 2920"/>
                <a:gd name="T13" fmla="*/ 104 h 601"/>
                <a:gd name="T14" fmla="*/ 749 w 2920"/>
                <a:gd name="T15" fmla="*/ 288 h 601"/>
                <a:gd name="T16" fmla="*/ 966 w 2920"/>
                <a:gd name="T17" fmla="*/ 6 h 601"/>
                <a:gd name="T18" fmla="*/ 977 w 2920"/>
                <a:gd name="T19" fmla="*/ 0 h 601"/>
                <a:gd name="T20" fmla="*/ 991 w 2920"/>
                <a:gd name="T21" fmla="*/ 4 h 601"/>
                <a:gd name="T22" fmla="*/ 1215 w 2920"/>
                <a:gd name="T23" fmla="*/ 242 h 601"/>
                <a:gd name="T24" fmla="*/ 1463 w 2920"/>
                <a:gd name="T25" fmla="*/ 169 h 601"/>
                <a:gd name="T26" fmla="*/ 1473 w 2920"/>
                <a:gd name="T27" fmla="*/ 175 h 601"/>
                <a:gd name="T28" fmla="*/ 1476 w 2920"/>
                <a:gd name="T29" fmla="*/ 188 h 601"/>
                <a:gd name="T30" fmla="*/ 1471 w 2920"/>
                <a:gd name="T31" fmla="*/ 198 h 601"/>
                <a:gd name="T32" fmla="*/ 1225 w 2920"/>
                <a:gd name="T33" fmla="*/ 275 h 601"/>
                <a:gd name="T34" fmla="*/ 1208 w 2920"/>
                <a:gd name="T35" fmla="*/ 271 h 601"/>
                <a:gd name="T36" fmla="*/ 991 w 2920"/>
                <a:gd name="T37" fmla="*/ 27 h 601"/>
                <a:gd name="T38" fmla="*/ 747 w 2920"/>
                <a:gd name="T39" fmla="*/ 319 h 601"/>
                <a:gd name="T40" fmla="*/ 733 w 2920"/>
                <a:gd name="T41" fmla="*/ 319 h 601"/>
                <a:gd name="T42" fmla="*/ 488 w 2920"/>
                <a:gd name="T43" fmla="*/ 135 h 601"/>
                <a:gd name="T44" fmla="*/ 394 w 2920"/>
                <a:gd name="T45" fmla="*/ 590 h 601"/>
                <a:gd name="T46" fmla="*/ 380 w 2920"/>
                <a:gd name="T47" fmla="*/ 601 h 601"/>
                <a:gd name="T48" fmla="*/ 363 w 2920"/>
                <a:gd name="T49" fmla="*/ 593 h 601"/>
                <a:gd name="T50" fmla="*/ 273 w 2920"/>
                <a:gd name="T51" fmla="*/ 386 h 601"/>
                <a:gd name="T52" fmla="*/ 146 w 2920"/>
                <a:gd name="T53" fmla="*/ 570 h 601"/>
                <a:gd name="T54" fmla="*/ 131 w 2920"/>
                <a:gd name="T55" fmla="*/ 572 h 601"/>
                <a:gd name="T56" fmla="*/ 4 w 2920"/>
                <a:gd name="T57" fmla="*/ 438 h 601"/>
                <a:gd name="T58" fmla="*/ 0 w 2920"/>
                <a:gd name="T59" fmla="*/ 424 h 601"/>
                <a:gd name="T60" fmla="*/ 4 w 2920"/>
                <a:gd name="T61" fmla="*/ 413 h 601"/>
                <a:gd name="T62" fmla="*/ 17 w 2920"/>
                <a:gd name="T63" fmla="*/ 409 h 601"/>
                <a:gd name="T64" fmla="*/ 29 w 2920"/>
                <a:gd name="T65" fmla="*/ 413 h 601"/>
                <a:gd name="T66" fmla="*/ 1814 w 2920"/>
                <a:gd name="T67" fmla="*/ 232 h 601"/>
                <a:gd name="T68" fmla="*/ 2187 w 2920"/>
                <a:gd name="T69" fmla="*/ 81 h 601"/>
                <a:gd name="T70" fmla="*/ 2554 w 2920"/>
                <a:gd name="T71" fmla="*/ 507 h 601"/>
                <a:gd name="T72" fmla="*/ 2895 w 2920"/>
                <a:gd name="T73" fmla="*/ 323 h 601"/>
                <a:gd name="T74" fmla="*/ 2907 w 2920"/>
                <a:gd name="T75" fmla="*/ 323 h 601"/>
                <a:gd name="T76" fmla="*/ 2918 w 2920"/>
                <a:gd name="T77" fmla="*/ 332 h 601"/>
                <a:gd name="T78" fmla="*/ 2918 w 2920"/>
                <a:gd name="T79" fmla="*/ 344 h 601"/>
                <a:gd name="T80" fmla="*/ 2911 w 2920"/>
                <a:gd name="T81" fmla="*/ 355 h 601"/>
                <a:gd name="T82" fmla="*/ 2544 w 2920"/>
                <a:gd name="T83" fmla="*/ 536 h 601"/>
                <a:gd name="T84" fmla="*/ 2529 w 2920"/>
                <a:gd name="T85" fmla="*/ 528 h 601"/>
                <a:gd name="T86" fmla="*/ 2189 w 2920"/>
                <a:gd name="T87" fmla="*/ 113 h 601"/>
                <a:gd name="T88" fmla="*/ 1822 w 2920"/>
                <a:gd name="T89" fmla="*/ 267 h 601"/>
                <a:gd name="T90" fmla="*/ 1809 w 2920"/>
                <a:gd name="T91" fmla="*/ 261 h 601"/>
                <a:gd name="T92" fmla="*/ 1805 w 2920"/>
                <a:gd name="T93" fmla="*/ 250 h 601"/>
                <a:gd name="T94" fmla="*/ 1809 w 2920"/>
                <a:gd name="T95" fmla="*/ 236 h 601"/>
                <a:gd name="T96" fmla="*/ 1814 w 2920"/>
                <a:gd name="T97" fmla="*/ 23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0" h="601">
                  <a:moveTo>
                    <a:pt x="29" y="413"/>
                  </a:moveTo>
                  <a:lnTo>
                    <a:pt x="150" y="543"/>
                  </a:lnTo>
                  <a:lnTo>
                    <a:pt x="123" y="547"/>
                  </a:lnTo>
                  <a:lnTo>
                    <a:pt x="244" y="367"/>
                  </a:lnTo>
                  <a:lnTo>
                    <a:pt x="250" y="361"/>
                  </a:lnTo>
                  <a:lnTo>
                    <a:pt x="259" y="359"/>
                  </a:lnTo>
                  <a:lnTo>
                    <a:pt x="267" y="361"/>
                  </a:lnTo>
                  <a:lnTo>
                    <a:pt x="273" y="367"/>
                  </a:lnTo>
                  <a:lnTo>
                    <a:pt x="392" y="576"/>
                  </a:lnTo>
                  <a:lnTo>
                    <a:pt x="361" y="580"/>
                  </a:lnTo>
                  <a:lnTo>
                    <a:pt x="482" y="115"/>
                  </a:lnTo>
                  <a:lnTo>
                    <a:pt x="486" y="108"/>
                  </a:lnTo>
                  <a:lnTo>
                    <a:pt x="493" y="104"/>
                  </a:lnTo>
                  <a:lnTo>
                    <a:pt x="501" y="104"/>
                  </a:lnTo>
                  <a:lnTo>
                    <a:pt x="509" y="106"/>
                  </a:lnTo>
                  <a:lnTo>
                    <a:pt x="749" y="288"/>
                  </a:lnTo>
                  <a:lnTo>
                    <a:pt x="726" y="292"/>
                  </a:lnTo>
                  <a:lnTo>
                    <a:pt x="966" y="6"/>
                  </a:lnTo>
                  <a:lnTo>
                    <a:pt x="972" y="0"/>
                  </a:lnTo>
                  <a:lnTo>
                    <a:pt x="977" y="0"/>
                  </a:lnTo>
                  <a:lnTo>
                    <a:pt x="985" y="0"/>
                  </a:lnTo>
                  <a:lnTo>
                    <a:pt x="991" y="4"/>
                  </a:lnTo>
                  <a:lnTo>
                    <a:pt x="1233" y="246"/>
                  </a:lnTo>
                  <a:lnTo>
                    <a:pt x="1215" y="242"/>
                  </a:lnTo>
                  <a:lnTo>
                    <a:pt x="1455" y="169"/>
                  </a:lnTo>
                  <a:lnTo>
                    <a:pt x="1463" y="169"/>
                  </a:lnTo>
                  <a:lnTo>
                    <a:pt x="1469" y="171"/>
                  </a:lnTo>
                  <a:lnTo>
                    <a:pt x="1473" y="175"/>
                  </a:lnTo>
                  <a:lnTo>
                    <a:pt x="1476" y="181"/>
                  </a:lnTo>
                  <a:lnTo>
                    <a:pt x="1476" y="188"/>
                  </a:lnTo>
                  <a:lnTo>
                    <a:pt x="1475" y="194"/>
                  </a:lnTo>
                  <a:lnTo>
                    <a:pt x="1471" y="198"/>
                  </a:lnTo>
                  <a:lnTo>
                    <a:pt x="1465" y="202"/>
                  </a:lnTo>
                  <a:lnTo>
                    <a:pt x="1225" y="275"/>
                  </a:lnTo>
                  <a:lnTo>
                    <a:pt x="1215" y="275"/>
                  </a:lnTo>
                  <a:lnTo>
                    <a:pt x="1208" y="271"/>
                  </a:lnTo>
                  <a:lnTo>
                    <a:pt x="966" y="29"/>
                  </a:lnTo>
                  <a:lnTo>
                    <a:pt x="991" y="27"/>
                  </a:lnTo>
                  <a:lnTo>
                    <a:pt x="751" y="313"/>
                  </a:lnTo>
                  <a:lnTo>
                    <a:pt x="747" y="319"/>
                  </a:lnTo>
                  <a:lnTo>
                    <a:pt x="741" y="321"/>
                  </a:lnTo>
                  <a:lnTo>
                    <a:pt x="733" y="319"/>
                  </a:lnTo>
                  <a:lnTo>
                    <a:pt x="728" y="317"/>
                  </a:lnTo>
                  <a:lnTo>
                    <a:pt x="488" y="135"/>
                  </a:lnTo>
                  <a:lnTo>
                    <a:pt x="515" y="125"/>
                  </a:lnTo>
                  <a:lnTo>
                    <a:pt x="394" y="590"/>
                  </a:lnTo>
                  <a:lnTo>
                    <a:pt x="390" y="597"/>
                  </a:lnTo>
                  <a:lnTo>
                    <a:pt x="380" y="601"/>
                  </a:lnTo>
                  <a:lnTo>
                    <a:pt x="371" y="601"/>
                  </a:lnTo>
                  <a:lnTo>
                    <a:pt x="363" y="593"/>
                  </a:lnTo>
                  <a:lnTo>
                    <a:pt x="244" y="384"/>
                  </a:lnTo>
                  <a:lnTo>
                    <a:pt x="273" y="386"/>
                  </a:lnTo>
                  <a:lnTo>
                    <a:pt x="152" y="566"/>
                  </a:lnTo>
                  <a:lnTo>
                    <a:pt x="146" y="570"/>
                  </a:lnTo>
                  <a:lnTo>
                    <a:pt x="138" y="574"/>
                  </a:lnTo>
                  <a:lnTo>
                    <a:pt x="131" y="572"/>
                  </a:lnTo>
                  <a:lnTo>
                    <a:pt x="125" y="568"/>
                  </a:lnTo>
                  <a:lnTo>
                    <a:pt x="4" y="438"/>
                  </a:lnTo>
                  <a:lnTo>
                    <a:pt x="0" y="432"/>
                  </a:lnTo>
                  <a:lnTo>
                    <a:pt x="0" y="424"/>
                  </a:lnTo>
                  <a:lnTo>
                    <a:pt x="0" y="419"/>
                  </a:lnTo>
                  <a:lnTo>
                    <a:pt x="4" y="413"/>
                  </a:lnTo>
                  <a:lnTo>
                    <a:pt x="12" y="409"/>
                  </a:lnTo>
                  <a:lnTo>
                    <a:pt x="17" y="409"/>
                  </a:lnTo>
                  <a:lnTo>
                    <a:pt x="23" y="409"/>
                  </a:lnTo>
                  <a:lnTo>
                    <a:pt x="29" y="413"/>
                  </a:lnTo>
                  <a:lnTo>
                    <a:pt x="29" y="413"/>
                  </a:lnTo>
                  <a:close/>
                  <a:moveTo>
                    <a:pt x="1814" y="232"/>
                  </a:moveTo>
                  <a:lnTo>
                    <a:pt x="2175" y="81"/>
                  </a:lnTo>
                  <a:lnTo>
                    <a:pt x="2187" y="81"/>
                  </a:lnTo>
                  <a:lnTo>
                    <a:pt x="2195" y="87"/>
                  </a:lnTo>
                  <a:lnTo>
                    <a:pt x="2554" y="507"/>
                  </a:lnTo>
                  <a:lnTo>
                    <a:pt x="2534" y="501"/>
                  </a:lnTo>
                  <a:lnTo>
                    <a:pt x="2895" y="323"/>
                  </a:lnTo>
                  <a:lnTo>
                    <a:pt x="2901" y="323"/>
                  </a:lnTo>
                  <a:lnTo>
                    <a:pt x="2907" y="323"/>
                  </a:lnTo>
                  <a:lnTo>
                    <a:pt x="2913" y="326"/>
                  </a:lnTo>
                  <a:lnTo>
                    <a:pt x="2918" y="332"/>
                  </a:lnTo>
                  <a:lnTo>
                    <a:pt x="2920" y="338"/>
                  </a:lnTo>
                  <a:lnTo>
                    <a:pt x="2918" y="344"/>
                  </a:lnTo>
                  <a:lnTo>
                    <a:pt x="2914" y="350"/>
                  </a:lnTo>
                  <a:lnTo>
                    <a:pt x="2911" y="355"/>
                  </a:lnTo>
                  <a:lnTo>
                    <a:pt x="2550" y="534"/>
                  </a:lnTo>
                  <a:lnTo>
                    <a:pt x="2544" y="536"/>
                  </a:lnTo>
                  <a:lnTo>
                    <a:pt x="2538" y="534"/>
                  </a:lnTo>
                  <a:lnTo>
                    <a:pt x="2529" y="528"/>
                  </a:lnTo>
                  <a:lnTo>
                    <a:pt x="2170" y="108"/>
                  </a:lnTo>
                  <a:lnTo>
                    <a:pt x="2189" y="113"/>
                  </a:lnTo>
                  <a:lnTo>
                    <a:pt x="1828" y="265"/>
                  </a:lnTo>
                  <a:lnTo>
                    <a:pt x="1822" y="267"/>
                  </a:lnTo>
                  <a:lnTo>
                    <a:pt x="1814" y="265"/>
                  </a:lnTo>
                  <a:lnTo>
                    <a:pt x="1809" y="261"/>
                  </a:lnTo>
                  <a:lnTo>
                    <a:pt x="1805" y="255"/>
                  </a:lnTo>
                  <a:lnTo>
                    <a:pt x="1805" y="250"/>
                  </a:lnTo>
                  <a:lnTo>
                    <a:pt x="1805" y="242"/>
                  </a:lnTo>
                  <a:lnTo>
                    <a:pt x="1809" y="236"/>
                  </a:lnTo>
                  <a:lnTo>
                    <a:pt x="1814" y="232"/>
                  </a:lnTo>
                  <a:lnTo>
                    <a:pt x="1814" y="232"/>
                  </a:ln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385" name="Group 6275"/>
          <p:cNvGrpSpPr>
            <a:grpSpLocks/>
          </p:cNvGrpSpPr>
          <p:nvPr/>
        </p:nvGrpSpPr>
        <p:grpSpPr bwMode="auto">
          <a:xfrm>
            <a:off x="6919504" y="2716801"/>
            <a:ext cx="1704184" cy="262123"/>
            <a:chOff x="1458905" y="2100414"/>
            <a:chExt cx="1945906" cy="398744"/>
          </a:xfrm>
          <a:solidFill>
            <a:srgbClr val="C0504D"/>
          </a:solidFill>
        </p:grpSpPr>
        <p:sp>
          <p:nvSpPr>
            <p:cNvPr id="386" name="Freeform 100"/>
            <p:cNvSpPr>
              <a:spLocks/>
            </p:cNvSpPr>
            <p:nvPr/>
          </p:nvSpPr>
          <p:spPr bwMode="auto">
            <a:xfrm>
              <a:off x="1458905" y="2349041"/>
              <a:ext cx="55551" cy="55506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7" name="Freeform 101"/>
            <p:cNvSpPr>
              <a:spLocks/>
            </p:cNvSpPr>
            <p:nvPr/>
          </p:nvSpPr>
          <p:spPr bwMode="auto">
            <a:xfrm>
              <a:off x="1538265" y="2426750"/>
              <a:ext cx="53965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3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8" name="Freeform 102"/>
            <p:cNvSpPr>
              <a:spLocks/>
            </p:cNvSpPr>
            <p:nvPr/>
          </p:nvSpPr>
          <p:spPr bwMode="auto">
            <a:xfrm>
              <a:off x="1538265" y="2426750"/>
              <a:ext cx="53965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3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9" name="Freeform 103"/>
            <p:cNvSpPr>
              <a:spLocks/>
            </p:cNvSpPr>
            <p:nvPr/>
          </p:nvSpPr>
          <p:spPr bwMode="auto">
            <a:xfrm>
              <a:off x="1616037" y="2318908"/>
              <a:ext cx="55552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7 h 48"/>
                <a:gd name="T8" fmla="*/ 23 w 48"/>
                <a:gd name="T9" fmla="*/ 48 h 48"/>
                <a:gd name="T10" fmla="*/ 14 w 48"/>
                <a:gd name="T11" fmla="*/ 47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7"/>
                  </a:lnTo>
                  <a:lnTo>
                    <a:pt x="23" y="48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0" name="Freeform 104"/>
            <p:cNvSpPr>
              <a:spLocks/>
            </p:cNvSpPr>
            <p:nvPr/>
          </p:nvSpPr>
          <p:spPr bwMode="auto">
            <a:xfrm>
              <a:off x="1616037" y="2318908"/>
              <a:ext cx="55552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7 h 48"/>
                <a:gd name="T8" fmla="*/ 23 w 48"/>
                <a:gd name="T9" fmla="*/ 48 h 48"/>
                <a:gd name="T10" fmla="*/ 14 w 48"/>
                <a:gd name="T11" fmla="*/ 47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7"/>
                  </a:lnTo>
                  <a:lnTo>
                    <a:pt x="23" y="48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1" name="Freeform 105"/>
            <p:cNvSpPr>
              <a:spLocks/>
            </p:cNvSpPr>
            <p:nvPr/>
          </p:nvSpPr>
          <p:spPr bwMode="auto">
            <a:xfrm>
              <a:off x="1695397" y="2444195"/>
              <a:ext cx="55552" cy="55506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5"/>
                  </a:lnTo>
                  <a:lnTo>
                    <a:pt x="46" y="13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2" name="Freeform 106"/>
            <p:cNvSpPr>
              <a:spLocks/>
            </p:cNvSpPr>
            <p:nvPr/>
          </p:nvSpPr>
          <p:spPr bwMode="auto">
            <a:xfrm>
              <a:off x="1695397" y="2444195"/>
              <a:ext cx="55552" cy="55506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5"/>
                  </a:lnTo>
                  <a:lnTo>
                    <a:pt x="46" y="13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3" name="Freeform 107"/>
            <p:cNvSpPr>
              <a:spLocks/>
            </p:cNvSpPr>
            <p:nvPr/>
          </p:nvSpPr>
          <p:spPr bwMode="auto">
            <a:xfrm>
              <a:off x="1773170" y="2163489"/>
              <a:ext cx="55551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4" name="Freeform 108"/>
            <p:cNvSpPr>
              <a:spLocks/>
            </p:cNvSpPr>
            <p:nvPr/>
          </p:nvSpPr>
          <p:spPr bwMode="auto">
            <a:xfrm>
              <a:off x="1773170" y="2163489"/>
              <a:ext cx="55551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5" name="Freeform 109"/>
            <p:cNvSpPr>
              <a:spLocks/>
            </p:cNvSpPr>
            <p:nvPr/>
          </p:nvSpPr>
          <p:spPr bwMode="auto">
            <a:xfrm>
              <a:off x="1931890" y="2272917"/>
              <a:ext cx="55551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1 h 48"/>
                <a:gd name="T24" fmla="*/ 23 w 48"/>
                <a:gd name="T25" fmla="*/ 0 h 48"/>
                <a:gd name="T26" fmla="*/ 33 w 48"/>
                <a:gd name="T27" fmla="*/ 1 h 48"/>
                <a:gd name="T28" fmla="*/ 41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1"/>
                  </a:lnTo>
                  <a:lnTo>
                    <a:pt x="23" y="0"/>
                  </a:lnTo>
                  <a:lnTo>
                    <a:pt x="33" y="1"/>
                  </a:lnTo>
                  <a:lnTo>
                    <a:pt x="41" y="5"/>
                  </a:lnTo>
                  <a:lnTo>
                    <a:pt x="46" y="13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6" name="Freeform 110"/>
            <p:cNvSpPr>
              <a:spLocks/>
            </p:cNvSpPr>
            <p:nvPr/>
          </p:nvSpPr>
          <p:spPr bwMode="auto">
            <a:xfrm>
              <a:off x="1931890" y="2272917"/>
              <a:ext cx="55551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1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1 h 48"/>
                <a:gd name="T24" fmla="*/ 23 w 48"/>
                <a:gd name="T25" fmla="*/ 0 h 48"/>
                <a:gd name="T26" fmla="*/ 33 w 48"/>
                <a:gd name="T27" fmla="*/ 1 h 48"/>
                <a:gd name="T28" fmla="*/ 41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1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1"/>
                  </a:lnTo>
                  <a:lnTo>
                    <a:pt x="23" y="0"/>
                  </a:lnTo>
                  <a:lnTo>
                    <a:pt x="33" y="1"/>
                  </a:lnTo>
                  <a:lnTo>
                    <a:pt x="41" y="5"/>
                  </a:lnTo>
                  <a:lnTo>
                    <a:pt x="46" y="13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7" name="Freeform 111"/>
            <p:cNvSpPr>
              <a:spLocks/>
            </p:cNvSpPr>
            <p:nvPr/>
          </p:nvSpPr>
          <p:spPr bwMode="auto">
            <a:xfrm>
              <a:off x="2089023" y="2100052"/>
              <a:ext cx="55552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7 h 48"/>
                <a:gd name="T8" fmla="*/ 23 w 48"/>
                <a:gd name="T9" fmla="*/ 48 h 48"/>
                <a:gd name="T10" fmla="*/ 14 w 48"/>
                <a:gd name="T11" fmla="*/ 47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7"/>
                  </a:lnTo>
                  <a:lnTo>
                    <a:pt x="23" y="48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8" name="Freeform 112"/>
            <p:cNvSpPr>
              <a:spLocks/>
            </p:cNvSpPr>
            <p:nvPr/>
          </p:nvSpPr>
          <p:spPr bwMode="auto">
            <a:xfrm>
              <a:off x="2089023" y="2100052"/>
              <a:ext cx="55552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7 h 48"/>
                <a:gd name="T8" fmla="*/ 23 w 48"/>
                <a:gd name="T9" fmla="*/ 48 h 48"/>
                <a:gd name="T10" fmla="*/ 14 w 48"/>
                <a:gd name="T11" fmla="*/ 47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7"/>
                  </a:lnTo>
                  <a:lnTo>
                    <a:pt x="23" y="48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9" name="Freeform 113"/>
            <p:cNvSpPr>
              <a:spLocks/>
            </p:cNvSpPr>
            <p:nvPr/>
          </p:nvSpPr>
          <p:spPr bwMode="auto">
            <a:xfrm>
              <a:off x="2246156" y="2245956"/>
              <a:ext cx="55551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0" name="Freeform 114"/>
            <p:cNvSpPr>
              <a:spLocks/>
            </p:cNvSpPr>
            <p:nvPr/>
          </p:nvSpPr>
          <p:spPr bwMode="auto">
            <a:xfrm>
              <a:off x="2246156" y="2245956"/>
              <a:ext cx="55551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1" name="Freeform 115"/>
            <p:cNvSpPr>
              <a:spLocks/>
            </p:cNvSpPr>
            <p:nvPr/>
          </p:nvSpPr>
          <p:spPr bwMode="auto">
            <a:xfrm>
              <a:off x="2403288" y="2201551"/>
              <a:ext cx="55552" cy="55507"/>
            </a:xfrm>
            <a:custGeom>
              <a:avLst/>
              <a:gdLst>
                <a:gd name="T0" fmla="*/ 48 w 48"/>
                <a:gd name="T1" fmla="*/ 24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7 h 48"/>
                <a:gd name="T8" fmla="*/ 23 w 48"/>
                <a:gd name="T9" fmla="*/ 48 h 48"/>
                <a:gd name="T10" fmla="*/ 14 w 48"/>
                <a:gd name="T11" fmla="*/ 47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4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7"/>
                  </a:lnTo>
                  <a:lnTo>
                    <a:pt x="23" y="48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2" name="Freeform 116"/>
            <p:cNvSpPr>
              <a:spLocks/>
            </p:cNvSpPr>
            <p:nvPr/>
          </p:nvSpPr>
          <p:spPr bwMode="auto">
            <a:xfrm>
              <a:off x="2403288" y="2201551"/>
              <a:ext cx="55552" cy="55507"/>
            </a:xfrm>
            <a:custGeom>
              <a:avLst/>
              <a:gdLst>
                <a:gd name="T0" fmla="*/ 48 w 48"/>
                <a:gd name="T1" fmla="*/ 24 h 48"/>
                <a:gd name="T2" fmla="*/ 46 w 48"/>
                <a:gd name="T3" fmla="*/ 33 h 48"/>
                <a:gd name="T4" fmla="*/ 41 w 48"/>
                <a:gd name="T5" fmla="*/ 41 h 48"/>
                <a:gd name="T6" fmla="*/ 33 w 48"/>
                <a:gd name="T7" fmla="*/ 47 h 48"/>
                <a:gd name="T8" fmla="*/ 23 w 48"/>
                <a:gd name="T9" fmla="*/ 48 h 48"/>
                <a:gd name="T10" fmla="*/ 14 w 48"/>
                <a:gd name="T11" fmla="*/ 47 h 48"/>
                <a:gd name="T12" fmla="*/ 6 w 48"/>
                <a:gd name="T13" fmla="*/ 41 h 48"/>
                <a:gd name="T14" fmla="*/ 2 w 48"/>
                <a:gd name="T15" fmla="*/ 33 h 48"/>
                <a:gd name="T16" fmla="*/ 0 w 48"/>
                <a:gd name="T17" fmla="*/ 24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1 w 48"/>
                <a:gd name="T29" fmla="*/ 6 h 48"/>
                <a:gd name="T30" fmla="*/ 46 w 48"/>
                <a:gd name="T31" fmla="*/ 14 h 48"/>
                <a:gd name="T32" fmla="*/ 48 w 48"/>
                <a:gd name="T3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4"/>
                  </a:moveTo>
                  <a:lnTo>
                    <a:pt x="46" y="33"/>
                  </a:lnTo>
                  <a:lnTo>
                    <a:pt x="41" y="41"/>
                  </a:lnTo>
                  <a:lnTo>
                    <a:pt x="33" y="47"/>
                  </a:lnTo>
                  <a:lnTo>
                    <a:pt x="23" y="48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1" y="6"/>
                  </a:lnTo>
                  <a:lnTo>
                    <a:pt x="46" y="14"/>
                  </a:lnTo>
                  <a:lnTo>
                    <a:pt x="48" y="24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3" name="Freeform 117"/>
            <p:cNvSpPr>
              <a:spLocks/>
            </p:cNvSpPr>
            <p:nvPr/>
          </p:nvSpPr>
          <p:spPr bwMode="auto">
            <a:xfrm>
              <a:off x="2641368" y="2241199"/>
              <a:ext cx="53965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0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0" y="5"/>
                  </a:lnTo>
                  <a:lnTo>
                    <a:pt x="46" y="13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4" name="Freeform 118"/>
            <p:cNvSpPr>
              <a:spLocks/>
            </p:cNvSpPr>
            <p:nvPr/>
          </p:nvSpPr>
          <p:spPr bwMode="auto">
            <a:xfrm>
              <a:off x="2641368" y="2241199"/>
              <a:ext cx="53965" cy="53921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0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0" y="5"/>
                  </a:lnTo>
                  <a:lnTo>
                    <a:pt x="46" y="13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5" name="Freeform 119"/>
            <p:cNvSpPr>
              <a:spLocks/>
            </p:cNvSpPr>
            <p:nvPr/>
          </p:nvSpPr>
          <p:spPr bwMode="auto">
            <a:xfrm>
              <a:off x="2876273" y="2149216"/>
              <a:ext cx="55552" cy="55506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0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6" name="Freeform 120"/>
            <p:cNvSpPr>
              <a:spLocks/>
            </p:cNvSpPr>
            <p:nvPr/>
          </p:nvSpPr>
          <p:spPr bwMode="auto">
            <a:xfrm>
              <a:off x="2876273" y="2149216"/>
              <a:ext cx="55552" cy="55506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4 h 48"/>
                <a:gd name="T20" fmla="*/ 6 w 48"/>
                <a:gd name="T21" fmla="*/ 6 h 48"/>
                <a:gd name="T22" fmla="*/ 14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0 w 48"/>
                <a:gd name="T29" fmla="*/ 6 h 48"/>
                <a:gd name="T30" fmla="*/ 46 w 48"/>
                <a:gd name="T31" fmla="*/ 14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7" name="Freeform 121"/>
            <p:cNvSpPr>
              <a:spLocks/>
            </p:cNvSpPr>
            <p:nvPr/>
          </p:nvSpPr>
          <p:spPr bwMode="auto">
            <a:xfrm>
              <a:off x="3114353" y="2404547"/>
              <a:ext cx="53965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1 h 48"/>
                <a:gd name="T24" fmla="*/ 23 w 48"/>
                <a:gd name="T25" fmla="*/ 0 h 48"/>
                <a:gd name="T26" fmla="*/ 33 w 48"/>
                <a:gd name="T27" fmla="*/ 1 h 48"/>
                <a:gd name="T28" fmla="*/ 40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1"/>
                  </a:lnTo>
                  <a:lnTo>
                    <a:pt x="23" y="0"/>
                  </a:lnTo>
                  <a:lnTo>
                    <a:pt x="33" y="1"/>
                  </a:lnTo>
                  <a:lnTo>
                    <a:pt x="40" y="5"/>
                  </a:lnTo>
                  <a:lnTo>
                    <a:pt x="46" y="13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8" name="Freeform 122"/>
            <p:cNvSpPr>
              <a:spLocks/>
            </p:cNvSpPr>
            <p:nvPr/>
          </p:nvSpPr>
          <p:spPr bwMode="auto">
            <a:xfrm>
              <a:off x="3114353" y="2404547"/>
              <a:ext cx="53965" cy="55507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2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4 w 48"/>
                <a:gd name="T11" fmla="*/ 46 h 48"/>
                <a:gd name="T12" fmla="*/ 6 w 48"/>
                <a:gd name="T13" fmla="*/ 40 h 48"/>
                <a:gd name="T14" fmla="*/ 2 w 48"/>
                <a:gd name="T15" fmla="*/ 32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5 h 48"/>
                <a:gd name="T22" fmla="*/ 14 w 48"/>
                <a:gd name="T23" fmla="*/ 1 h 48"/>
                <a:gd name="T24" fmla="*/ 23 w 48"/>
                <a:gd name="T25" fmla="*/ 0 h 48"/>
                <a:gd name="T26" fmla="*/ 33 w 48"/>
                <a:gd name="T27" fmla="*/ 1 h 48"/>
                <a:gd name="T28" fmla="*/ 40 w 48"/>
                <a:gd name="T29" fmla="*/ 5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5"/>
                  </a:lnTo>
                  <a:lnTo>
                    <a:pt x="14" y="1"/>
                  </a:lnTo>
                  <a:lnTo>
                    <a:pt x="23" y="0"/>
                  </a:lnTo>
                  <a:lnTo>
                    <a:pt x="33" y="1"/>
                  </a:lnTo>
                  <a:lnTo>
                    <a:pt x="40" y="5"/>
                  </a:lnTo>
                  <a:lnTo>
                    <a:pt x="46" y="13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9" name="Freeform 123"/>
            <p:cNvSpPr>
              <a:spLocks/>
            </p:cNvSpPr>
            <p:nvPr/>
          </p:nvSpPr>
          <p:spPr bwMode="auto">
            <a:xfrm>
              <a:off x="3349259" y="2295120"/>
              <a:ext cx="55552" cy="55506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3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6 h 48"/>
                <a:gd name="T22" fmla="*/ 13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0 w 48"/>
                <a:gd name="T29" fmla="*/ 6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3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3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0" y="6"/>
                  </a:lnTo>
                  <a:lnTo>
                    <a:pt x="46" y="13"/>
                  </a:lnTo>
                  <a:lnTo>
                    <a:pt x="4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10" name="Freeform 124"/>
            <p:cNvSpPr>
              <a:spLocks/>
            </p:cNvSpPr>
            <p:nvPr/>
          </p:nvSpPr>
          <p:spPr bwMode="auto">
            <a:xfrm>
              <a:off x="3349259" y="2295120"/>
              <a:ext cx="55552" cy="55506"/>
            </a:xfrm>
            <a:custGeom>
              <a:avLst/>
              <a:gdLst>
                <a:gd name="T0" fmla="*/ 48 w 48"/>
                <a:gd name="T1" fmla="*/ 23 h 48"/>
                <a:gd name="T2" fmla="*/ 46 w 48"/>
                <a:gd name="T3" fmla="*/ 33 h 48"/>
                <a:gd name="T4" fmla="*/ 40 w 48"/>
                <a:gd name="T5" fmla="*/ 40 h 48"/>
                <a:gd name="T6" fmla="*/ 33 w 48"/>
                <a:gd name="T7" fmla="*/ 46 h 48"/>
                <a:gd name="T8" fmla="*/ 23 w 48"/>
                <a:gd name="T9" fmla="*/ 48 h 48"/>
                <a:gd name="T10" fmla="*/ 13 w 48"/>
                <a:gd name="T11" fmla="*/ 46 h 48"/>
                <a:gd name="T12" fmla="*/ 6 w 48"/>
                <a:gd name="T13" fmla="*/ 40 h 48"/>
                <a:gd name="T14" fmla="*/ 2 w 48"/>
                <a:gd name="T15" fmla="*/ 33 h 48"/>
                <a:gd name="T16" fmla="*/ 0 w 48"/>
                <a:gd name="T17" fmla="*/ 23 h 48"/>
                <a:gd name="T18" fmla="*/ 2 w 48"/>
                <a:gd name="T19" fmla="*/ 13 h 48"/>
                <a:gd name="T20" fmla="*/ 6 w 48"/>
                <a:gd name="T21" fmla="*/ 6 h 48"/>
                <a:gd name="T22" fmla="*/ 13 w 48"/>
                <a:gd name="T23" fmla="*/ 2 h 48"/>
                <a:gd name="T24" fmla="*/ 23 w 48"/>
                <a:gd name="T25" fmla="*/ 0 h 48"/>
                <a:gd name="T26" fmla="*/ 33 w 48"/>
                <a:gd name="T27" fmla="*/ 2 h 48"/>
                <a:gd name="T28" fmla="*/ 40 w 48"/>
                <a:gd name="T29" fmla="*/ 6 h 48"/>
                <a:gd name="T30" fmla="*/ 46 w 48"/>
                <a:gd name="T31" fmla="*/ 13 h 48"/>
                <a:gd name="T32" fmla="*/ 48 w 48"/>
                <a:gd name="T3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8">
                  <a:moveTo>
                    <a:pt x="48" y="23"/>
                  </a:moveTo>
                  <a:lnTo>
                    <a:pt x="46" y="33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3" y="48"/>
                  </a:lnTo>
                  <a:lnTo>
                    <a:pt x="13" y="46"/>
                  </a:lnTo>
                  <a:lnTo>
                    <a:pt x="6" y="40"/>
                  </a:lnTo>
                  <a:lnTo>
                    <a:pt x="2" y="33"/>
                  </a:lnTo>
                  <a:lnTo>
                    <a:pt x="0" y="23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3" y="2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0" y="6"/>
                  </a:lnTo>
                  <a:lnTo>
                    <a:pt x="46" y="13"/>
                  </a:lnTo>
                  <a:lnTo>
                    <a:pt x="48" y="23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411" name="Rectangle 125"/>
          <p:cNvSpPr>
            <a:spLocks noChangeArrowheads="1"/>
          </p:cNvSpPr>
          <p:nvPr/>
        </p:nvSpPr>
        <p:spPr bwMode="auto">
          <a:xfrm>
            <a:off x="6699849" y="44656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85</a:t>
            </a:r>
          </a:p>
        </p:txBody>
      </p:sp>
      <p:sp>
        <p:nvSpPr>
          <p:cNvPr id="412" name="Rectangle 126"/>
          <p:cNvSpPr>
            <a:spLocks noChangeArrowheads="1"/>
          </p:cNvSpPr>
          <p:nvPr/>
        </p:nvSpPr>
        <p:spPr bwMode="auto">
          <a:xfrm>
            <a:off x="6699849" y="4083056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90</a:t>
            </a:r>
          </a:p>
        </p:txBody>
      </p:sp>
      <p:sp>
        <p:nvSpPr>
          <p:cNvPr id="413" name="Rectangle 127"/>
          <p:cNvSpPr>
            <a:spLocks noChangeArrowheads="1"/>
          </p:cNvSpPr>
          <p:nvPr/>
        </p:nvSpPr>
        <p:spPr bwMode="auto">
          <a:xfrm>
            <a:off x="6699849" y="370046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95</a:t>
            </a:r>
          </a:p>
        </p:txBody>
      </p:sp>
      <p:sp>
        <p:nvSpPr>
          <p:cNvPr id="414" name="Rectangle 128"/>
          <p:cNvSpPr>
            <a:spLocks noChangeArrowheads="1"/>
          </p:cNvSpPr>
          <p:nvPr/>
        </p:nvSpPr>
        <p:spPr bwMode="auto">
          <a:xfrm>
            <a:off x="6624505" y="3316292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100</a:t>
            </a:r>
          </a:p>
        </p:txBody>
      </p:sp>
      <p:sp>
        <p:nvSpPr>
          <p:cNvPr id="415" name="Rectangle 129"/>
          <p:cNvSpPr>
            <a:spLocks noChangeArrowheads="1"/>
          </p:cNvSpPr>
          <p:nvPr/>
        </p:nvSpPr>
        <p:spPr bwMode="auto">
          <a:xfrm>
            <a:off x="6624505" y="2933728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105</a:t>
            </a:r>
          </a:p>
        </p:txBody>
      </p:sp>
      <p:sp>
        <p:nvSpPr>
          <p:cNvPr id="416" name="Rectangle 130"/>
          <p:cNvSpPr>
            <a:spLocks noChangeArrowheads="1"/>
          </p:cNvSpPr>
          <p:nvPr/>
        </p:nvSpPr>
        <p:spPr bwMode="auto">
          <a:xfrm>
            <a:off x="6624505" y="2551120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110</a:t>
            </a:r>
          </a:p>
        </p:txBody>
      </p:sp>
      <p:sp>
        <p:nvSpPr>
          <p:cNvPr id="417" name="Rectangle 131"/>
          <p:cNvSpPr>
            <a:spLocks noChangeArrowheads="1"/>
          </p:cNvSpPr>
          <p:nvPr/>
        </p:nvSpPr>
        <p:spPr bwMode="auto">
          <a:xfrm>
            <a:off x="6624505" y="2168547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115</a:t>
            </a:r>
          </a:p>
        </p:txBody>
      </p:sp>
      <p:sp>
        <p:nvSpPr>
          <p:cNvPr id="418" name="Rectangle 132"/>
          <p:cNvSpPr>
            <a:spLocks noChangeArrowheads="1"/>
          </p:cNvSpPr>
          <p:nvPr/>
        </p:nvSpPr>
        <p:spPr bwMode="auto">
          <a:xfrm>
            <a:off x="6893294" y="4605344"/>
            <a:ext cx="7534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419" name="Rectangle 133"/>
          <p:cNvSpPr>
            <a:spLocks noChangeArrowheads="1"/>
          </p:cNvSpPr>
          <p:nvPr/>
        </p:nvSpPr>
        <p:spPr bwMode="auto">
          <a:xfrm>
            <a:off x="7277896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420" name="Rectangle 134"/>
          <p:cNvSpPr>
            <a:spLocks noChangeArrowheads="1"/>
          </p:cNvSpPr>
          <p:nvPr/>
        </p:nvSpPr>
        <p:spPr bwMode="auto">
          <a:xfrm>
            <a:off x="7692764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24</a:t>
            </a:r>
          </a:p>
        </p:txBody>
      </p:sp>
      <p:sp>
        <p:nvSpPr>
          <p:cNvPr id="421" name="Rectangle 135"/>
          <p:cNvSpPr>
            <a:spLocks noChangeArrowheads="1"/>
          </p:cNvSpPr>
          <p:nvPr/>
        </p:nvSpPr>
        <p:spPr bwMode="auto">
          <a:xfrm>
            <a:off x="8107628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36</a:t>
            </a:r>
          </a:p>
        </p:txBody>
      </p:sp>
      <p:sp>
        <p:nvSpPr>
          <p:cNvPr id="422" name="Rectangle 136"/>
          <p:cNvSpPr>
            <a:spLocks noChangeArrowheads="1"/>
          </p:cNvSpPr>
          <p:nvPr/>
        </p:nvSpPr>
        <p:spPr bwMode="auto">
          <a:xfrm>
            <a:off x="8520380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48</a:t>
            </a:r>
          </a:p>
        </p:txBody>
      </p:sp>
      <p:sp>
        <p:nvSpPr>
          <p:cNvPr id="423" name="Rectangle 137"/>
          <p:cNvSpPr>
            <a:spLocks noChangeArrowheads="1"/>
          </p:cNvSpPr>
          <p:nvPr/>
        </p:nvSpPr>
        <p:spPr bwMode="auto">
          <a:xfrm>
            <a:off x="8933128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60</a:t>
            </a:r>
          </a:p>
        </p:txBody>
      </p:sp>
      <p:sp>
        <p:nvSpPr>
          <p:cNvPr id="424" name="Rectangle 138"/>
          <p:cNvSpPr>
            <a:spLocks noChangeArrowheads="1"/>
          </p:cNvSpPr>
          <p:nvPr/>
        </p:nvSpPr>
        <p:spPr bwMode="auto">
          <a:xfrm>
            <a:off x="9346940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72</a:t>
            </a:r>
          </a:p>
        </p:txBody>
      </p:sp>
      <p:sp>
        <p:nvSpPr>
          <p:cNvPr id="425" name="Rectangle 139"/>
          <p:cNvSpPr>
            <a:spLocks noChangeArrowheads="1"/>
          </p:cNvSpPr>
          <p:nvPr/>
        </p:nvSpPr>
        <p:spPr bwMode="auto">
          <a:xfrm>
            <a:off x="9760747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84</a:t>
            </a:r>
          </a:p>
        </p:txBody>
      </p:sp>
      <p:sp>
        <p:nvSpPr>
          <p:cNvPr id="426" name="Rectangle 140"/>
          <p:cNvSpPr>
            <a:spLocks noChangeArrowheads="1"/>
          </p:cNvSpPr>
          <p:nvPr/>
        </p:nvSpPr>
        <p:spPr bwMode="auto">
          <a:xfrm>
            <a:off x="10173496" y="4605344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96</a:t>
            </a:r>
          </a:p>
        </p:txBody>
      </p:sp>
      <p:sp>
        <p:nvSpPr>
          <p:cNvPr id="427" name="Rectangle 141"/>
          <p:cNvSpPr>
            <a:spLocks noChangeArrowheads="1"/>
          </p:cNvSpPr>
          <p:nvPr/>
        </p:nvSpPr>
        <p:spPr bwMode="auto">
          <a:xfrm>
            <a:off x="10560216" y="4605344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108</a:t>
            </a:r>
          </a:p>
        </p:txBody>
      </p:sp>
      <p:sp>
        <p:nvSpPr>
          <p:cNvPr id="428" name="Rectangle 142"/>
          <p:cNvSpPr>
            <a:spLocks noChangeArrowheads="1"/>
          </p:cNvSpPr>
          <p:nvPr/>
        </p:nvSpPr>
        <p:spPr bwMode="auto">
          <a:xfrm>
            <a:off x="10975082" y="4605344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120</a:t>
            </a:r>
          </a:p>
        </p:txBody>
      </p:sp>
      <p:sp>
        <p:nvSpPr>
          <p:cNvPr id="429" name="Rectangle 143"/>
          <p:cNvSpPr>
            <a:spLocks noChangeArrowheads="1"/>
          </p:cNvSpPr>
          <p:nvPr/>
        </p:nvSpPr>
        <p:spPr bwMode="auto">
          <a:xfrm>
            <a:off x="11387832" y="4605344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132</a:t>
            </a:r>
          </a:p>
        </p:txBody>
      </p:sp>
      <p:sp>
        <p:nvSpPr>
          <p:cNvPr id="430" name="Rectangle 144"/>
          <p:cNvSpPr>
            <a:spLocks noChangeArrowheads="1"/>
          </p:cNvSpPr>
          <p:nvPr/>
        </p:nvSpPr>
        <p:spPr bwMode="auto">
          <a:xfrm>
            <a:off x="11802700" y="4605344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144</a:t>
            </a:r>
          </a:p>
        </p:txBody>
      </p:sp>
      <p:sp>
        <p:nvSpPr>
          <p:cNvPr id="431" name="TextBox 31"/>
          <p:cNvSpPr txBox="1">
            <a:spLocks noChangeArrowheads="1"/>
          </p:cNvSpPr>
          <p:nvPr/>
        </p:nvSpPr>
        <p:spPr bwMode="auto">
          <a:xfrm>
            <a:off x="9185214" y="4819672"/>
            <a:ext cx="9017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Time, wk</a:t>
            </a:r>
          </a:p>
        </p:txBody>
      </p:sp>
      <p:sp>
        <p:nvSpPr>
          <p:cNvPr id="432" name="TextBox 231"/>
          <p:cNvSpPr txBox="1">
            <a:spLocks noChangeArrowheads="1"/>
          </p:cNvSpPr>
          <p:nvPr/>
        </p:nvSpPr>
        <p:spPr bwMode="auto">
          <a:xfrm rot="16200000">
            <a:off x="5494276" y="3211257"/>
            <a:ext cx="179387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Mean Hemoglobin, g/L</a:t>
            </a:r>
          </a:p>
        </p:txBody>
      </p:sp>
      <p:grpSp>
        <p:nvGrpSpPr>
          <p:cNvPr id="62494" name="Group 477"/>
          <p:cNvGrpSpPr>
            <a:grpSpLocks/>
          </p:cNvGrpSpPr>
          <p:nvPr/>
        </p:nvGrpSpPr>
        <p:grpSpPr bwMode="auto">
          <a:xfrm>
            <a:off x="917538" y="4535493"/>
            <a:ext cx="5160433" cy="52387"/>
            <a:chOff x="1487095" y="5867400"/>
            <a:chExt cx="5668937" cy="76200"/>
          </a:xfrm>
        </p:grpSpPr>
        <p:cxnSp>
          <p:nvCxnSpPr>
            <p:cNvPr id="62692" name="Straight Connector 485"/>
            <p:cNvCxnSpPr>
              <a:cxnSpLocks noChangeShapeType="1"/>
            </p:cNvCxnSpPr>
            <p:nvPr/>
          </p:nvCxnSpPr>
          <p:spPr bwMode="auto">
            <a:xfrm>
              <a:off x="1487095" y="5867400"/>
              <a:ext cx="56689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93" name="Straight Connector 486"/>
            <p:cNvCxnSpPr>
              <a:cxnSpLocks noChangeShapeType="1"/>
            </p:cNvCxnSpPr>
            <p:nvPr/>
          </p:nvCxnSpPr>
          <p:spPr bwMode="auto">
            <a:xfrm>
              <a:off x="1491347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94" name="Straight Connector 487"/>
            <p:cNvCxnSpPr>
              <a:cxnSpLocks noChangeShapeType="1"/>
            </p:cNvCxnSpPr>
            <p:nvPr/>
          </p:nvCxnSpPr>
          <p:spPr bwMode="auto">
            <a:xfrm>
              <a:off x="1959120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95" name="Straight Connector 488"/>
            <p:cNvCxnSpPr>
              <a:cxnSpLocks noChangeShapeType="1"/>
            </p:cNvCxnSpPr>
            <p:nvPr/>
          </p:nvCxnSpPr>
          <p:spPr bwMode="auto">
            <a:xfrm>
              <a:off x="2431143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96" name="Straight Connector 489"/>
            <p:cNvCxnSpPr>
              <a:cxnSpLocks noChangeShapeType="1"/>
            </p:cNvCxnSpPr>
            <p:nvPr/>
          </p:nvCxnSpPr>
          <p:spPr bwMode="auto">
            <a:xfrm>
              <a:off x="2903167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97" name="Straight Connector 490"/>
            <p:cNvCxnSpPr>
              <a:cxnSpLocks noChangeShapeType="1"/>
            </p:cNvCxnSpPr>
            <p:nvPr/>
          </p:nvCxnSpPr>
          <p:spPr bwMode="auto">
            <a:xfrm>
              <a:off x="3377516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98" name="Straight Connector 491"/>
            <p:cNvCxnSpPr>
              <a:cxnSpLocks noChangeShapeType="1"/>
            </p:cNvCxnSpPr>
            <p:nvPr/>
          </p:nvCxnSpPr>
          <p:spPr bwMode="auto">
            <a:xfrm>
              <a:off x="3849540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99" name="Straight Connector 492"/>
            <p:cNvCxnSpPr>
              <a:cxnSpLocks noChangeShapeType="1"/>
            </p:cNvCxnSpPr>
            <p:nvPr/>
          </p:nvCxnSpPr>
          <p:spPr bwMode="auto">
            <a:xfrm>
              <a:off x="4321564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00" name="Straight Connector 493"/>
            <p:cNvCxnSpPr>
              <a:cxnSpLocks noChangeShapeType="1"/>
            </p:cNvCxnSpPr>
            <p:nvPr/>
          </p:nvCxnSpPr>
          <p:spPr bwMode="auto">
            <a:xfrm>
              <a:off x="4793587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01" name="Straight Connector 494"/>
            <p:cNvCxnSpPr>
              <a:cxnSpLocks noChangeShapeType="1"/>
            </p:cNvCxnSpPr>
            <p:nvPr/>
          </p:nvCxnSpPr>
          <p:spPr bwMode="auto">
            <a:xfrm>
              <a:off x="5265612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02" name="Straight Connector 495"/>
            <p:cNvCxnSpPr>
              <a:cxnSpLocks noChangeShapeType="1"/>
            </p:cNvCxnSpPr>
            <p:nvPr/>
          </p:nvCxnSpPr>
          <p:spPr bwMode="auto">
            <a:xfrm>
              <a:off x="5737635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03" name="Straight Connector 496"/>
            <p:cNvCxnSpPr>
              <a:cxnSpLocks noChangeShapeType="1"/>
            </p:cNvCxnSpPr>
            <p:nvPr/>
          </p:nvCxnSpPr>
          <p:spPr bwMode="auto">
            <a:xfrm>
              <a:off x="6211984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04" name="Straight Connector 497"/>
            <p:cNvCxnSpPr>
              <a:cxnSpLocks noChangeShapeType="1"/>
            </p:cNvCxnSpPr>
            <p:nvPr/>
          </p:nvCxnSpPr>
          <p:spPr bwMode="auto">
            <a:xfrm>
              <a:off x="6684009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05" name="Straight Connector 498"/>
            <p:cNvCxnSpPr>
              <a:cxnSpLocks noChangeShapeType="1"/>
            </p:cNvCxnSpPr>
            <p:nvPr/>
          </p:nvCxnSpPr>
          <p:spPr bwMode="auto">
            <a:xfrm>
              <a:off x="7156032" y="5867400"/>
              <a:ext cx="0" cy="76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2495" name="Straight Connector 484"/>
          <p:cNvCxnSpPr>
            <a:cxnSpLocks noChangeShapeType="1"/>
          </p:cNvCxnSpPr>
          <p:nvPr/>
        </p:nvCxnSpPr>
        <p:spPr bwMode="auto">
          <a:xfrm rot="5400000">
            <a:off x="884703" y="4498977"/>
            <a:ext cx="0" cy="6985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9" name="Rectangle 123"/>
          <p:cNvSpPr>
            <a:spLocks noChangeArrowheads="1"/>
          </p:cNvSpPr>
          <p:nvPr/>
        </p:nvSpPr>
        <p:spPr bwMode="auto">
          <a:xfrm>
            <a:off x="613172" y="4449768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120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0" name="Rectangle 124"/>
          <p:cNvSpPr>
            <a:spLocks noChangeArrowheads="1"/>
          </p:cNvSpPr>
          <p:nvPr/>
        </p:nvSpPr>
        <p:spPr bwMode="auto">
          <a:xfrm>
            <a:off x="613172" y="3994151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170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1" name="Rectangle 125"/>
          <p:cNvSpPr>
            <a:spLocks noChangeArrowheads="1"/>
          </p:cNvSpPr>
          <p:nvPr/>
        </p:nvSpPr>
        <p:spPr bwMode="auto">
          <a:xfrm>
            <a:off x="613172" y="3536952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220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2" name="Rectangle 126"/>
          <p:cNvSpPr>
            <a:spLocks noChangeArrowheads="1"/>
          </p:cNvSpPr>
          <p:nvPr/>
        </p:nvSpPr>
        <p:spPr bwMode="auto">
          <a:xfrm>
            <a:off x="613172" y="3079756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270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3" name="Rectangle 127"/>
          <p:cNvSpPr>
            <a:spLocks noChangeArrowheads="1"/>
          </p:cNvSpPr>
          <p:nvPr/>
        </p:nvSpPr>
        <p:spPr bwMode="auto">
          <a:xfrm>
            <a:off x="613172" y="2624144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320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4" name="Rectangle 132"/>
          <p:cNvSpPr>
            <a:spLocks noChangeArrowheads="1"/>
          </p:cNvSpPr>
          <p:nvPr/>
        </p:nvSpPr>
        <p:spPr bwMode="auto">
          <a:xfrm>
            <a:off x="866086" y="4595820"/>
            <a:ext cx="7534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455" name="Rectangle 133"/>
          <p:cNvSpPr>
            <a:spLocks noChangeArrowheads="1"/>
          </p:cNvSpPr>
          <p:nvPr/>
        </p:nvSpPr>
        <p:spPr bwMode="auto">
          <a:xfrm>
            <a:off x="1268680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456" name="Rectangle 134"/>
          <p:cNvSpPr>
            <a:spLocks noChangeArrowheads="1"/>
          </p:cNvSpPr>
          <p:nvPr/>
        </p:nvSpPr>
        <p:spPr bwMode="auto">
          <a:xfrm>
            <a:off x="1698364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24</a:t>
            </a:r>
          </a:p>
        </p:txBody>
      </p:sp>
      <p:sp>
        <p:nvSpPr>
          <p:cNvPr id="457" name="Rectangle 135"/>
          <p:cNvSpPr>
            <a:spLocks noChangeArrowheads="1"/>
          </p:cNvSpPr>
          <p:nvPr/>
        </p:nvSpPr>
        <p:spPr bwMode="auto">
          <a:xfrm>
            <a:off x="2130164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36</a:t>
            </a:r>
          </a:p>
        </p:txBody>
      </p:sp>
      <p:sp>
        <p:nvSpPr>
          <p:cNvPr id="458" name="Rectangle 136"/>
          <p:cNvSpPr>
            <a:spLocks noChangeArrowheads="1"/>
          </p:cNvSpPr>
          <p:nvPr/>
        </p:nvSpPr>
        <p:spPr bwMode="auto">
          <a:xfrm>
            <a:off x="2557728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48</a:t>
            </a:r>
          </a:p>
        </p:txBody>
      </p:sp>
      <p:sp>
        <p:nvSpPr>
          <p:cNvPr id="459" name="Rectangle 137"/>
          <p:cNvSpPr>
            <a:spLocks noChangeArrowheads="1"/>
          </p:cNvSpPr>
          <p:nvPr/>
        </p:nvSpPr>
        <p:spPr bwMode="auto">
          <a:xfrm>
            <a:off x="2987412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60</a:t>
            </a:r>
          </a:p>
        </p:txBody>
      </p:sp>
      <p:sp>
        <p:nvSpPr>
          <p:cNvPr id="460" name="Rectangle 138"/>
          <p:cNvSpPr>
            <a:spLocks noChangeArrowheads="1"/>
          </p:cNvSpPr>
          <p:nvPr/>
        </p:nvSpPr>
        <p:spPr bwMode="auto">
          <a:xfrm>
            <a:off x="3418156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72</a:t>
            </a:r>
          </a:p>
        </p:txBody>
      </p:sp>
      <p:sp>
        <p:nvSpPr>
          <p:cNvPr id="461" name="Rectangle 139"/>
          <p:cNvSpPr>
            <a:spLocks noChangeArrowheads="1"/>
          </p:cNvSpPr>
          <p:nvPr/>
        </p:nvSpPr>
        <p:spPr bwMode="auto">
          <a:xfrm>
            <a:off x="3848896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84</a:t>
            </a:r>
          </a:p>
        </p:txBody>
      </p:sp>
      <p:sp>
        <p:nvSpPr>
          <p:cNvPr id="462" name="Rectangle 140"/>
          <p:cNvSpPr>
            <a:spLocks noChangeArrowheads="1"/>
          </p:cNvSpPr>
          <p:nvPr/>
        </p:nvSpPr>
        <p:spPr bwMode="auto">
          <a:xfrm>
            <a:off x="4278580" y="4595820"/>
            <a:ext cx="150682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96</a:t>
            </a:r>
          </a:p>
        </p:txBody>
      </p:sp>
      <p:sp>
        <p:nvSpPr>
          <p:cNvPr id="463" name="Rectangle 141"/>
          <p:cNvSpPr>
            <a:spLocks noChangeArrowheads="1"/>
          </p:cNvSpPr>
          <p:nvPr/>
        </p:nvSpPr>
        <p:spPr bwMode="auto">
          <a:xfrm>
            <a:off x="4681174" y="4595820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108</a:t>
            </a:r>
          </a:p>
        </p:txBody>
      </p:sp>
      <p:sp>
        <p:nvSpPr>
          <p:cNvPr id="464" name="Rectangle 142"/>
          <p:cNvSpPr>
            <a:spLocks noChangeArrowheads="1"/>
          </p:cNvSpPr>
          <p:nvPr/>
        </p:nvSpPr>
        <p:spPr bwMode="auto">
          <a:xfrm>
            <a:off x="5111916" y="4595820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120</a:t>
            </a:r>
          </a:p>
        </p:txBody>
      </p:sp>
      <p:sp>
        <p:nvSpPr>
          <p:cNvPr id="465" name="Rectangle 143"/>
          <p:cNvSpPr>
            <a:spLocks noChangeArrowheads="1"/>
          </p:cNvSpPr>
          <p:nvPr/>
        </p:nvSpPr>
        <p:spPr bwMode="auto">
          <a:xfrm>
            <a:off x="5541598" y="4595820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132</a:t>
            </a:r>
          </a:p>
        </p:txBody>
      </p:sp>
      <p:sp>
        <p:nvSpPr>
          <p:cNvPr id="466" name="Rectangle 144"/>
          <p:cNvSpPr>
            <a:spLocks noChangeArrowheads="1"/>
          </p:cNvSpPr>
          <p:nvPr/>
        </p:nvSpPr>
        <p:spPr bwMode="auto">
          <a:xfrm>
            <a:off x="5971282" y="4595820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144</a:t>
            </a:r>
          </a:p>
        </p:txBody>
      </p:sp>
      <p:sp>
        <p:nvSpPr>
          <p:cNvPr id="467" name="TextBox 31"/>
          <p:cNvSpPr txBox="1">
            <a:spLocks noChangeArrowheads="1"/>
          </p:cNvSpPr>
          <p:nvPr/>
        </p:nvSpPr>
        <p:spPr bwMode="auto">
          <a:xfrm>
            <a:off x="3245871" y="4819672"/>
            <a:ext cx="9355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Time, wk</a:t>
            </a:r>
          </a:p>
        </p:txBody>
      </p:sp>
      <p:sp>
        <p:nvSpPr>
          <p:cNvPr id="468" name="TextBox 231"/>
          <p:cNvSpPr txBox="1">
            <a:spLocks noChangeArrowheads="1"/>
          </p:cNvSpPr>
          <p:nvPr/>
        </p:nvSpPr>
        <p:spPr bwMode="auto">
          <a:xfrm rot="16200000">
            <a:off x="-523146" y="3237449"/>
            <a:ext cx="17891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Mean Platelets, x 10</a:t>
            </a:r>
            <a:r>
              <a:rPr kumimoji="0" lang="en-US" altLang="en-US" sz="12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9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/L</a:t>
            </a:r>
          </a:p>
        </p:txBody>
      </p:sp>
      <p:sp>
        <p:nvSpPr>
          <p:cNvPr id="469" name="TextBox 91"/>
          <p:cNvSpPr txBox="1">
            <a:spLocks noChangeArrowheads="1"/>
          </p:cNvSpPr>
          <p:nvPr/>
        </p:nvSpPr>
        <p:spPr bwMode="auto">
          <a:xfrm>
            <a:off x="1160928" y="55022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128</a:t>
            </a:r>
          </a:p>
        </p:txBody>
      </p:sp>
      <p:sp>
        <p:nvSpPr>
          <p:cNvPr id="470" name="TextBox 92"/>
          <p:cNvSpPr txBox="1">
            <a:spLocks noChangeArrowheads="1"/>
          </p:cNvSpPr>
          <p:nvPr/>
        </p:nvSpPr>
        <p:spPr bwMode="auto">
          <a:xfrm>
            <a:off x="2011828" y="55022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82</a:t>
            </a:r>
          </a:p>
        </p:txBody>
      </p:sp>
      <p:sp>
        <p:nvSpPr>
          <p:cNvPr id="471" name="TextBox 102"/>
          <p:cNvSpPr txBox="1">
            <a:spLocks noChangeArrowheads="1"/>
          </p:cNvSpPr>
          <p:nvPr/>
        </p:nvSpPr>
        <p:spPr bwMode="auto">
          <a:xfrm>
            <a:off x="267696" y="5502276"/>
            <a:ext cx="75353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Placebo</a:t>
            </a:r>
          </a:p>
        </p:txBody>
      </p:sp>
      <p:sp>
        <p:nvSpPr>
          <p:cNvPr id="472" name="TextBox 29"/>
          <p:cNvSpPr txBox="1">
            <a:spLocks noChangeArrowheads="1"/>
          </p:cNvSpPr>
          <p:nvPr/>
        </p:nvSpPr>
        <p:spPr bwMode="auto">
          <a:xfrm>
            <a:off x="1160928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144</a:t>
            </a:r>
          </a:p>
        </p:txBody>
      </p:sp>
      <p:sp>
        <p:nvSpPr>
          <p:cNvPr id="473" name="TextBox 31"/>
          <p:cNvSpPr txBox="1">
            <a:spLocks noChangeArrowheads="1"/>
          </p:cNvSpPr>
          <p:nvPr/>
        </p:nvSpPr>
        <p:spPr bwMode="auto">
          <a:xfrm>
            <a:off x="2013946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136</a:t>
            </a:r>
          </a:p>
        </p:txBody>
      </p:sp>
      <p:sp>
        <p:nvSpPr>
          <p:cNvPr id="474" name="TextBox 32"/>
          <p:cNvSpPr txBox="1">
            <a:spLocks noChangeArrowheads="1"/>
          </p:cNvSpPr>
          <p:nvPr/>
        </p:nvSpPr>
        <p:spPr bwMode="auto">
          <a:xfrm>
            <a:off x="2875428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112</a:t>
            </a:r>
          </a:p>
        </p:txBody>
      </p:sp>
      <p:sp>
        <p:nvSpPr>
          <p:cNvPr id="475" name="TextBox 33"/>
          <p:cNvSpPr txBox="1">
            <a:spLocks noChangeArrowheads="1"/>
          </p:cNvSpPr>
          <p:nvPr/>
        </p:nvSpPr>
        <p:spPr bwMode="auto">
          <a:xfrm>
            <a:off x="3734796" y="52609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107</a:t>
            </a:r>
          </a:p>
        </p:txBody>
      </p:sp>
      <p:sp>
        <p:nvSpPr>
          <p:cNvPr id="476" name="TextBox 35"/>
          <p:cNvSpPr txBox="1">
            <a:spLocks noChangeArrowheads="1"/>
          </p:cNvSpPr>
          <p:nvPr/>
        </p:nvSpPr>
        <p:spPr bwMode="auto">
          <a:xfrm>
            <a:off x="4598395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100</a:t>
            </a:r>
          </a:p>
        </p:txBody>
      </p:sp>
      <p:sp>
        <p:nvSpPr>
          <p:cNvPr id="477" name="TextBox 36"/>
          <p:cNvSpPr txBox="1">
            <a:spLocks noChangeArrowheads="1"/>
          </p:cNvSpPr>
          <p:nvPr/>
        </p:nvSpPr>
        <p:spPr bwMode="auto">
          <a:xfrm>
            <a:off x="5453555" y="5260976"/>
            <a:ext cx="376767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88</a:t>
            </a:r>
          </a:p>
        </p:txBody>
      </p:sp>
      <p:sp>
        <p:nvSpPr>
          <p:cNvPr id="478" name="TextBox 3886"/>
          <p:cNvSpPr txBox="1">
            <a:spLocks noChangeArrowheads="1"/>
          </p:cNvSpPr>
          <p:nvPr/>
        </p:nvSpPr>
        <p:spPr bwMode="auto">
          <a:xfrm>
            <a:off x="267695" y="5260976"/>
            <a:ext cx="5715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RUX</a:t>
            </a:r>
          </a:p>
        </p:txBody>
      </p:sp>
      <p:sp>
        <p:nvSpPr>
          <p:cNvPr id="479" name="Rectangle 259"/>
          <p:cNvSpPr>
            <a:spLocks noChangeArrowheads="1"/>
          </p:cNvSpPr>
          <p:nvPr/>
        </p:nvSpPr>
        <p:spPr bwMode="auto">
          <a:xfrm>
            <a:off x="248647" y="5018096"/>
            <a:ext cx="2923117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No. of Patients</a:t>
            </a:r>
          </a:p>
        </p:txBody>
      </p:sp>
      <p:sp>
        <p:nvSpPr>
          <p:cNvPr id="480" name="TextBox 271"/>
          <p:cNvSpPr txBox="1">
            <a:spLocks noChangeArrowheads="1"/>
          </p:cNvSpPr>
          <p:nvPr/>
        </p:nvSpPr>
        <p:spPr bwMode="auto">
          <a:xfrm>
            <a:off x="724895" y="55022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151</a:t>
            </a:r>
          </a:p>
        </p:txBody>
      </p:sp>
      <p:sp>
        <p:nvSpPr>
          <p:cNvPr id="481" name="TextBox 29"/>
          <p:cNvSpPr txBox="1">
            <a:spLocks noChangeArrowheads="1"/>
          </p:cNvSpPr>
          <p:nvPr/>
        </p:nvSpPr>
        <p:spPr bwMode="auto">
          <a:xfrm>
            <a:off x="722777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155</a:t>
            </a:r>
          </a:p>
        </p:txBody>
      </p:sp>
      <p:sp>
        <p:nvSpPr>
          <p:cNvPr id="482" name="TextBox 209"/>
          <p:cNvSpPr txBox="1">
            <a:spLocks noChangeArrowheads="1"/>
          </p:cNvSpPr>
          <p:nvPr/>
        </p:nvSpPr>
        <p:spPr bwMode="auto">
          <a:xfrm>
            <a:off x="1588496" y="55022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112</a:t>
            </a:r>
          </a:p>
        </p:txBody>
      </p:sp>
      <p:sp>
        <p:nvSpPr>
          <p:cNvPr id="483" name="TextBox 210"/>
          <p:cNvSpPr txBox="1">
            <a:spLocks noChangeArrowheads="1"/>
          </p:cNvSpPr>
          <p:nvPr/>
        </p:nvSpPr>
        <p:spPr bwMode="auto">
          <a:xfrm>
            <a:off x="2439396" y="55022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37</a:t>
            </a:r>
          </a:p>
        </p:txBody>
      </p:sp>
      <p:sp>
        <p:nvSpPr>
          <p:cNvPr id="484" name="TextBox 29"/>
          <p:cNvSpPr txBox="1">
            <a:spLocks noChangeArrowheads="1"/>
          </p:cNvSpPr>
          <p:nvPr/>
        </p:nvSpPr>
        <p:spPr bwMode="auto">
          <a:xfrm>
            <a:off x="1590614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143</a:t>
            </a:r>
          </a:p>
        </p:txBody>
      </p:sp>
      <p:sp>
        <p:nvSpPr>
          <p:cNvPr id="485" name="TextBox 31"/>
          <p:cNvSpPr txBox="1">
            <a:spLocks noChangeArrowheads="1"/>
          </p:cNvSpPr>
          <p:nvPr/>
        </p:nvSpPr>
        <p:spPr bwMode="auto">
          <a:xfrm>
            <a:off x="2443628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124</a:t>
            </a:r>
          </a:p>
        </p:txBody>
      </p:sp>
      <p:sp>
        <p:nvSpPr>
          <p:cNvPr id="486" name="TextBox 32"/>
          <p:cNvSpPr txBox="1">
            <a:spLocks noChangeArrowheads="1"/>
          </p:cNvSpPr>
          <p:nvPr/>
        </p:nvSpPr>
        <p:spPr bwMode="auto">
          <a:xfrm>
            <a:off x="3305114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110</a:t>
            </a:r>
          </a:p>
        </p:txBody>
      </p:sp>
      <p:sp>
        <p:nvSpPr>
          <p:cNvPr id="487" name="TextBox 33"/>
          <p:cNvSpPr txBox="1">
            <a:spLocks noChangeArrowheads="1"/>
          </p:cNvSpPr>
          <p:nvPr/>
        </p:nvSpPr>
        <p:spPr bwMode="auto">
          <a:xfrm>
            <a:off x="4164478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104</a:t>
            </a:r>
          </a:p>
        </p:txBody>
      </p:sp>
      <p:sp>
        <p:nvSpPr>
          <p:cNvPr id="488" name="TextBox 35"/>
          <p:cNvSpPr txBox="1">
            <a:spLocks noChangeArrowheads="1"/>
          </p:cNvSpPr>
          <p:nvPr/>
        </p:nvSpPr>
        <p:spPr bwMode="auto">
          <a:xfrm>
            <a:off x="5025964" y="52609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94</a:t>
            </a:r>
          </a:p>
        </p:txBody>
      </p:sp>
      <p:sp>
        <p:nvSpPr>
          <p:cNvPr id="489" name="TextBox 36"/>
          <p:cNvSpPr txBox="1">
            <a:spLocks noChangeArrowheads="1"/>
          </p:cNvSpPr>
          <p:nvPr/>
        </p:nvSpPr>
        <p:spPr bwMode="auto">
          <a:xfrm>
            <a:off x="5891705" y="5260976"/>
            <a:ext cx="376767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79</a:t>
            </a:r>
          </a:p>
        </p:txBody>
      </p:sp>
      <p:sp>
        <p:nvSpPr>
          <p:cNvPr id="490" name="TextBox 91"/>
          <p:cNvSpPr txBox="1">
            <a:spLocks noChangeArrowheads="1"/>
          </p:cNvSpPr>
          <p:nvPr/>
        </p:nvSpPr>
        <p:spPr bwMode="auto">
          <a:xfrm>
            <a:off x="7165914" y="55022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132</a:t>
            </a:r>
          </a:p>
        </p:txBody>
      </p:sp>
      <p:sp>
        <p:nvSpPr>
          <p:cNvPr id="491" name="TextBox 92"/>
          <p:cNvSpPr txBox="1">
            <a:spLocks noChangeArrowheads="1"/>
          </p:cNvSpPr>
          <p:nvPr/>
        </p:nvSpPr>
        <p:spPr bwMode="auto">
          <a:xfrm>
            <a:off x="7985064" y="55022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83</a:t>
            </a:r>
          </a:p>
        </p:txBody>
      </p:sp>
      <p:sp>
        <p:nvSpPr>
          <p:cNvPr id="492" name="TextBox 29"/>
          <p:cNvSpPr txBox="1">
            <a:spLocks noChangeArrowheads="1"/>
          </p:cNvSpPr>
          <p:nvPr/>
        </p:nvSpPr>
        <p:spPr bwMode="auto">
          <a:xfrm>
            <a:off x="7165911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145</a:t>
            </a:r>
          </a:p>
        </p:txBody>
      </p:sp>
      <p:sp>
        <p:nvSpPr>
          <p:cNvPr id="493" name="TextBox 31"/>
          <p:cNvSpPr txBox="1">
            <a:spLocks noChangeArrowheads="1"/>
          </p:cNvSpPr>
          <p:nvPr/>
        </p:nvSpPr>
        <p:spPr bwMode="auto">
          <a:xfrm>
            <a:off x="7987178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136</a:t>
            </a:r>
          </a:p>
        </p:txBody>
      </p:sp>
      <p:sp>
        <p:nvSpPr>
          <p:cNvPr id="494" name="TextBox 32"/>
          <p:cNvSpPr txBox="1">
            <a:spLocks noChangeArrowheads="1"/>
          </p:cNvSpPr>
          <p:nvPr/>
        </p:nvSpPr>
        <p:spPr bwMode="auto">
          <a:xfrm>
            <a:off x="8816911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113</a:t>
            </a:r>
          </a:p>
        </p:txBody>
      </p:sp>
      <p:sp>
        <p:nvSpPr>
          <p:cNvPr id="495" name="TextBox 33"/>
          <p:cNvSpPr txBox="1">
            <a:spLocks noChangeArrowheads="1"/>
          </p:cNvSpPr>
          <p:nvPr/>
        </p:nvSpPr>
        <p:spPr bwMode="auto">
          <a:xfrm>
            <a:off x="9650878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107</a:t>
            </a:r>
          </a:p>
        </p:txBody>
      </p:sp>
      <p:sp>
        <p:nvSpPr>
          <p:cNvPr id="496" name="TextBox 35"/>
          <p:cNvSpPr txBox="1">
            <a:spLocks noChangeArrowheads="1"/>
          </p:cNvSpPr>
          <p:nvPr/>
        </p:nvSpPr>
        <p:spPr bwMode="auto">
          <a:xfrm>
            <a:off x="10472144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100</a:t>
            </a:r>
          </a:p>
        </p:txBody>
      </p:sp>
      <p:sp>
        <p:nvSpPr>
          <p:cNvPr id="497" name="TextBox 36"/>
          <p:cNvSpPr txBox="1">
            <a:spLocks noChangeArrowheads="1"/>
          </p:cNvSpPr>
          <p:nvPr/>
        </p:nvSpPr>
        <p:spPr bwMode="auto">
          <a:xfrm>
            <a:off x="11304022" y="5260976"/>
            <a:ext cx="376767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88</a:t>
            </a:r>
          </a:p>
        </p:txBody>
      </p:sp>
      <p:sp>
        <p:nvSpPr>
          <p:cNvPr id="498" name="TextBox 271"/>
          <p:cNvSpPr txBox="1">
            <a:spLocks noChangeArrowheads="1"/>
          </p:cNvSpPr>
          <p:nvPr/>
        </p:nvSpPr>
        <p:spPr bwMode="auto">
          <a:xfrm>
            <a:off x="6755277" y="55022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151</a:t>
            </a:r>
          </a:p>
        </p:txBody>
      </p:sp>
      <p:sp>
        <p:nvSpPr>
          <p:cNvPr id="499" name="TextBox 29"/>
          <p:cNvSpPr txBox="1">
            <a:spLocks noChangeArrowheads="1"/>
          </p:cNvSpPr>
          <p:nvPr/>
        </p:nvSpPr>
        <p:spPr bwMode="auto">
          <a:xfrm>
            <a:off x="6755277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155</a:t>
            </a:r>
          </a:p>
        </p:txBody>
      </p:sp>
      <p:sp>
        <p:nvSpPr>
          <p:cNvPr id="500" name="TextBox 209"/>
          <p:cNvSpPr txBox="1">
            <a:spLocks noChangeArrowheads="1"/>
          </p:cNvSpPr>
          <p:nvPr/>
        </p:nvSpPr>
        <p:spPr bwMode="auto">
          <a:xfrm>
            <a:off x="7578664" y="55022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113</a:t>
            </a:r>
          </a:p>
        </p:txBody>
      </p:sp>
      <p:sp>
        <p:nvSpPr>
          <p:cNvPr id="501" name="TextBox 210"/>
          <p:cNvSpPr txBox="1">
            <a:spLocks noChangeArrowheads="1"/>
          </p:cNvSpPr>
          <p:nvPr/>
        </p:nvSpPr>
        <p:spPr bwMode="auto">
          <a:xfrm>
            <a:off x="8395696" y="55022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37</a:t>
            </a:r>
          </a:p>
        </p:txBody>
      </p:sp>
      <p:sp>
        <p:nvSpPr>
          <p:cNvPr id="502" name="TextBox 29"/>
          <p:cNvSpPr txBox="1">
            <a:spLocks noChangeArrowheads="1"/>
          </p:cNvSpPr>
          <p:nvPr/>
        </p:nvSpPr>
        <p:spPr bwMode="auto">
          <a:xfrm>
            <a:off x="7580778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143</a:t>
            </a:r>
          </a:p>
        </p:txBody>
      </p:sp>
      <p:sp>
        <p:nvSpPr>
          <p:cNvPr id="503" name="TextBox 31"/>
          <p:cNvSpPr txBox="1">
            <a:spLocks noChangeArrowheads="1"/>
          </p:cNvSpPr>
          <p:nvPr/>
        </p:nvSpPr>
        <p:spPr bwMode="auto">
          <a:xfrm>
            <a:off x="8399928" y="5260976"/>
            <a:ext cx="38100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124</a:t>
            </a:r>
          </a:p>
        </p:txBody>
      </p:sp>
      <p:sp>
        <p:nvSpPr>
          <p:cNvPr id="504" name="TextBox 32"/>
          <p:cNvSpPr txBox="1">
            <a:spLocks noChangeArrowheads="1"/>
          </p:cNvSpPr>
          <p:nvPr/>
        </p:nvSpPr>
        <p:spPr bwMode="auto">
          <a:xfrm>
            <a:off x="9227546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110</a:t>
            </a:r>
          </a:p>
        </p:txBody>
      </p:sp>
      <p:sp>
        <p:nvSpPr>
          <p:cNvPr id="505" name="TextBox 33"/>
          <p:cNvSpPr txBox="1">
            <a:spLocks noChangeArrowheads="1"/>
          </p:cNvSpPr>
          <p:nvPr/>
        </p:nvSpPr>
        <p:spPr bwMode="auto">
          <a:xfrm>
            <a:off x="10061514" y="5260976"/>
            <a:ext cx="37888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104</a:t>
            </a:r>
          </a:p>
        </p:txBody>
      </p:sp>
      <p:sp>
        <p:nvSpPr>
          <p:cNvPr id="506" name="TextBox 35"/>
          <p:cNvSpPr txBox="1">
            <a:spLocks noChangeArrowheads="1"/>
          </p:cNvSpPr>
          <p:nvPr/>
        </p:nvSpPr>
        <p:spPr bwMode="auto">
          <a:xfrm>
            <a:off x="10884896" y="5260976"/>
            <a:ext cx="378883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94</a:t>
            </a:r>
          </a:p>
        </p:txBody>
      </p:sp>
      <p:sp>
        <p:nvSpPr>
          <p:cNvPr id="507" name="TextBox 36"/>
          <p:cNvSpPr txBox="1">
            <a:spLocks noChangeArrowheads="1"/>
          </p:cNvSpPr>
          <p:nvPr/>
        </p:nvSpPr>
        <p:spPr bwMode="auto">
          <a:xfrm>
            <a:off x="11712538" y="5264152"/>
            <a:ext cx="376767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79</a:t>
            </a:r>
          </a:p>
        </p:txBody>
      </p:sp>
      <p:sp>
        <p:nvSpPr>
          <p:cNvPr id="508" name="Rectangle 259"/>
          <p:cNvSpPr>
            <a:spLocks noChangeArrowheads="1"/>
          </p:cNvSpPr>
          <p:nvPr/>
        </p:nvSpPr>
        <p:spPr bwMode="auto">
          <a:xfrm>
            <a:off x="6795498" y="5018096"/>
            <a:ext cx="2923116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No. of Patients</a:t>
            </a:r>
          </a:p>
        </p:txBody>
      </p:sp>
      <p:cxnSp>
        <p:nvCxnSpPr>
          <p:cNvPr id="62556" name="Straight Connector 479"/>
          <p:cNvCxnSpPr>
            <a:cxnSpLocks noChangeShapeType="1"/>
          </p:cNvCxnSpPr>
          <p:nvPr/>
        </p:nvCxnSpPr>
        <p:spPr bwMode="auto">
          <a:xfrm>
            <a:off x="919628" y="2251104"/>
            <a:ext cx="0" cy="2282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557" name="Straight Connector 480"/>
          <p:cNvCxnSpPr>
            <a:cxnSpLocks noChangeShapeType="1"/>
          </p:cNvCxnSpPr>
          <p:nvPr/>
        </p:nvCxnSpPr>
        <p:spPr bwMode="auto">
          <a:xfrm rot="5400000">
            <a:off x="884703" y="2216153"/>
            <a:ext cx="0" cy="6985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558" name="Straight Connector 481"/>
          <p:cNvCxnSpPr>
            <a:cxnSpLocks noChangeShapeType="1"/>
          </p:cNvCxnSpPr>
          <p:nvPr/>
        </p:nvCxnSpPr>
        <p:spPr bwMode="auto">
          <a:xfrm rot="5400000">
            <a:off x="884703" y="2673353"/>
            <a:ext cx="0" cy="6985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559" name="Straight Connector 482"/>
          <p:cNvCxnSpPr>
            <a:cxnSpLocks noChangeShapeType="1"/>
          </p:cNvCxnSpPr>
          <p:nvPr/>
        </p:nvCxnSpPr>
        <p:spPr bwMode="auto">
          <a:xfrm rot="5400000">
            <a:off x="884703" y="3586164"/>
            <a:ext cx="0" cy="6985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560" name="Straight Connector 483"/>
          <p:cNvCxnSpPr>
            <a:cxnSpLocks noChangeShapeType="1"/>
          </p:cNvCxnSpPr>
          <p:nvPr/>
        </p:nvCxnSpPr>
        <p:spPr bwMode="auto">
          <a:xfrm rot="5400000">
            <a:off x="884703" y="4041777"/>
            <a:ext cx="0" cy="6985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" name="Freeform 10"/>
          <p:cNvSpPr>
            <a:spLocks noEditPoints="1"/>
          </p:cNvSpPr>
          <p:nvPr/>
        </p:nvSpPr>
        <p:spPr bwMode="auto">
          <a:xfrm>
            <a:off x="890022" y="2549549"/>
            <a:ext cx="44449" cy="300039"/>
          </a:xfrm>
          <a:custGeom>
            <a:avLst/>
            <a:gdLst>
              <a:gd name="T0" fmla="*/ 11182136 w 62"/>
              <a:gd name="T1" fmla="*/ 235622980 h 628"/>
              <a:gd name="T2" fmla="*/ 11182136 w 62"/>
              <a:gd name="T3" fmla="*/ 118944212 h 628"/>
              <a:gd name="T4" fmla="*/ 11182136 w 62"/>
              <a:gd name="T5" fmla="*/ 1887950 h 628"/>
              <a:gd name="T6" fmla="*/ 15482581 w 62"/>
              <a:gd name="T7" fmla="*/ 1887950 h 628"/>
              <a:gd name="T8" fmla="*/ 15482581 w 62"/>
              <a:gd name="T9" fmla="*/ 118944212 h 628"/>
              <a:gd name="T10" fmla="*/ 15482581 w 62"/>
              <a:gd name="T11" fmla="*/ 235622980 h 628"/>
              <a:gd name="T12" fmla="*/ 11182136 w 62"/>
              <a:gd name="T13" fmla="*/ 235622980 h 628"/>
              <a:gd name="T14" fmla="*/ 0 w 62"/>
              <a:gd name="T15" fmla="*/ 233735030 h 628"/>
              <a:gd name="T16" fmla="*/ 26664717 w 62"/>
              <a:gd name="T17" fmla="*/ 233735030 h 628"/>
              <a:gd name="T18" fmla="*/ 26664717 w 62"/>
              <a:gd name="T19" fmla="*/ 237133436 h 628"/>
              <a:gd name="T20" fmla="*/ 0 w 62"/>
              <a:gd name="T21" fmla="*/ 237133436 h 628"/>
              <a:gd name="T22" fmla="*/ 0 w 62"/>
              <a:gd name="T23" fmla="*/ 233735030 h 628"/>
              <a:gd name="T24" fmla="*/ 0 w 62"/>
              <a:gd name="T25" fmla="*/ 0 h 628"/>
              <a:gd name="T26" fmla="*/ 26664717 w 62"/>
              <a:gd name="T27" fmla="*/ 0 h 628"/>
              <a:gd name="T28" fmla="*/ 26664717 w 62"/>
              <a:gd name="T29" fmla="*/ 3398406 h 628"/>
              <a:gd name="T30" fmla="*/ 0 w 62"/>
              <a:gd name="T31" fmla="*/ 3398406 h 628"/>
              <a:gd name="T32" fmla="*/ 0 w 62"/>
              <a:gd name="T33" fmla="*/ 0 h 6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"/>
              <a:gd name="T52" fmla="*/ 0 h 628"/>
              <a:gd name="T53" fmla="*/ 62 w 62"/>
              <a:gd name="T54" fmla="*/ 628 h 6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" h="628">
                <a:moveTo>
                  <a:pt x="26" y="624"/>
                </a:moveTo>
                <a:lnTo>
                  <a:pt x="26" y="315"/>
                </a:lnTo>
                <a:lnTo>
                  <a:pt x="26" y="5"/>
                </a:lnTo>
                <a:lnTo>
                  <a:pt x="36" y="5"/>
                </a:lnTo>
                <a:lnTo>
                  <a:pt x="36" y="315"/>
                </a:lnTo>
                <a:lnTo>
                  <a:pt x="36" y="624"/>
                </a:lnTo>
                <a:lnTo>
                  <a:pt x="26" y="624"/>
                </a:lnTo>
                <a:close/>
                <a:moveTo>
                  <a:pt x="0" y="619"/>
                </a:moveTo>
                <a:lnTo>
                  <a:pt x="62" y="619"/>
                </a:lnTo>
                <a:lnTo>
                  <a:pt x="62" y="628"/>
                </a:lnTo>
                <a:lnTo>
                  <a:pt x="0" y="628"/>
                </a:lnTo>
                <a:lnTo>
                  <a:pt x="0" y="619"/>
                </a:lnTo>
                <a:close/>
                <a:moveTo>
                  <a:pt x="0" y="0"/>
                </a:moveTo>
                <a:lnTo>
                  <a:pt x="62" y="0"/>
                </a:lnTo>
                <a:lnTo>
                  <a:pt x="62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9525">
            <a:noFill/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15" name="Freeform 11"/>
          <p:cNvSpPr>
            <a:spLocks noEditPoints="1"/>
          </p:cNvSpPr>
          <p:nvPr/>
        </p:nvSpPr>
        <p:spPr bwMode="auto">
          <a:xfrm>
            <a:off x="961989" y="2913086"/>
            <a:ext cx="44449" cy="322263"/>
          </a:xfrm>
          <a:custGeom>
            <a:avLst/>
            <a:gdLst>
              <a:gd name="T0" fmla="*/ 11551588 w 61"/>
              <a:gd name="T1" fmla="*/ 254231283 h 674"/>
              <a:gd name="T2" fmla="*/ 11551588 w 61"/>
              <a:gd name="T3" fmla="*/ 128065743 h 674"/>
              <a:gd name="T4" fmla="*/ 11551588 w 61"/>
              <a:gd name="T5" fmla="*/ 1520066 h 674"/>
              <a:gd name="T6" fmla="*/ 15994674 w 61"/>
              <a:gd name="T7" fmla="*/ 1520066 h 674"/>
              <a:gd name="T8" fmla="*/ 15994674 w 61"/>
              <a:gd name="T9" fmla="*/ 128065743 h 674"/>
              <a:gd name="T10" fmla="*/ 15994674 w 61"/>
              <a:gd name="T11" fmla="*/ 254231283 h 674"/>
              <a:gd name="T12" fmla="*/ 11551588 w 61"/>
              <a:gd name="T13" fmla="*/ 254231283 h 674"/>
              <a:gd name="T14" fmla="*/ 0 w 61"/>
              <a:gd name="T15" fmla="*/ 252711217 h 674"/>
              <a:gd name="T16" fmla="*/ 27101843 w 61"/>
              <a:gd name="T17" fmla="*/ 252711217 h 674"/>
              <a:gd name="T18" fmla="*/ 27101843 w 61"/>
              <a:gd name="T19" fmla="*/ 256131485 h 674"/>
              <a:gd name="T20" fmla="*/ 0 w 61"/>
              <a:gd name="T21" fmla="*/ 256131485 h 674"/>
              <a:gd name="T22" fmla="*/ 0 w 61"/>
              <a:gd name="T23" fmla="*/ 252711217 h 674"/>
              <a:gd name="T24" fmla="*/ 0 w 61"/>
              <a:gd name="T25" fmla="*/ 0 h 674"/>
              <a:gd name="T26" fmla="*/ 27101843 w 61"/>
              <a:gd name="T27" fmla="*/ 0 h 674"/>
              <a:gd name="T28" fmla="*/ 27101843 w 61"/>
              <a:gd name="T29" fmla="*/ 3040133 h 674"/>
              <a:gd name="T30" fmla="*/ 0 w 61"/>
              <a:gd name="T31" fmla="*/ 3040133 h 674"/>
              <a:gd name="T32" fmla="*/ 0 w 61"/>
              <a:gd name="T33" fmla="*/ 0 h 6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674"/>
              <a:gd name="T53" fmla="*/ 61 w 61"/>
              <a:gd name="T54" fmla="*/ 674 h 6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674">
                <a:moveTo>
                  <a:pt x="26" y="669"/>
                </a:moveTo>
                <a:lnTo>
                  <a:pt x="26" y="337"/>
                </a:lnTo>
                <a:lnTo>
                  <a:pt x="26" y="4"/>
                </a:lnTo>
                <a:lnTo>
                  <a:pt x="36" y="4"/>
                </a:lnTo>
                <a:lnTo>
                  <a:pt x="36" y="337"/>
                </a:lnTo>
                <a:lnTo>
                  <a:pt x="36" y="669"/>
                </a:lnTo>
                <a:lnTo>
                  <a:pt x="26" y="669"/>
                </a:lnTo>
                <a:close/>
                <a:moveTo>
                  <a:pt x="0" y="665"/>
                </a:moveTo>
                <a:lnTo>
                  <a:pt x="61" y="665"/>
                </a:lnTo>
                <a:lnTo>
                  <a:pt x="61" y="674"/>
                </a:lnTo>
                <a:lnTo>
                  <a:pt x="0" y="674"/>
                </a:lnTo>
                <a:lnTo>
                  <a:pt x="0" y="665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9525">
            <a:noFill/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16" name="Freeform 12"/>
          <p:cNvSpPr>
            <a:spLocks noEditPoints="1"/>
          </p:cNvSpPr>
          <p:nvPr/>
        </p:nvSpPr>
        <p:spPr bwMode="auto">
          <a:xfrm>
            <a:off x="1036044" y="3608391"/>
            <a:ext cx="44451" cy="238125"/>
          </a:xfrm>
          <a:custGeom>
            <a:avLst/>
            <a:gdLst>
              <a:gd name="T0" fmla="*/ 11551588 w 61"/>
              <a:gd name="T1" fmla="*/ 188108476 h 500"/>
              <a:gd name="T2" fmla="*/ 11551588 w 61"/>
              <a:gd name="T3" fmla="*/ 95384239 h 500"/>
              <a:gd name="T4" fmla="*/ 11551588 w 61"/>
              <a:gd name="T5" fmla="*/ 1520069 h 500"/>
              <a:gd name="T6" fmla="*/ 15550255 w 61"/>
              <a:gd name="T7" fmla="*/ 1520069 h 500"/>
              <a:gd name="T8" fmla="*/ 15550255 w 61"/>
              <a:gd name="T9" fmla="*/ 95384239 h 500"/>
              <a:gd name="T10" fmla="*/ 15550255 w 61"/>
              <a:gd name="T11" fmla="*/ 188108476 h 500"/>
              <a:gd name="T12" fmla="*/ 11551588 w 61"/>
              <a:gd name="T13" fmla="*/ 188108476 h 500"/>
              <a:gd name="T14" fmla="*/ 0 w 61"/>
              <a:gd name="T15" fmla="*/ 186588407 h 500"/>
              <a:gd name="T16" fmla="*/ 27101843 w 61"/>
              <a:gd name="T17" fmla="*/ 186588407 h 500"/>
              <a:gd name="T18" fmla="*/ 27101843 w 61"/>
              <a:gd name="T19" fmla="*/ 190008682 h 500"/>
              <a:gd name="T20" fmla="*/ 0 w 61"/>
              <a:gd name="T21" fmla="*/ 190008682 h 500"/>
              <a:gd name="T22" fmla="*/ 0 w 61"/>
              <a:gd name="T23" fmla="*/ 186588407 h 500"/>
              <a:gd name="T24" fmla="*/ 0 w 61"/>
              <a:gd name="T25" fmla="*/ 0 h 500"/>
              <a:gd name="T26" fmla="*/ 27101843 w 61"/>
              <a:gd name="T27" fmla="*/ 0 h 500"/>
              <a:gd name="T28" fmla="*/ 27101843 w 61"/>
              <a:gd name="T29" fmla="*/ 3040139 h 500"/>
              <a:gd name="T30" fmla="*/ 0 w 61"/>
              <a:gd name="T31" fmla="*/ 3040139 h 500"/>
              <a:gd name="T32" fmla="*/ 0 w 61"/>
              <a:gd name="T33" fmla="*/ 0 h 5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500"/>
              <a:gd name="T53" fmla="*/ 61 w 61"/>
              <a:gd name="T54" fmla="*/ 500 h 5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500">
                <a:moveTo>
                  <a:pt x="26" y="495"/>
                </a:moveTo>
                <a:lnTo>
                  <a:pt x="26" y="251"/>
                </a:lnTo>
                <a:lnTo>
                  <a:pt x="26" y="4"/>
                </a:lnTo>
                <a:lnTo>
                  <a:pt x="35" y="4"/>
                </a:lnTo>
                <a:lnTo>
                  <a:pt x="35" y="251"/>
                </a:lnTo>
                <a:lnTo>
                  <a:pt x="35" y="495"/>
                </a:lnTo>
                <a:lnTo>
                  <a:pt x="26" y="495"/>
                </a:lnTo>
                <a:close/>
                <a:moveTo>
                  <a:pt x="0" y="491"/>
                </a:moveTo>
                <a:lnTo>
                  <a:pt x="61" y="491"/>
                </a:lnTo>
                <a:lnTo>
                  <a:pt x="61" y="500"/>
                </a:lnTo>
                <a:lnTo>
                  <a:pt x="0" y="500"/>
                </a:lnTo>
                <a:lnTo>
                  <a:pt x="0" y="491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17" name="Freeform 13"/>
          <p:cNvSpPr>
            <a:spLocks noEditPoints="1"/>
          </p:cNvSpPr>
          <p:nvPr/>
        </p:nvSpPr>
        <p:spPr bwMode="auto">
          <a:xfrm>
            <a:off x="1110131" y="3608411"/>
            <a:ext cx="42333" cy="246063"/>
          </a:xfrm>
          <a:custGeom>
            <a:avLst/>
            <a:gdLst>
              <a:gd name="T0" fmla="*/ 10401816 w 61"/>
              <a:gd name="T1" fmla="*/ 193808523 h 514"/>
              <a:gd name="T2" fmla="*/ 10401816 w 61"/>
              <a:gd name="T3" fmla="*/ 98044430 h 514"/>
              <a:gd name="T4" fmla="*/ 10401816 w 61"/>
              <a:gd name="T5" fmla="*/ 1900201 h 514"/>
              <a:gd name="T6" fmla="*/ 14562967 w 61"/>
              <a:gd name="T7" fmla="*/ 1900201 h 514"/>
              <a:gd name="T8" fmla="*/ 14562967 w 61"/>
              <a:gd name="T9" fmla="*/ 98044430 h 514"/>
              <a:gd name="T10" fmla="*/ 14562967 w 61"/>
              <a:gd name="T11" fmla="*/ 193808523 h 514"/>
              <a:gd name="T12" fmla="*/ 10401816 w 61"/>
              <a:gd name="T13" fmla="*/ 193808523 h 514"/>
              <a:gd name="T14" fmla="*/ 0 w 61"/>
              <a:gd name="T15" fmla="*/ 192288459 h 514"/>
              <a:gd name="T16" fmla="*/ 25381004 w 61"/>
              <a:gd name="T17" fmla="*/ 192288459 h 514"/>
              <a:gd name="T18" fmla="*/ 25381004 w 61"/>
              <a:gd name="T19" fmla="*/ 195328588 h 514"/>
              <a:gd name="T20" fmla="*/ 0 w 61"/>
              <a:gd name="T21" fmla="*/ 195328588 h 514"/>
              <a:gd name="T22" fmla="*/ 0 w 61"/>
              <a:gd name="T23" fmla="*/ 192288459 h 514"/>
              <a:gd name="T24" fmla="*/ 0 w 61"/>
              <a:gd name="T25" fmla="*/ 0 h 514"/>
              <a:gd name="T26" fmla="*/ 25381004 w 61"/>
              <a:gd name="T27" fmla="*/ 0 h 514"/>
              <a:gd name="T28" fmla="*/ 25381004 w 61"/>
              <a:gd name="T29" fmla="*/ 3420266 h 514"/>
              <a:gd name="T30" fmla="*/ 0 w 61"/>
              <a:gd name="T31" fmla="*/ 3420266 h 514"/>
              <a:gd name="T32" fmla="*/ 0 w 61"/>
              <a:gd name="T33" fmla="*/ 0 h 51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514"/>
              <a:gd name="T53" fmla="*/ 61 w 61"/>
              <a:gd name="T54" fmla="*/ 514 h 51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514">
                <a:moveTo>
                  <a:pt x="25" y="510"/>
                </a:moveTo>
                <a:lnTo>
                  <a:pt x="25" y="258"/>
                </a:lnTo>
                <a:lnTo>
                  <a:pt x="25" y="5"/>
                </a:lnTo>
                <a:lnTo>
                  <a:pt x="35" y="5"/>
                </a:lnTo>
                <a:lnTo>
                  <a:pt x="35" y="258"/>
                </a:lnTo>
                <a:lnTo>
                  <a:pt x="35" y="510"/>
                </a:lnTo>
                <a:lnTo>
                  <a:pt x="25" y="510"/>
                </a:lnTo>
                <a:close/>
                <a:moveTo>
                  <a:pt x="0" y="506"/>
                </a:moveTo>
                <a:lnTo>
                  <a:pt x="61" y="506"/>
                </a:lnTo>
                <a:lnTo>
                  <a:pt x="61" y="514"/>
                </a:lnTo>
                <a:lnTo>
                  <a:pt x="0" y="514"/>
                </a:lnTo>
                <a:lnTo>
                  <a:pt x="0" y="506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18" name="Freeform 14"/>
          <p:cNvSpPr>
            <a:spLocks noEditPoints="1"/>
          </p:cNvSpPr>
          <p:nvPr/>
        </p:nvSpPr>
        <p:spPr bwMode="auto">
          <a:xfrm>
            <a:off x="1177889" y="3776663"/>
            <a:ext cx="44449" cy="207963"/>
          </a:xfrm>
          <a:custGeom>
            <a:avLst/>
            <a:gdLst>
              <a:gd name="T0" fmla="*/ 10472094 w 62"/>
              <a:gd name="T1" fmla="*/ 162647290 h 432"/>
              <a:gd name="T2" fmla="*/ 10472094 w 62"/>
              <a:gd name="T3" fmla="*/ 81703542 h 432"/>
              <a:gd name="T4" fmla="*/ 10472094 w 62"/>
              <a:gd name="T5" fmla="*/ 1520068 h 432"/>
              <a:gd name="T6" fmla="*/ 14499539 w 62"/>
              <a:gd name="T7" fmla="*/ 1520068 h 432"/>
              <a:gd name="T8" fmla="*/ 14499539 w 62"/>
              <a:gd name="T9" fmla="*/ 81703542 h 432"/>
              <a:gd name="T10" fmla="*/ 14499539 w 62"/>
              <a:gd name="T11" fmla="*/ 162647290 h 432"/>
              <a:gd name="T12" fmla="*/ 10472094 w 62"/>
              <a:gd name="T13" fmla="*/ 162647290 h 432"/>
              <a:gd name="T14" fmla="*/ 0 w 62"/>
              <a:gd name="T15" fmla="*/ 160747085 h 432"/>
              <a:gd name="T16" fmla="*/ 24971633 w 62"/>
              <a:gd name="T17" fmla="*/ 160747085 h 432"/>
              <a:gd name="T18" fmla="*/ 24971633 w 62"/>
              <a:gd name="T19" fmla="*/ 164167357 h 432"/>
              <a:gd name="T20" fmla="*/ 0 w 62"/>
              <a:gd name="T21" fmla="*/ 164167357 h 432"/>
              <a:gd name="T22" fmla="*/ 0 w 62"/>
              <a:gd name="T23" fmla="*/ 160747085 h 432"/>
              <a:gd name="T24" fmla="*/ 0 w 62"/>
              <a:gd name="T25" fmla="*/ 0 h 432"/>
              <a:gd name="T26" fmla="*/ 24971633 w 62"/>
              <a:gd name="T27" fmla="*/ 0 h 432"/>
              <a:gd name="T28" fmla="*/ 24971633 w 62"/>
              <a:gd name="T29" fmla="*/ 3040136 h 432"/>
              <a:gd name="T30" fmla="*/ 0 w 62"/>
              <a:gd name="T31" fmla="*/ 3040136 h 432"/>
              <a:gd name="T32" fmla="*/ 0 w 62"/>
              <a:gd name="T33" fmla="*/ 0 h 4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"/>
              <a:gd name="T52" fmla="*/ 0 h 432"/>
              <a:gd name="T53" fmla="*/ 62 w 62"/>
              <a:gd name="T54" fmla="*/ 432 h 4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" h="432">
                <a:moveTo>
                  <a:pt x="26" y="428"/>
                </a:moveTo>
                <a:lnTo>
                  <a:pt x="26" y="215"/>
                </a:lnTo>
                <a:lnTo>
                  <a:pt x="26" y="4"/>
                </a:lnTo>
                <a:lnTo>
                  <a:pt x="36" y="4"/>
                </a:lnTo>
                <a:lnTo>
                  <a:pt x="36" y="215"/>
                </a:lnTo>
                <a:lnTo>
                  <a:pt x="36" y="428"/>
                </a:lnTo>
                <a:lnTo>
                  <a:pt x="26" y="428"/>
                </a:lnTo>
                <a:close/>
                <a:moveTo>
                  <a:pt x="0" y="423"/>
                </a:moveTo>
                <a:lnTo>
                  <a:pt x="62" y="423"/>
                </a:lnTo>
                <a:lnTo>
                  <a:pt x="62" y="432"/>
                </a:lnTo>
                <a:lnTo>
                  <a:pt x="0" y="432"/>
                </a:lnTo>
                <a:lnTo>
                  <a:pt x="0" y="423"/>
                </a:lnTo>
                <a:close/>
                <a:moveTo>
                  <a:pt x="0" y="0"/>
                </a:moveTo>
                <a:lnTo>
                  <a:pt x="62" y="0"/>
                </a:lnTo>
                <a:lnTo>
                  <a:pt x="62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19" name="Freeform 15"/>
          <p:cNvSpPr>
            <a:spLocks noEditPoints="1"/>
          </p:cNvSpPr>
          <p:nvPr/>
        </p:nvSpPr>
        <p:spPr bwMode="auto">
          <a:xfrm>
            <a:off x="1323911" y="3768731"/>
            <a:ext cx="42333" cy="212725"/>
          </a:xfrm>
          <a:custGeom>
            <a:avLst/>
            <a:gdLst>
              <a:gd name="T0" fmla="*/ 11563838 w 59"/>
              <a:gd name="T1" fmla="*/ 166448001 h 442"/>
              <a:gd name="T2" fmla="*/ 11563838 w 59"/>
              <a:gd name="T3" fmla="*/ 83984036 h 442"/>
              <a:gd name="T4" fmla="*/ 11563838 w 59"/>
              <a:gd name="T5" fmla="*/ 1900208 h 442"/>
              <a:gd name="T6" fmla="*/ 15566852 w 59"/>
              <a:gd name="T7" fmla="*/ 1900208 h 442"/>
              <a:gd name="T8" fmla="*/ 15566852 w 59"/>
              <a:gd name="T9" fmla="*/ 83984036 h 442"/>
              <a:gd name="T10" fmla="*/ 15566852 w 59"/>
              <a:gd name="T11" fmla="*/ 166448001 h 442"/>
              <a:gd name="T12" fmla="*/ 11563838 w 59"/>
              <a:gd name="T13" fmla="*/ 166448001 h 442"/>
              <a:gd name="T14" fmla="*/ 0 w 59"/>
              <a:gd name="T15" fmla="*/ 164927931 h 442"/>
              <a:gd name="T16" fmla="*/ 26241377 w 59"/>
              <a:gd name="T17" fmla="*/ 164927931 h 442"/>
              <a:gd name="T18" fmla="*/ 26241377 w 59"/>
              <a:gd name="T19" fmla="*/ 167968072 h 442"/>
              <a:gd name="T20" fmla="*/ 0 w 59"/>
              <a:gd name="T21" fmla="*/ 167968072 h 442"/>
              <a:gd name="T22" fmla="*/ 0 w 59"/>
              <a:gd name="T23" fmla="*/ 164927931 h 442"/>
              <a:gd name="T24" fmla="*/ 0 w 59"/>
              <a:gd name="T25" fmla="*/ 0 h 442"/>
              <a:gd name="T26" fmla="*/ 26241377 w 59"/>
              <a:gd name="T27" fmla="*/ 0 h 442"/>
              <a:gd name="T28" fmla="*/ 26241377 w 59"/>
              <a:gd name="T29" fmla="*/ 3420279 h 442"/>
              <a:gd name="T30" fmla="*/ 0 w 59"/>
              <a:gd name="T31" fmla="*/ 3420279 h 442"/>
              <a:gd name="T32" fmla="*/ 0 w 59"/>
              <a:gd name="T33" fmla="*/ 0 h 4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"/>
              <a:gd name="T52" fmla="*/ 0 h 442"/>
              <a:gd name="T53" fmla="*/ 59 w 59"/>
              <a:gd name="T54" fmla="*/ 442 h 44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" h="442">
                <a:moveTo>
                  <a:pt x="26" y="438"/>
                </a:moveTo>
                <a:lnTo>
                  <a:pt x="26" y="221"/>
                </a:lnTo>
                <a:lnTo>
                  <a:pt x="26" y="5"/>
                </a:lnTo>
                <a:lnTo>
                  <a:pt x="35" y="5"/>
                </a:lnTo>
                <a:lnTo>
                  <a:pt x="35" y="221"/>
                </a:lnTo>
                <a:lnTo>
                  <a:pt x="35" y="438"/>
                </a:lnTo>
                <a:lnTo>
                  <a:pt x="26" y="438"/>
                </a:lnTo>
                <a:close/>
                <a:moveTo>
                  <a:pt x="0" y="434"/>
                </a:moveTo>
                <a:lnTo>
                  <a:pt x="59" y="434"/>
                </a:lnTo>
                <a:lnTo>
                  <a:pt x="59" y="442"/>
                </a:lnTo>
                <a:lnTo>
                  <a:pt x="0" y="442"/>
                </a:lnTo>
                <a:lnTo>
                  <a:pt x="0" y="434"/>
                </a:lnTo>
                <a:close/>
                <a:moveTo>
                  <a:pt x="0" y="0"/>
                </a:moveTo>
                <a:lnTo>
                  <a:pt x="59" y="0"/>
                </a:lnTo>
                <a:lnTo>
                  <a:pt x="59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0" name="Freeform 16"/>
          <p:cNvSpPr>
            <a:spLocks noEditPoints="1"/>
          </p:cNvSpPr>
          <p:nvPr/>
        </p:nvSpPr>
        <p:spPr bwMode="auto">
          <a:xfrm>
            <a:off x="1465756" y="3822701"/>
            <a:ext cx="44449" cy="185739"/>
          </a:xfrm>
          <a:custGeom>
            <a:avLst/>
            <a:gdLst>
              <a:gd name="T0" fmla="*/ 10321609 w 60"/>
              <a:gd name="T1" fmla="*/ 144795485 h 387"/>
              <a:gd name="T2" fmla="*/ 10321609 w 60"/>
              <a:gd name="T3" fmla="*/ 73343002 h 387"/>
              <a:gd name="T4" fmla="*/ 10321609 w 60"/>
              <a:gd name="T5" fmla="*/ 1512320 h 387"/>
              <a:gd name="T6" fmla="*/ 14622549 w 60"/>
              <a:gd name="T7" fmla="*/ 1512320 h 387"/>
              <a:gd name="T8" fmla="*/ 14622549 w 60"/>
              <a:gd name="T9" fmla="*/ 73343002 h 387"/>
              <a:gd name="T10" fmla="*/ 14622549 w 60"/>
              <a:gd name="T11" fmla="*/ 144795485 h 387"/>
              <a:gd name="T12" fmla="*/ 10321609 w 60"/>
              <a:gd name="T13" fmla="*/ 144795485 h 387"/>
              <a:gd name="T14" fmla="*/ 0 w 60"/>
              <a:gd name="T15" fmla="*/ 142905443 h 387"/>
              <a:gd name="T16" fmla="*/ 25804021 w 60"/>
              <a:gd name="T17" fmla="*/ 142905443 h 387"/>
              <a:gd name="T18" fmla="*/ 25804021 w 60"/>
              <a:gd name="T19" fmla="*/ 146307805 h 387"/>
              <a:gd name="T20" fmla="*/ 0 w 60"/>
              <a:gd name="T21" fmla="*/ 146307805 h 387"/>
              <a:gd name="T22" fmla="*/ 0 w 60"/>
              <a:gd name="T23" fmla="*/ 142905443 h 387"/>
              <a:gd name="T24" fmla="*/ 0 w 60"/>
              <a:gd name="T25" fmla="*/ 0 h 387"/>
              <a:gd name="T26" fmla="*/ 25804021 w 60"/>
              <a:gd name="T27" fmla="*/ 0 h 387"/>
              <a:gd name="T28" fmla="*/ 25804021 w 60"/>
              <a:gd name="T29" fmla="*/ 3402362 h 387"/>
              <a:gd name="T30" fmla="*/ 0 w 60"/>
              <a:gd name="T31" fmla="*/ 3402362 h 387"/>
              <a:gd name="T32" fmla="*/ 0 w 60"/>
              <a:gd name="T33" fmla="*/ 0 h 3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387"/>
              <a:gd name="T53" fmla="*/ 60 w 60"/>
              <a:gd name="T54" fmla="*/ 387 h 38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387">
                <a:moveTo>
                  <a:pt x="24" y="383"/>
                </a:moveTo>
                <a:lnTo>
                  <a:pt x="24" y="194"/>
                </a:lnTo>
                <a:lnTo>
                  <a:pt x="24" y="4"/>
                </a:lnTo>
                <a:lnTo>
                  <a:pt x="34" y="4"/>
                </a:lnTo>
                <a:lnTo>
                  <a:pt x="34" y="194"/>
                </a:lnTo>
                <a:lnTo>
                  <a:pt x="34" y="383"/>
                </a:lnTo>
                <a:lnTo>
                  <a:pt x="24" y="383"/>
                </a:lnTo>
                <a:close/>
                <a:moveTo>
                  <a:pt x="0" y="378"/>
                </a:moveTo>
                <a:lnTo>
                  <a:pt x="60" y="378"/>
                </a:lnTo>
                <a:lnTo>
                  <a:pt x="60" y="387"/>
                </a:lnTo>
                <a:lnTo>
                  <a:pt x="0" y="387"/>
                </a:lnTo>
                <a:lnTo>
                  <a:pt x="0" y="378"/>
                </a:lnTo>
                <a:close/>
                <a:moveTo>
                  <a:pt x="0" y="0"/>
                </a:moveTo>
                <a:lnTo>
                  <a:pt x="60" y="0"/>
                </a:lnTo>
                <a:lnTo>
                  <a:pt x="60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1" name="Freeform 17"/>
          <p:cNvSpPr>
            <a:spLocks noEditPoints="1"/>
          </p:cNvSpPr>
          <p:nvPr/>
        </p:nvSpPr>
        <p:spPr bwMode="auto">
          <a:xfrm>
            <a:off x="1607544" y="3808437"/>
            <a:ext cx="44451" cy="209551"/>
          </a:xfrm>
          <a:custGeom>
            <a:avLst/>
            <a:gdLst>
              <a:gd name="T0" fmla="*/ 11551588 w 61"/>
              <a:gd name="T1" fmla="*/ 164555623 h 439"/>
              <a:gd name="T2" fmla="*/ 11551588 w 61"/>
              <a:gd name="T3" fmla="*/ 83223363 h 439"/>
              <a:gd name="T4" fmla="*/ 11551588 w 61"/>
              <a:gd name="T5" fmla="*/ 1513265 h 439"/>
              <a:gd name="T6" fmla="*/ 15994674 w 61"/>
              <a:gd name="T7" fmla="*/ 1513265 h 439"/>
              <a:gd name="T8" fmla="*/ 15994674 w 61"/>
              <a:gd name="T9" fmla="*/ 83223363 h 439"/>
              <a:gd name="T10" fmla="*/ 15994674 w 61"/>
              <a:gd name="T11" fmla="*/ 164555623 h 439"/>
              <a:gd name="T12" fmla="*/ 11551588 w 61"/>
              <a:gd name="T13" fmla="*/ 164555623 h 439"/>
              <a:gd name="T14" fmla="*/ 0 w 61"/>
              <a:gd name="T15" fmla="*/ 163042359 h 439"/>
              <a:gd name="T16" fmla="*/ 27101843 w 61"/>
              <a:gd name="T17" fmla="*/ 163042359 h 439"/>
              <a:gd name="T18" fmla="*/ 27101843 w 61"/>
              <a:gd name="T19" fmla="*/ 166068888 h 439"/>
              <a:gd name="T20" fmla="*/ 0 w 61"/>
              <a:gd name="T21" fmla="*/ 166068888 h 439"/>
              <a:gd name="T22" fmla="*/ 0 w 61"/>
              <a:gd name="T23" fmla="*/ 163042359 h 439"/>
              <a:gd name="T24" fmla="*/ 0 w 61"/>
              <a:gd name="T25" fmla="*/ 0 h 439"/>
              <a:gd name="T26" fmla="*/ 27101843 w 61"/>
              <a:gd name="T27" fmla="*/ 0 h 439"/>
              <a:gd name="T28" fmla="*/ 27101843 w 61"/>
              <a:gd name="T29" fmla="*/ 3404368 h 439"/>
              <a:gd name="T30" fmla="*/ 0 w 61"/>
              <a:gd name="T31" fmla="*/ 3404368 h 439"/>
              <a:gd name="T32" fmla="*/ 0 w 61"/>
              <a:gd name="T33" fmla="*/ 0 h 4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439"/>
              <a:gd name="T53" fmla="*/ 61 w 61"/>
              <a:gd name="T54" fmla="*/ 439 h 43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439">
                <a:moveTo>
                  <a:pt x="26" y="435"/>
                </a:moveTo>
                <a:lnTo>
                  <a:pt x="26" y="220"/>
                </a:lnTo>
                <a:lnTo>
                  <a:pt x="26" y="4"/>
                </a:lnTo>
                <a:lnTo>
                  <a:pt x="36" y="4"/>
                </a:lnTo>
                <a:lnTo>
                  <a:pt x="36" y="220"/>
                </a:lnTo>
                <a:lnTo>
                  <a:pt x="36" y="435"/>
                </a:lnTo>
                <a:lnTo>
                  <a:pt x="26" y="435"/>
                </a:lnTo>
                <a:close/>
                <a:moveTo>
                  <a:pt x="0" y="431"/>
                </a:moveTo>
                <a:lnTo>
                  <a:pt x="61" y="431"/>
                </a:lnTo>
                <a:lnTo>
                  <a:pt x="61" y="439"/>
                </a:lnTo>
                <a:lnTo>
                  <a:pt x="0" y="439"/>
                </a:lnTo>
                <a:lnTo>
                  <a:pt x="0" y="431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2" name="Freeform 18"/>
          <p:cNvSpPr>
            <a:spLocks noEditPoints="1"/>
          </p:cNvSpPr>
          <p:nvPr/>
        </p:nvSpPr>
        <p:spPr bwMode="auto">
          <a:xfrm>
            <a:off x="1753622" y="3971949"/>
            <a:ext cx="44449" cy="184151"/>
          </a:xfrm>
          <a:custGeom>
            <a:avLst/>
            <a:gdLst>
              <a:gd name="T0" fmla="*/ 10401816 w 61"/>
              <a:gd name="T1" fmla="*/ 144406125 h 384"/>
              <a:gd name="T2" fmla="*/ 10401816 w 61"/>
              <a:gd name="T3" fmla="*/ 72582959 h 384"/>
              <a:gd name="T4" fmla="*/ 10401816 w 61"/>
              <a:gd name="T5" fmla="*/ 1900200 h 384"/>
              <a:gd name="T6" fmla="*/ 14562967 w 61"/>
              <a:gd name="T7" fmla="*/ 1900200 h 384"/>
              <a:gd name="T8" fmla="*/ 14562967 w 61"/>
              <a:gd name="T9" fmla="*/ 72582959 h 384"/>
              <a:gd name="T10" fmla="*/ 14562967 w 61"/>
              <a:gd name="T11" fmla="*/ 144406125 h 384"/>
              <a:gd name="T12" fmla="*/ 10401816 w 61"/>
              <a:gd name="T13" fmla="*/ 144406125 h 384"/>
              <a:gd name="T14" fmla="*/ 0 w 61"/>
              <a:gd name="T15" fmla="*/ 142886061 h 384"/>
              <a:gd name="T16" fmla="*/ 25381004 w 61"/>
              <a:gd name="T17" fmla="*/ 142886061 h 384"/>
              <a:gd name="T18" fmla="*/ 25381004 w 61"/>
              <a:gd name="T19" fmla="*/ 145926188 h 384"/>
              <a:gd name="T20" fmla="*/ 0 w 61"/>
              <a:gd name="T21" fmla="*/ 145926188 h 384"/>
              <a:gd name="T22" fmla="*/ 0 w 61"/>
              <a:gd name="T23" fmla="*/ 142886061 h 384"/>
              <a:gd name="T24" fmla="*/ 0 w 61"/>
              <a:gd name="T25" fmla="*/ 0 h 384"/>
              <a:gd name="T26" fmla="*/ 25381004 w 61"/>
              <a:gd name="T27" fmla="*/ 0 h 384"/>
              <a:gd name="T28" fmla="*/ 25381004 w 61"/>
              <a:gd name="T29" fmla="*/ 3420264 h 384"/>
              <a:gd name="T30" fmla="*/ 0 w 61"/>
              <a:gd name="T31" fmla="*/ 3420264 h 384"/>
              <a:gd name="T32" fmla="*/ 0 w 61"/>
              <a:gd name="T33" fmla="*/ 0 h 3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384"/>
              <a:gd name="T53" fmla="*/ 61 w 61"/>
              <a:gd name="T54" fmla="*/ 384 h 3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384">
                <a:moveTo>
                  <a:pt x="25" y="380"/>
                </a:moveTo>
                <a:lnTo>
                  <a:pt x="25" y="191"/>
                </a:lnTo>
                <a:lnTo>
                  <a:pt x="25" y="5"/>
                </a:lnTo>
                <a:lnTo>
                  <a:pt x="35" y="5"/>
                </a:lnTo>
                <a:lnTo>
                  <a:pt x="35" y="191"/>
                </a:lnTo>
                <a:lnTo>
                  <a:pt x="35" y="380"/>
                </a:lnTo>
                <a:lnTo>
                  <a:pt x="25" y="380"/>
                </a:lnTo>
                <a:close/>
                <a:moveTo>
                  <a:pt x="0" y="376"/>
                </a:moveTo>
                <a:lnTo>
                  <a:pt x="61" y="376"/>
                </a:lnTo>
                <a:lnTo>
                  <a:pt x="61" y="384"/>
                </a:lnTo>
                <a:lnTo>
                  <a:pt x="0" y="384"/>
                </a:lnTo>
                <a:lnTo>
                  <a:pt x="0" y="376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3" name="Freeform 19"/>
          <p:cNvSpPr>
            <a:spLocks noEditPoints="1"/>
          </p:cNvSpPr>
          <p:nvPr/>
        </p:nvSpPr>
        <p:spPr bwMode="auto">
          <a:xfrm>
            <a:off x="1973731" y="3832252"/>
            <a:ext cx="42333" cy="214313"/>
          </a:xfrm>
          <a:custGeom>
            <a:avLst/>
            <a:gdLst>
              <a:gd name="T0" fmla="*/ 11563838 w 59"/>
              <a:gd name="T1" fmla="*/ 168744790 h 452"/>
              <a:gd name="T2" fmla="*/ 11563838 w 59"/>
              <a:gd name="T3" fmla="*/ 84749182 h 452"/>
              <a:gd name="T4" fmla="*/ 11563838 w 59"/>
              <a:gd name="T5" fmla="*/ 1506671 h 452"/>
              <a:gd name="T6" fmla="*/ 15566852 w 59"/>
              <a:gd name="T7" fmla="*/ 1506671 h 452"/>
              <a:gd name="T8" fmla="*/ 15566852 w 59"/>
              <a:gd name="T9" fmla="*/ 84749182 h 452"/>
              <a:gd name="T10" fmla="*/ 15566852 w 59"/>
              <a:gd name="T11" fmla="*/ 168744790 h 452"/>
              <a:gd name="T12" fmla="*/ 11563838 w 59"/>
              <a:gd name="T13" fmla="*/ 168744790 h 452"/>
              <a:gd name="T14" fmla="*/ 0 w 59"/>
              <a:gd name="T15" fmla="*/ 166861571 h 452"/>
              <a:gd name="T16" fmla="*/ 26241377 w 59"/>
              <a:gd name="T17" fmla="*/ 166861571 h 452"/>
              <a:gd name="T18" fmla="*/ 26241377 w 59"/>
              <a:gd name="T19" fmla="*/ 170251461 h 452"/>
              <a:gd name="T20" fmla="*/ 0 w 59"/>
              <a:gd name="T21" fmla="*/ 170251461 h 452"/>
              <a:gd name="T22" fmla="*/ 0 w 59"/>
              <a:gd name="T23" fmla="*/ 166861571 h 452"/>
              <a:gd name="T24" fmla="*/ 0 w 59"/>
              <a:gd name="T25" fmla="*/ 0 h 452"/>
              <a:gd name="T26" fmla="*/ 26241377 w 59"/>
              <a:gd name="T27" fmla="*/ 0 h 452"/>
              <a:gd name="T28" fmla="*/ 26241377 w 59"/>
              <a:gd name="T29" fmla="*/ 3389891 h 452"/>
              <a:gd name="T30" fmla="*/ 0 w 59"/>
              <a:gd name="T31" fmla="*/ 3389891 h 452"/>
              <a:gd name="T32" fmla="*/ 0 w 59"/>
              <a:gd name="T33" fmla="*/ 0 h 4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"/>
              <a:gd name="T52" fmla="*/ 0 h 452"/>
              <a:gd name="T53" fmla="*/ 59 w 59"/>
              <a:gd name="T54" fmla="*/ 452 h 45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" h="452">
                <a:moveTo>
                  <a:pt x="26" y="448"/>
                </a:moveTo>
                <a:lnTo>
                  <a:pt x="26" y="225"/>
                </a:lnTo>
                <a:lnTo>
                  <a:pt x="26" y="4"/>
                </a:lnTo>
                <a:lnTo>
                  <a:pt x="35" y="4"/>
                </a:lnTo>
                <a:lnTo>
                  <a:pt x="35" y="225"/>
                </a:lnTo>
                <a:lnTo>
                  <a:pt x="35" y="448"/>
                </a:lnTo>
                <a:lnTo>
                  <a:pt x="26" y="448"/>
                </a:lnTo>
                <a:close/>
                <a:moveTo>
                  <a:pt x="0" y="443"/>
                </a:moveTo>
                <a:lnTo>
                  <a:pt x="59" y="443"/>
                </a:lnTo>
                <a:lnTo>
                  <a:pt x="59" y="452"/>
                </a:lnTo>
                <a:lnTo>
                  <a:pt x="0" y="452"/>
                </a:lnTo>
                <a:lnTo>
                  <a:pt x="0" y="443"/>
                </a:lnTo>
                <a:close/>
                <a:moveTo>
                  <a:pt x="0" y="0"/>
                </a:moveTo>
                <a:lnTo>
                  <a:pt x="59" y="0"/>
                </a:lnTo>
                <a:lnTo>
                  <a:pt x="59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4" name="Freeform 20"/>
          <p:cNvSpPr>
            <a:spLocks noEditPoints="1"/>
          </p:cNvSpPr>
          <p:nvPr/>
        </p:nvSpPr>
        <p:spPr bwMode="auto">
          <a:xfrm>
            <a:off x="2183280" y="3921149"/>
            <a:ext cx="44451" cy="209551"/>
          </a:xfrm>
          <a:custGeom>
            <a:avLst/>
            <a:gdLst>
              <a:gd name="T0" fmla="*/ 10321609 w 60"/>
              <a:gd name="T1" fmla="*/ 163787185 h 436"/>
              <a:gd name="T2" fmla="*/ 10321609 w 60"/>
              <a:gd name="T3" fmla="*/ 82843934 h 436"/>
              <a:gd name="T4" fmla="*/ 10321609 w 60"/>
              <a:gd name="T5" fmla="*/ 1520068 h 436"/>
              <a:gd name="T6" fmla="*/ 14622549 w 60"/>
              <a:gd name="T7" fmla="*/ 1520068 h 436"/>
              <a:gd name="T8" fmla="*/ 14622549 w 60"/>
              <a:gd name="T9" fmla="*/ 82843934 h 436"/>
              <a:gd name="T10" fmla="*/ 14622549 w 60"/>
              <a:gd name="T11" fmla="*/ 163787185 h 436"/>
              <a:gd name="T12" fmla="*/ 10321609 w 60"/>
              <a:gd name="T13" fmla="*/ 163787185 h 436"/>
              <a:gd name="T14" fmla="*/ 0 w 60"/>
              <a:gd name="T15" fmla="*/ 162267117 h 436"/>
              <a:gd name="T16" fmla="*/ 25804021 w 60"/>
              <a:gd name="T17" fmla="*/ 162267117 h 436"/>
              <a:gd name="T18" fmla="*/ 25804021 w 60"/>
              <a:gd name="T19" fmla="*/ 165687388 h 436"/>
              <a:gd name="T20" fmla="*/ 0 w 60"/>
              <a:gd name="T21" fmla="*/ 165687388 h 436"/>
              <a:gd name="T22" fmla="*/ 0 w 60"/>
              <a:gd name="T23" fmla="*/ 162267117 h 436"/>
              <a:gd name="T24" fmla="*/ 0 w 60"/>
              <a:gd name="T25" fmla="*/ 0 h 436"/>
              <a:gd name="T26" fmla="*/ 25804021 w 60"/>
              <a:gd name="T27" fmla="*/ 0 h 436"/>
              <a:gd name="T28" fmla="*/ 25804021 w 60"/>
              <a:gd name="T29" fmla="*/ 3040135 h 436"/>
              <a:gd name="T30" fmla="*/ 0 w 60"/>
              <a:gd name="T31" fmla="*/ 3040135 h 436"/>
              <a:gd name="T32" fmla="*/ 0 w 60"/>
              <a:gd name="T33" fmla="*/ 0 h 4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436"/>
              <a:gd name="T53" fmla="*/ 60 w 60"/>
              <a:gd name="T54" fmla="*/ 436 h 4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436">
                <a:moveTo>
                  <a:pt x="24" y="431"/>
                </a:moveTo>
                <a:lnTo>
                  <a:pt x="24" y="218"/>
                </a:lnTo>
                <a:lnTo>
                  <a:pt x="24" y="4"/>
                </a:lnTo>
                <a:lnTo>
                  <a:pt x="34" y="4"/>
                </a:lnTo>
                <a:lnTo>
                  <a:pt x="34" y="218"/>
                </a:lnTo>
                <a:lnTo>
                  <a:pt x="34" y="431"/>
                </a:lnTo>
                <a:lnTo>
                  <a:pt x="24" y="431"/>
                </a:lnTo>
                <a:close/>
                <a:moveTo>
                  <a:pt x="0" y="427"/>
                </a:moveTo>
                <a:lnTo>
                  <a:pt x="60" y="427"/>
                </a:lnTo>
                <a:lnTo>
                  <a:pt x="60" y="436"/>
                </a:lnTo>
                <a:lnTo>
                  <a:pt x="0" y="436"/>
                </a:lnTo>
                <a:lnTo>
                  <a:pt x="0" y="427"/>
                </a:lnTo>
                <a:close/>
                <a:moveTo>
                  <a:pt x="0" y="0"/>
                </a:moveTo>
                <a:lnTo>
                  <a:pt x="60" y="0"/>
                </a:lnTo>
                <a:lnTo>
                  <a:pt x="60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5" name="Freeform 21"/>
          <p:cNvSpPr>
            <a:spLocks noEditPoints="1"/>
          </p:cNvSpPr>
          <p:nvPr/>
        </p:nvSpPr>
        <p:spPr bwMode="auto">
          <a:xfrm>
            <a:off x="2401322" y="3813175"/>
            <a:ext cx="44449" cy="236539"/>
          </a:xfrm>
          <a:custGeom>
            <a:avLst/>
            <a:gdLst>
              <a:gd name="T0" fmla="*/ 10818037 w 61"/>
              <a:gd name="T1" fmla="*/ 185456687 h 495"/>
              <a:gd name="T2" fmla="*/ 10818037 w 61"/>
              <a:gd name="T3" fmla="*/ 93864059 h 495"/>
              <a:gd name="T4" fmla="*/ 10818037 w 61"/>
              <a:gd name="T5" fmla="*/ 1892542 h 495"/>
              <a:gd name="T6" fmla="*/ 14562967 w 61"/>
              <a:gd name="T7" fmla="*/ 1892542 h 495"/>
              <a:gd name="T8" fmla="*/ 14562967 w 61"/>
              <a:gd name="T9" fmla="*/ 93864059 h 495"/>
              <a:gd name="T10" fmla="*/ 14562967 w 61"/>
              <a:gd name="T11" fmla="*/ 185456687 h 495"/>
              <a:gd name="T12" fmla="*/ 10818037 w 61"/>
              <a:gd name="T13" fmla="*/ 185456687 h 495"/>
              <a:gd name="T14" fmla="*/ 0 w 61"/>
              <a:gd name="T15" fmla="*/ 183943036 h 495"/>
              <a:gd name="T16" fmla="*/ 25381004 w 61"/>
              <a:gd name="T17" fmla="*/ 183943036 h 495"/>
              <a:gd name="T18" fmla="*/ 25381004 w 61"/>
              <a:gd name="T19" fmla="*/ 187349228 h 495"/>
              <a:gd name="T20" fmla="*/ 0 w 61"/>
              <a:gd name="T21" fmla="*/ 187349228 h 495"/>
              <a:gd name="T22" fmla="*/ 0 w 61"/>
              <a:gd name="T23" fmla="*/ 183943036 h 495"/>
              <a:gd name="T24" fmla="*/ 0 w 61"/>
              <a:gd name="T25" fmla="*/ 0 h 495"/>
              <a:gd name="T26" fmla="*/ 25381004 w 61"/>
              <a:gd name="T27" fmla="*/ 0 h 495"/>
              <a:gd name="T28" fmla="*/ 25381004 w 61"/>
              <a:gd name="T29" fmla="*/ 3406193 h 495"/>
              <a:gd name="T30" fmla="*/ 0 w 61"/>
              <a:gd name="T31" fmla="*/ 3406193 h 495"/>
              <a:gd name="T32" fmla="*/ 0 w 61"/>
              <a:gd name="T33" fmla="*/ 0 h 4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495"/>
              <a:gd name="T53" fmla="*/ 61 w 61"/>
              <a:gd name="T54" fmla="*/ 495 h 4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495">
                <a:moveTo>
                  <a:pt x="26" y="490"/>
                </a:moveTo>
                <a:lnTo>
                  <a:pt x="26" y="248"/>
                </a:lnTo>
                <a:lnTo>
                  <a:pt x="26" y="5"/>
                </a:lnTo>
                <a:lnTo>
                  <a:pt x="35" y="5"/>
                </a:lnTo>
                <a:lnTo>
                  <a:pt x="35" y="248"/>
                </a:lnTo>
                <a:lnTo>
                  <a:pt x="35" y="490"/>
                </a:lnTo>
                <a:lnTo>
                  <a:pt x="26" y="490"/>
                </a:lnTo>
                <a:close/>
                <a:moveTo>
                  <a:pt x="0" y="486"/>
                </a:moveTo>
                <a:lnTo>
                  <a:pt x="61" y="486"/>
                </a:lnTo>
                <a:lnTo>
                  <a:pt x="61" y="495"/>
                </a:lnTo>
                <a:lnTo>
                  <a:pt x="0" y="495"/>
                </a:lnTo>
                <a:lnTo>
                  <a:pt x="0" y="486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7" name="Freeform 23"/>
          <p:cNvSpPr>
            <a:spLocks noEditPoints="1"/>
          </p:cNvSpPr>
          <p:nvPr/>
        </p:nvSpPr>
        <p:spPr bwMode="auto">
          <a:xfrm>
            <a:off x="2833122" y="3629032"/>
            <a:ext cx="44449" cy="328613"/>
          </a:xfrm>
          <a:custGeom>
            <a:avLst/>
            <a:gdLst>
              <a:gd name="T0" fmla="*/ 10321609 w 60"/>
              <a:gd name="T1" fmla="*/ 258411653 h 684"/>
              <a:gd name="T2" fmla="*/ 10321609 w 60"/>
              <a:gd name="T3" fmla="*/ 130345758 h 684"/>
              <a:gd name="T4" fmla="*/ 10321609 w 60"/>
              <a:gd name="T5" fmla="*/ 1520068 h 684"/>
              <a:gd name="T6" fmla="*/ 14622549 w 60"/>
              <a:gd name="T7" fmla="*/ 1520068 h 684"/>
              <a:gd name="T8" fmla="*/ 14622549 w 60"/>
              <a:gd name="T9" fmla="*/ 130345758 h 684"/>
              <a:gd name="T10" fmla="*/ 14622549 w 60"/>
              <a:gd name="T11" fmla="*/ 258411653 h 684"/>
              <a:gd name="T12" fmla="*/ 10321609 w 60"/>
              <a:gd name="T13" fmla="*/ 258411653 h 684"/>
              <a:gd name="T14" fmla="*/ 0 w 60"/>
              <a:gd name="T15" fmla="*/ 256891585 h 684"/>
              <a:gd name="T16" fmla="*/ 25804021 w 60"/>
              <a:gd name="T17" fmla="*/ 256891585 h 684"/>
              <a:gd name="T18" fmla="*/ 25804021 w 60"/>
              <a:gd name="T19" fmla="*/ 259931721 h 684"/>
              <a:gd name="T20" fmla="*/ 0 w 60"/>
              <a:gd name="T21" fmla="*/ 259931721 h 684"/>
              <a:gd name="T22" fmla="*/ 0 w 60"/>
              <a:gd name="T23" fmla="*/ 256891585 h 684"/>
              <a:gd name="T24" fmla="*/ 0 w 60"/>
              <a:gd name="T25" fmla="*/ 0 h 684"/>
              <a:gd name="T26" fmla="*/ 25804021 w 60"/>
              <a:gd name="T27" fmla="*/ 0 h 684"/>
              <a:gd name="T28" fmla="*/ 25804021 w 60"/>
              <a:gd name="T29" fmla="*/ 3420273 h 684"/>
              <a:gd name="T30" fmla="*/ 0 w 60"/>
              <a:gd name="T31" fmla="*/ 3420273 h 684"/>
              <a:gd name="T32" fmla="*/ 0 w 60"/>
              <a:gd name="T33" fmla="*/ 0 h 6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684"/>
              <a:gd name="T53" fmla="*/ 60 w 60"/>
              <a:gd name="T54" fmla="*/ 684 h 6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684">
                <a:moveTo>
                  <a:pt x="24" y="680"/>
                </a:moveTo>
                <a:lnTo>
                  <a:pt x="24" y="343"/>
                </a:lnTo>
                <a:lnTo>
                  <a:pt x="24" y="4"/>
                </a:lnTo>
                <a:lnTo>
                  <a:pt x="34" y="4"/>
                </a:lnTo>
                <a:lnTo>
                  <a:pt x="34" y="343"/>
                </a:lnTo>
                <a:lnTo>
                  <a:pt x="34" y="680"/>
                </a:lnTo>
                <a:lnTo>
                  <a:pt x="24" y="680"/>
                </a:lnTo>
                <a:close/>
                <a:moveTo>
                  <a:pt x="0" y="676"/>
                </a:moveTo>
                <a:lnTo>
                  <a:pt x="60" y="676"/>
                </a:lnTo>
                <a:lnTo>
                  <a:pt x="60" y="684"/>
                </a:lnTo>
                <a:lnTo>
                  <a:pt x="0" y="684"/>
                </a:lnTo>
                <a:lnTo>
                  <a:pt x="0" y="676"/>
                </a:lnTo>
                <a:close/>
                <a:moveTo>
                  <a:pt x="0" y="0"/>
                </a:moveTo>
                <a:lnTo>
                  <a:pt x="60" y="0"/>
                </a:lnTo>
                <a:lnTo>
                  <a:pt x="60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8" name="Freeform 24"/>
          <p:cNvSpPr>
            <a:spLocks noEditPoints="1"/>
          </p:cNvSpPr>
          <p:nvPr/>
        </p:nvSpPr>
        <p:spPr bwMode="auto">
          <a:xfrm>
            <a:off x="3049022" y="4068790"/>
            <a:ext cx="44449" cy="141287"/>
          </a:xfrm>
          <a:custGeom>
            <a:avLst/>
            <a:gdLst>
              <a:gd name="T0" fmla="*/ 11551588 w 61"/>
              <a:gd name="T1" fmla="*/ 109855141 h 298"/>
              <a:gd name="T2" fmla="*/ 11551588 w 61"/>
              <a:gd name="T3" fmla="*/ 55864873 h 298"/>
              <a:gd name="T4" fmla="*/ 11551588 w 61"/>
              <a:gd name="T5" fmla="*/ 1874606 h 298"/>
              <a:gd name="T6" fmla="*/ 15550255 w 61"/>
              <a:gd name="T7" fmla="*/ 1874606 h 298"/>
              <a:gd name="T8" fmla="*/ 15550255 w 61"/>
              <a:gd name="T9" fmla="*/ 55864873 h 298"/>
              <a:gd name="T10" fmla="*/ 15550255 w 61"/>
              <a:gd name="T11" fmla="*/ 109855141 h 298"/>
              <a:gd name="T12" fmla="*/ 11551588 w 61"/>
              <a:gd name="T13" fmla="*/ 109855141 h 298"/>
              <a:gd name="T14" fmla="*/ 0 w 61"/>
              <a:gd name="T15" fmla="*/ 108355267 h 298"/>
              <a:gd name="T16" fmla="*/ 27101843 w 61"/>
              <a:gd name="T17" fmla="*/ 108355267 h 298"/>
              <a:gd name="T18" fmla="*/ 27101843 w 61"/>
              <a:gd name="T19" fmla="*/ 111729747 h 298"/>
              <a:gd name="T20" fmla="*/ 0 w 61"/>
              <a:gd name="T21" fmla="*/ 111729747 h 298"/>
              <a:gd name="T22" fmla="*/ 0 w 61"/>
              <a:gd name="T23" fmla="*/ 108355267 h 298"/>
              <a:gd name="T24" fmla="*/ 0 w 61"/>
              <a:gd name="T25" fmla="*/ 0 h 298"/>
              <a:gd name="T26" fmla="*/ 27101843 w 61"/>
              <a:gd name="T27" fmla="*/ 0 h 298"/>
              <a:gd name="T28" fmla="*/ 27101843 w 61"/>
              <a:gd name="T29" fmla="*/ 3374481 h 298"/>
              <a:gd name="T30" fmla="*/ 0 w 61"/>
              <a:gd name="T31" fmla="*/ 3374481 h 298"/>
              <a:gd name="T32" fmla="*/ 0 w 61"/>
              <a:gd name="T33" fmla="*/ 0 h 2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298"/>
              <a:gd name="T53" fmla="*/ 61 w 61"/>
              <a:gd name="T54" fmla="*/ 298 h 2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298">
                <a:moveTo>
                  <a:pt x="26" y="293"/>
                </a:moveTo>
                <a:lnTo>
                  <a:pt x="26" y="149"/>
                </a:lnTo>
                <a:lnTo>
                  <a:pt x="26" y="5"/>
                </a:lnTo>
                <a:lnTo>
                  <a:pt x="35" y="5"/>
                </a:lnTo>
                <a:lnTo>
                  <a:pt x="35" y="149"/>
                </a:lnTo>
                <a:lnTo>
                  <a:pt x="35" y="293"/>
                </a:lnTo>
                <a:lnTo>
                  <a:pt x="26" y="293"/>
                </a:lnTo>
                <a:close/>
                <a:moveTo>
                  <a:pt x="0" y="289"/>
                </a:moveTo>
                <a:lnTo>
                  <a:pt x="61" y="289"/>
                </a:lnTo>
                <a:lnTo>
                  <a:pt x="61" y="298"/>
                </a:lnTo>
                <a:lnTo>
                  <a:pt x="0" y="298"/>
                </a:lnTo>
                <a:lnTo>
                  <a:pt x="0" y="289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29" name="Freeform 25"/>
          <p:cNvSpPr>
            <a:spLocks noEditPoints="1"/>
          </p:cNvSpPr>
          <p:nvPr/>
        </p:nvSpPr>
        <p:spPr bwMode="auto">
          <a:xfrm>
            <a:off x="3482912" y="4059239"/>
            <a:ext cx="44451" cy="139700"/>
          </a:xfrm>
          <a:custGeom>
            <a:avLst/>
            <a:gdLst>
              <a:gd name="T0" fmla="*/ 10751811 w 60"/>
              <a:gd name="T1" fmla="*/ 110205229 h 294"/>
              <a:gd name="T2" fmla="*/ 10751811 w 60"/>
              <a:gd name="T3" fmla="*/ 55862888 h 294"/>
              <a:gd name="T4" fmla="*/ 10751811 w 60"/>
              <a:gd name="T5" fmla="*/ 1520069 h 294"/>
              <a:gd name="T6" fmla="*/ 14622549 w 60"/>
              <a:gd name="T7" fmla="*/ 1520069 h 294"/>
              <a:gd name="T8" fmla="*/ 14622549 w 60"/>
              <a:gd name="T9" fmla="*/ 55862888 h 294"/>
              <a:gd name="T10" fmla="*/ 14622549 w 60"/>
              <a:gd name="T11" fmla="*/ 110205229 h 294"/>
              <a:gd name="T12" fmla="*/ 10751811 w 60"/>
              <a:gd name="T13" fmla="*/ 110205229 h 294"/>
              <a:gd name="T14" fmla="*/ 0 w 60"/>
              <a:gd name="T15" fmla="*/ 108685161 h 294"/>
              <a:gd name="T16" fmla="*/ 25804021 w 60"/>
              <a:gd name="T17" fmla="*/ 108685161 h 294"/>
              <a:gd name="T18" fmla="*/ 25804021 w 60"/>
              <a:gd name="T19" fmla="*/ 111725298 h 294"/>
              <a:gd name="T20" fmla="*/ 0 w 60"/>
              <a:gd name="T21" fmla="*/ 111725298 h 294"/>
              <a:gd name="T22" fmla="*/ 0 w 60"/>
              <a:gd name="T23" fmla="*/ 108685161 h 294"/>
              <a:gd name="T24" fmla="*/ 0 w 60"/>
              <a:gd name="T25" fmla="*/ 0 h 294"/>
              <a:gd name="T26" fmla="*/ 25804021 w 60"/>
              <a:gd name="T27" fmla="*/ 0 h 294"/>
              <a:gd name="T28" fmla="*/ 25804021 w 60"/>
              <a:gd name="T29" fmla="*/ 3040138 h 294"/>
              <a:gd name="T30" fmla="*/ 0 w 60"/>
              <a:gd name="T31" fmla="*/ 3040138 h 294"/>
              <a:gd name="T32" fmla="*/ 0 w 60"/>
              <a:gd name="T33" fmla="*/ 0 h 29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294"/>
              <a:gd name="T53" fmla="*/ 60 w 60"/>
              <a:gd name="T54" fmla="*/ 294 h 29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294">
                <a:moveTo>
                  <a:pt x="25" y="290"/>
                </a:moveTo>
                <a:lnTo>
                  <a:pt x="25" y="147"/>
                </a:lnTo>
                <a:lnTo>
                  <a:pt x="25" y="4"/>
                </a:lnTo>
                <a:lnTo>
                  <a:pt x="34" y="4"/>
                </a:lnTo>
                <a:lnTo>
                  <a:pt x="34" y="147"/>
                </a:lnTo>
                <a:lnTo>
                  <a:pt x="34" y="290"/>
                </a:lnTo>
                <a:lnTo>
                  <a:pt x="25" y="290"/>
                </a:lnTo>
                <a:close/>
                <a:moveTo>
                  <a:pt x="0" y="286"/>
                </a:moveTo>
                <a:lnTo>
                  <a:pt x="60" y="286"/>
                </a:lnTo>
                <a:lnTo>
                  <a:pt x="60" y="294"/>
                </a:lnTo>
                <a:lnTo>
                  <a:pt x="0" y="294"/>
                </a:lnTo>
                <a:lnTo>
                  <a:pt x="0" y="286"/>
                </a:lnTo>
                <a:close/>
                <a:moveTo>
                  <a:pt x="0" y="0"/>
                </a:moveTo>
                <a:lnTo>
                  <a:pt x="60" y="0"/>
                </a:lnTo>
                <a:lnTo>
                  <a:pt x="60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30" name="Freeform 26"/>
          <p:cNvSpPr>
            <a:spLocks noEditPoints="1"/>
          </p:cNvSpPr>
          <p:nvPr/>
        </p:nvSpPr>
        <p:spPr bwMode="auto">
          <a:xfrm>
            <a:off x="3910505" y="4019553"/>
            <a:ext cx="40217" cy="147639"/>
          </a:xfrm>
          <a:custGeom>
            <a:avLst/>
            <a:gdLst>
              <a:gd name="T0" fmla="*/ 10449146 w 60"/>
              <a:gd name="T1" fmla="*/ 115144574 h 308"/>
              <a:gd name="T2" fmla="*/ 10449146 w 60"/>
              <a:gd name="T3" fmla="*/ 58142490 h 308"/>
              <a:gd name="T4" fmla="*/ 10449146 w 60"/>
              <a:gd name="T5" fmla="*/ 1520062 h 308"/>
              <a:gd name="T6" fmla="*/ 14468007 w 60"/>
              <a:gd name="T7" fmla="*/ 1520062 h 308"/>
              <a:gd name="T8" fmla="*/ 14468007 w 60"/>
              <a:gd name="T9" fmla="*/ 58142490 h 308"/>
              <a:gd name="T10" fmla="*/ 14468007 w 60"/>
              <a:gd name="T11" fmla="*/ 115144574 h 308"/>
              <a:gd name="T12" fmla="*/ 10449146 w 60"/>
              <a:gd name="T13" fmla="*/ 115144574 h 308"/>
              <a:gd name="T14" fmla="*/ 0 w 60"/>
              <a:gd name="T15" fmla="*/ 113624513 h 308"/>
              <a:gd name="T16" fmla="*/ 24113172 w 60"/>
              <a:gd name="T17" fmla="*/ 113624513 h 308"/>
              <a:gd name="T18" fmla="*/ 24113172 w 60"/>
              <a:gd name="T19" fmla="*/ 117044771 h 308"/>
              <a:gd name="T20" fmla="*/ 0 w 60"/>
              <a:gd name="T21" fmla="*/ 117044771 h 308"/>
              <a:gd name="T22" fmla="*/ 0 w 60"/>
              <a:gd name="T23" fmla="*/ 113624513 h 308"/>
              <a:gd name="T24" fmla="*/ 0 w 60"/>
              <a:gd name="T25" fmla="*/ 0 h 308"/>
              <a:gd name="T26" fmla="*/ 24113172 w 60"/>
              <a:gd name="T27" fmla="*/ 0 h 308"/>
              <a:gd name="T28" fmla="*/ 24113172 w 60"/>
              <a:gd name="T29" fmla="*/ 3420259 h 308"/>
              <a:gd name="T30" fmla="*/ 0 w 60"/>
              <a:gd name="T31" fmla="*/ 3420259 h 308"/>
              <a:gd name="T32" fmla="*/ 0 w 60"/>
              <a:gd name="T33" fmla="*/ 0 h 3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308"/>
              <a:gd name="T53" fmla="*/ 60 w 60"/>
              <a:gd name="T54" fmla="*/ 308 h 3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308">
                <a:moveTo>
                  <a:pt x="26" y="303"/>
                </a:moveTo>
                <a:lnTo>
                  <a:pt x="26" y="153"/>
                </a:lnTo>
                <a:lnTo>
                  <a:pt x="26" y="4"/>
                </a:lnTo>
                <a:lnTo>
                  <a:pt x="36" y="4"/>
                </a:lnTo>
                <a:lnTo>
                  <a:pt x="36" y="153"/>
                </a:lnTo>
                <a:lnTo>
                  <a:pt x="36" y="303"/>
                </a:lnTo>
                <a:lnTo>
                  <a:pt x="26" y="303"/>
                </a:lnTo>
                <a:close/>
                <a:moveTo>
                  <a:pt x="0" y="299"/>
                </a:moveTo>
                <a:lnTo>
                  <a:pt x="60" y="299"/>
                </a:lnTo>
                <a:lnTo>
                  <a:pt x="60" y="308"/>
                </a:lnTo>
                <a:lnTo>
                  <a:pt x="0" y="308"/>
                </a:lnTo>
                <a:lnTo>
                  <a:pt x="0" y="299"/>
                </a:lnTo>
                <a:close/>
                <a:moveTo>
                  <a:pt x="0" y="0"/>
                </a:moveTo>
                <a:lnTo>
                  <a:pt x="60" y="0"/>
                </a:lnTo>
                <a:lnTo>
                  <a:pt x="60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31" name="Freeform 27"/>
          <p:cNvSpPr>
            <a:spLocks noEditPoints="1"/>
          </p:cNvSpPr>
          <p:nvPr/>
        </p:nvSpPr>
        <p:spPr bwMode="auto">
          <a:xfrm>
            <a:off x="4338044" y="4030669"/>
            <a:ext cx="44451" cy="155575"/>
          </a:xfrm>
          <a:custGeom>
            <a:avLst/>
            <a:gdLst>
              <a:gd name="T0" fmla="*/ 11551588 w 61"/>
              <a:gd name="T1" fmla="*/ 122365483 h 326"/>
              <a:gd name="T2" fmla="*/ 11551588 w 61"/>
              <a:gd name="T3" fmla="*/ 61943013 h 326"/>
              <a:gd name="T4" fmla="*/ 11551588 w 61"/>
              <a:gd name="T5" fmla="*/ 1900201 h 326"/>
              <a:gd name="T6" fmla="*/ 15994674 w 61"/>
              <a:gd name="T7" fmla="*/ 1900201 h 326"/>
              <a:gd name="T8" fmla="*/ 15994674 w 61"/>
              <a:gd name="T9" fmla="*/ 61943013 h 326"/>
              <a:gd name="T10" fmla="*/ 15994674 w 61"/>
              <a:gd name="T11" fmla="*/ 122365483 h 326"/>
              <a:gd name="T12" fmla="*/ 11551588 w 61"/>
              <a:gd name="T13" fmla="*/ 122365483 h 326"/>
              <a:gd name="T14" fmla="*/ 0 w 61"/>
              <a:gd name="T15" fmla="*/ 120845418 h 326"/>
              <a:gd name="T16" fmla="*/ 27101843 w 61"/>
              <a:gd name="T17" fmla="*/ 120845418 h 326"/>
              <a:gd name="T18" fmla="*/ 27101843 w 61"/>
              <a:gd name="T19" fmla="*/ 123885548 h 326"/>
              <a:gd name="T20" fmla="*/ 0 w 61"/>
              <a:gd name="T21" fmla="*/ 123885548 h 326"/>
              <a:gd name="T22" fmla="*/ 0 w 61"/>
              <a:gd name="T23" fmla="*/ 120845418 h 326"/>
              <a:gd name="T24" fmla="*/ 0 w 61"/>
              <a:gd name="T25" fmla="*/ 0 h 326"/>
              <a:gd name="T26" fmla="*/ 27101843 w 61"/>
              <a:gd name="T27" fmla="*/ 0 h 326"/>
              <a:gd name="T28" fmla="*/ 27101843 w 61"/>
              <a:gd name="T29" fmla="*/ 3420266 h 326"/>
              <a:gd name="T30" fmla="*/ 0 w 61"/>
              <a:gd name="T31" fmla="*/ 3420266 h 326"/>
              <a:gd name="T32" fmla="*/ 0 w 61"/>
              <a:gd name="T33" fmla="*/ 0 h 3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326"/>
              <a:gd name="T53" fmla="*/ 61 w 61"/>
              <a:gd name="T54" fmla="*/ 326 h 3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326">
                <a:moveTo>
                  <a:pt x="26" y="322"/>
                </a:moveTo>
                <a:lnTo>
                  <a:pt x="26" y="163"/>
                </a:lnTo>
                <a:lnTo>
                  <a:pt x="26" y="5"/>
                </a:lnTo>
                <a:lnTo>
                  <a:pt x="36" y="5"/>
                </a:lnTo>
                <a:lnTo>
                  <a:pt x="36" y="163"/>
                </a:lnTo>
                <a:lnTo>
                  <a:pt x="36" y="322"/>
                </a:lnTo>
                <a:lnTo>
                  <a:pt x="26" y="322"/>
                </a:lnTo>
                <a:close/>
                <a:moveTo>
                  <a:pt x="0" y="318"/>
                </a:moveTo>
                <a:lnTo>
                  <a:pt x="61" y="318"/>
                </a:lnTo>
                <a:lnTo>
                  <a:pt x="61" y="326"/>
                </a:lnTo>
                <a:lnTo>
                  <a:pt x="0" y="326"/>
                </a:lnTo>
                <a:lnTo>
                  <a:pt x="0" y="318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32" name="Freeform 28"/>
          <p:cNvSpPr>
            <a:spLocks noEditPoints="1"/>
          </p:cNvSpPr>
          <p:nvPr/>
        </p:nvSpPr>
        <p:spPr bwMode="auto">
          <a:xfrm>
            <a:off x="4771989" y="4068765"/>
            <a:ext cx="44449" cy="153987"/>
          </a:xfrm>
          <a:custGeom>
            <a:avLst/>
            <a:gdLst>
              <a:gd name="T0" fmla="*/ 10674525 w 59"/>
              <a:gd name="T1" fmla="*/ 120085588 h 320"/>
              <a:gd name="T2" fmla="*/ 10674525 w 59"/>
              <a:gd name="T3" fmla="*/ 60802829 h 320"/>
              <a:gd name="T4" fmla="*/ 10674525 w 59"/>
              <a:gd name="T5" fmla="*/ 1520071 h 320"/>
              <a:gd name="T6" fmla="*/ 14677539 w 59"/>
              <a:gd name="T7" fmla="*/ 1520071 h 320"/>
              <a:gd name="T8" fmla="*/ 14677539 w 59"/>
              <a:gd name="T9" fmla="*/ 60802829 h 320"/>
              <a:gd name="T10" fmla="*/ 14677539 w 59"/>
              <a:gd name="T11" fmla="*/ 120085588 h 320"/>
              <a:gd name="T12" fmla="*/ 10674525 w 59"/>
              <a:gd name="T13" fmla="*/ 120085588 h 320"/>
              <a:gd name="T14" fmla="*/ 0 w 59"/>
              <a:gd name="T15" fmla="*/ 118565518 h 320"/>
              <a:gd name="T16" fmla="*/ 26241377 w 59"/>
              <a:gd name="T17" fmla="*/ 118565518 h 320"/>
              <a:gd name="T18" fmla="*/ 26241377 w 59"/>
              <a:gd name="T19" fmla="*/ 121605659 h 320"/>
              <a:gd name="T20" fmla="*/ 0 w 59"/>
              <a:gd name="T21" fmla="*/ 121605659 h 320"/>
              <a:gd name="T22" fmla="*/ 0 w 59"/>
              <a:gd name="T23" fmla="*/ 118565518 h 320"/>
              <a:gd name="T24" fmla="*/ 0 w 59"/>
              <a:gd name="T25" fmla="*/ 0 h 320"/>
              <a:gd name="T26" fmla="*/ 26241377 w 59"/>
              <a:gd name="T27" fmla="*/ 0 h 320"/>
              <a:gd name="T28" fmla="*/ 26241377 w 59"/>
              <a:gd name="T29" fmla="*/ 3420279 h 320"/>
              <a:gd name="T30" fmla="*/ 0 w 59"/>
              <a:gd name="T31" fmla="*/ 3420279 h 320"/>
              <a:gd name="T32" fmla="*/ 0 w 59"/>
              <a:gd name="T33" fmla="*/ 0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"/>
              <a:gd name="T52" fmla="*/ 0 h 320"/>
              <a:gd name="T53" fmla="*/ 59 w 59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" h="320">
                <a:moveTo>
                  <a:pt x="24" y="316"/>
                </a:moveTo>
                <a:lnTo>
                  <a:pt x="24" y="160"/>
                </a:lnTo>
                <a:lnTo>
                  <a:pt x="24" y="4"/>
                </a:lnTo>
                <a:lnTo>
                  <a:pt x="33" y="4"/>
                </a:lnTo>
                <a:lnTo>
                  <a:pt x="33" y="160"/>
                </a:lnTo>
                <a:lnTo>
                  <a:pt x="33" y="316"/>
                </a:lnTo>
                <a:lnTo>
                  <a:pt x="24" y="316"/>
                </a:lnTo>
                <a:close/>
                <a:moveTo>
                  <a:pt x="0" y="312"/>
                </a:moveTo>
                <a:lnTo>
                  <a:pt x="59" y="312"/>
                </a:lnTo>
                <a:lnTo>
                  <a:pt x="59" y="320"/>
                </a:lnTo>
                <a:lnTo>
                  <a:pt x="0" y="320"/>
                </a:lnTo>
                <a:lnTo>
                  <a:pt x="0" y="312"/>
                </a:lnTo>
                <a:close/>
                <a:moveTo>
                  <a:pt x="0" y="0"/>
                </a:moveTo>
                <a:lnTo>
                  <a:pt x="59" y="0"/>
                </a:lnTo>
                <a:lnTo>
                  <a:pt x="59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33" name="Freeform 29"/>
          <p:cNvSpPr>
            <a:spLocks noEditPoints="1"/>
          </p:cNvSpPr>
          <p:nvPr/>
        </p:nvSpPr>
        <p:spPr bwMode="auto">
          <a:xfrm>
            <a:off x="5203789" y="4065588"/>
            <a:ext cx="44449" cy="163512"/>
          </a:xfrm>
          <a:custGeom>
            <a:avLst/>
            <a:gdLst>
              <a:gd name="T0" fmla="*/ 11182014 w 60"/>
              <a:gd name="T1" fmla="*/ 127315628 h 341"/>
              <a:gd name="T2" fmla="*/ 11182014 w 60"/>
              <a:gd name="T3" fmla="*/ 64224676 h 341"/>
              <a:gd name="T4" fmla="*/ 11182014 w 60"/>
              <a:gd name="T5" fmla="*/ 1511315 h 341"/>
              <a:gd name="T6" fmla="*/ 15482412 w 60"/>
              <a:gd name="T7" fmla="*/ 1511315 h 341"/>
              <a:gd name="T8" fmla="*/ 15482412 w 60"/>
              <a:gd name="T9" fmla="*/ 64224676 h 341"/>
              <a:gd name="T10" fmla="*/ 15482412 w 60"/>
              <a:gd name="T11" fmla="*/ 127315628 h 341"/>
              <a:gd name="T12" fmla="*/ 11182014 w 60"/>
              <a:gd name="T13" fmla="*/ 127315628 h 341"/>
              <a:gd name="T14" fmla="*/ 0 w 60"/>
              <a:gd name="T15" fmla="*/ 125804791 h 341"/>
              <a:gd name="T16" fmla="*/ 25804021 w 60"/>
              <a:gd name="T17" fmla="*/ 125804791 h 341"/>
              <a:gd name="T18" fmla="*/ 25804021 w 60"/>
              <a:gd name="T19" fmla="*/ 128826942 h 341"/>
              <a:gd name="T20" fmla="*/ 0 w 60"/>
              <a:gd name="T21" fmla="*/ 128826942 h 341"/>
              <a:gd name="T22" fmla="*/ 0 w 60"/>
              <a:gd name="T23" fmla="*/ 125804791 h 341"/>
              <a:gd name="T24" fmla="*/ 0 w 60"/>
              <a:gd name="T25" fmla="*/ 0 h 341"/>
              <a:gd name="T26" fmla="*/ 25804021 w 60"/>
              <a:gd name="T27" fmla="*/ 0 h 341"/>
              <a:gd name="T28" fmla="*/ 25804021 w 60"/>
              <a:gd name="T29" fmla="*/ 3400219 h 341"/>
              <a:gd name="T30" fmla="*/ 0 w 60"/>
              <a:gd name="T31" fmla="*/ 3400219 h 341"/>
              <a:gd name="T32" fmla="*/ 0 w 60"/>
              <a:gd name="T33" fmla="*/ 0 h 3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341"/>
              <a:gd name="T53" fmla="*/ 60 w 60"/>
              <a:gd name="T54" fmla="*/ 341 h 34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341">
                <a:moveTo>
                  <a:pt x="26" y="337"/>
                </a:moveTo>
                <a:lnTo>
                  <a:pt x="26" y="170"/>
                </a:lnTo>
                <a:lnTo>
                  <a:pt x="26" y="4"/>
                </a:lnTo>
                <a:lnTo>
                  <a:pt x="36" y="4"/>
                </a:lnTo>
                <a:lnTo>
                  <a:pt x="36" y="170"/>
                </a:lnTo>
                <a:lnTo>
                  <a:pt x="36" y="337"/>
                </a:lnTo>
                <a:lnTo>
                  <a:pt x="26" y="337"/>
                </a:lnTo>
                <a:close/>
                <a:moveTo>
                  <a:pt x="0" y="333"/>
                </a:moveTo>
                <a:lnTo>
                  <a:pt x="60" y="333"/>
                </a:lnTo>
                <a:lnTo>
                  <a:pt x="60" y="341"/>
                </a:lnTo>
                <a:lnTo>
                  <a:pt x="0" y="341"/>
                </a:lnTo>
                <a:lnTo>
                  <a:pt x="0" y="333"/>
                </a:lnTo>
                <a:close/>
                <a:moveTo>
                  <a:pt x="0" y="0"/>
                </a:moveTo>
                <a:lnTo>
                  <a:pt x="60" y="0"/>
                </a:lnTo>
                <a:lnTo>
                  <a:pt x="60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34" name="Freeform 30"/>
          <p:cNvSpPr>
            <a:spLocks noEditPoints="1"/>
          </p:cNvSpPr>
          <p:nvPr/>
        </p:nvSpPr>
        <p:spPr bwMode="auto">
          <a:xfrm>
            <a:off x="5639822" y="4064001"/>
            <a:ext cx="44449" cy="171451"/>
          </a:xfrm>
          <a:custGeom>
            <a:avLst/>
            <a:gdLst>
              <a:gd name="T0" fmla="*/ 11551588 w 61"/>
              <a:gd name="T1" fmla="*/ 133385767 h 356"/>
              <a:gd name="T2" fmla="*/ 11551588 w 61"/>
              <a:gd name="T3" fmla="*/ 68022882 h 356"/>
              <a:gd name="T4" fmla="*/ 11551588 w 61"/>
              <a:gd name="T5" fmla="*/ 1900203 h 356"/>
              <a:gd name="T6" fmla="*/ 15994674 w 61"/>
              <a:gd name="T7" fmla="*/ 1900203 h 356"/>
              <a:gd name="T8" fmla="*/ 15994674 w 61"/>
              <a:gd name="T9" fmla="*/ 68022882 h 356"/>
              <a:gd name="T10" fmla="*/ 15994674 w 61"/>
              <a:gd name="T11" fmla="*/ 133385767 h 356"/>
              <a:gd name="T12" fmla="*/ 11551588 w 61"/>
              <a:gd name="T13" fmla="*/ 133385767 h 356"/>
              <a:gd name="T14" fmla="*/ 0 w 61"/>
              <a:gd name="T15" fmla="*/ 131865701 h 356"/>
              <a:gd name="T16" fmla="*/ 27101843 w 61"/>
              <a:gd name="T17" fmla="*/ 131865701 h 356"/>
              <a:gd name="T18" fmla="*/ 27101843 w 61"/>
              <a:gd name="T19" fmla="*/ 135285970 h 356"/>
              <a:gd name="T20" fmla="*/ 0 w 61"/>
              <a:gd name="T21" fmla="*/ 135285970 h 356"/>
              <a:gd name="T22" fmla="*/ 0 w 61"/>
              <a:gd name="T23" fmla="*/ 131865701 h 356"/>
              <a:gd name="T24" fmla="*/ 0 w 61"/>
              <a:gd name="T25" fmla="*/ 0 h 356"/>
              <a:gd name="T26" fmla="*/ 27101843 w 61"/>
              <a:gd name="T27" fmla="*/ 0 h 356"/>
              <a:gd name="T28" fmla="*/ 27101843 w 61"/>
              <a:gd name="T29" fmla="*/ 3420270 h 356"/>
              <a:gd name="T30" fmla="*/ 0 w 61"/>
              <a:gd name="T31" fmla="*/ 3420270 h 356"/>
              <a:gd name="T32" fmla="*/ 0 w 61"/>
              <a:gd name="T33" fmla="*/ 0 h 3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1"/>
              <a:gd name="T52" fmla="*/ 0 h 356"/>
              <a:gd name="T53" fmla="*/ 61 w 61"/>
              <a:gd name="T54" fmla="*/ 356 h 3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1" h="356">
                <a:moveTo>
                  <a:pt x="26" y="351"/>
                </a:moveTo>
                <a:lnTo>
                  <a:pt x="26" y="179"/>
                </a:lnTo>
                <a:lnTo>
                  <a:pt x="26" y="5"/>
                </a:lnTo>
                <a:lnTo>
                  <a:pt x="36" y="5"/>
                </a:lnTo>
                <a:lnTo>
                  <a:pt x="36" y="179"/>
                </a:lnTo>
                <a:lnTo>
                  <a:pt x="36" y="351"/>
                </a:lnTo>
                <a:lnTo>
                  <a:pt x="26" y="351"/>
                </a:lnTo>
                <a:close/>
                <a:moveTo>
                  <a:pt x="0" y="347"/>
                </a:moveTo>
                <a:lnTo>
                  <a:pt x="61" y="347"/>
                </a:lnTo>
                <a:lnTo>
                  <a:pt x="61" y="356"/>
                </a:lnTo>
                <a:lnTo>
                  <a:pt x="0" y="356"/>
                </a:lnTo>
                <a:lnTo>
                  <a:pt x="0" y="347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35" name="Freeform 31"/>
          <p:cNvSpPr>
            <a:spLocks noEditPoints="1"/>
          </p:cNvSpPr>
          <p:nvPr/>
        </p:nvSpPr>
        <p:spPr bwMode="auto">
          <a:xfrm>
            <a:off x="6069480" y="3959249"/>
            <a:ext cx="44451" cy="184151"/>
          </a:xfrm>
          <a:custGeom>
            <a:avLst/>
            <a:gdLst>
              <a:gd name="T0" fmla="*/ 10674525 w 59"/>
              <a:gd name="T1" fmla="*/ 145153996 h 382"/>
              <a:gd name="T2" fmla="*/ 10674525 w 59"/>
              <a:gd name="T3" fmla="*/ 73345100 h 382"/>
              <a:gd name="T4" fmla="*/ 10674525 w 59"/>
              <a:gd name="T5" fmla="*/ 1536204 h 382"/>
              <a:gd name="T6" fmla="*/ 15122195 w 59"/>
              <a:gd name="T7" fmla="*/ 1536204 h 382"/>
              <a:gd name="T8" fmla="*/ 15122195 w 59"/>
              <a:gd name="T9" fmla="*/ 73345100 h 382"/>
              <a:gd name="T10" fmla="*/ 15122195 w 59"/>
              <a:gd name="T11" fmla="*/ 145153996 h 382"/>
              <a:gd name="T12" fmla="*/ 10674525 w 59"/>
              <a:gd name="T13" fmla="*/ 145153996 h 382"/>
              <a:gd name="T14" fmla="*/ 0 w 59"/>
              <a:gd name="T15" fmla="*/ 143618273 h 382"/>
              <a:gd name="T16" fmla="*/ 26241377 w 59"/>
              <a:gd name="T17" fmla="*/ 143618273 h 382"/>
              <a:gd name="T18" fmla="*/ 26241377 w 59"/>
              <a:gd name="T19" fmla="*/ 146690200 h 382"/>
              <a:gd name="T20" fmla="*/ 0 w 59"/>
              <a:gd name="T21" fmla="*/ 146690200 h 382"/>
              <a:gd name="T22" fmla="*/ 0 w 59"/>
              <a:gd name="T23" fmla="*/ 143618273 h 382"/>
              <a:gd name="T24" fmla="*/ 0 w 59"/>
              <a:gd name="T25" fmla="*/ 0 h 382"/>
              <a:gd name="T26" fmla="*/ 26241377 w 59"/>
              <a:gd name="T27" fmla="*/ 0 h 382"/>
              <a:gd name="T28" fmla="*/ 26241377 w 59"/>
              <a:gd name="T29" fmla="*/ 3071927 h 382"/>
              <a:gd name="T30" fmla="*/ 0 w 59"/>
              <a:gd name="T31" fmla="*/ 3071927 h 382"/>
              <a:gd name="T32" fmla="*/ 0 w 59"/>
              <a:gd name="T33" fmla="*/ 0 h 3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"/>
              <a:gd name="T52" fmla="*/ 0 h 382"/>
              <a:gd name="T53" fmla="*/ 59 w 59"/>
              <a:gd name="T54" fmla="*/ 382 h 38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" h="382">
                <a:moveTo>
                  <a:pt x="24" y="378"/>
                </a:moveTo>
                <a:lnTo>
                  <a:pt x="24" y="191"/>
                </a:lnTo>
                <a:lnTo>
                  <a:pt x="24" y="4"/>
                </a:lnTo>
                <a:lnTo>
                  <a:pt x="34" y="4"/>
                </a:lnTo>
                <a:lnTo>
                  <a:pt x="34" y="191"/>
                </a:lnTo>
                <a:lnTo>
                  <a:pt x="34" y="378"/>
                </a:lnTo>
                <a:lnTo>
                  <a:pt x="24" y="378"/>
                </a:lnTo>
                <a:close/>
                <a:moveTo>
                  <a:pt x="0" y="374"/>
                </a:moveTo>
                <a:lnTo>
                  <a:pt x="59" y="374"/>
                </a:lnTo>
                <a:lnTo>
                  <a:pt x="59" y="382"/>
                </a:lnTo>
                <a:lnTo>
                  <a:pt x="0" y="382"/>
                </a:lnTo>
                <a:lnTo>
                  <a:pt x="0" y="374"/>
                </a:lnTo>
                <a:close/>
                <a:moveTo>
                  <a:pt x="0" y="0"/>
                </a:moveTo>
                <a:lnTo>
                  <a:pt x="59" y="0"/>
                </a:lnTo>
                <a:lnTo>
                  <a:pt x="59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36" name="Group 522"/>
          <p:cNvGrpSpPr/>
          <p:nvPr/>
        </p:nvGrpSpPr>
        <p:grpSpPr>
          <a:xfrm>
            <a:off x="890635" y="2839701"/>
            <a:ext cx="1769933" cy="1071467"/>
            <a:chOff x="1457325" y="2070101"/>
            <a:chExt cx="1944688" cy="1776413"/>
          </a:xfrm>
          <a:solidFill>
            <a:sysClr val="windowText" lastClr="000000"/>
          </a:solidFill>
        </p:grpSpPr>
        <p:sp>
          <p:nvSpPr>
            <p:cNvPr id="537" name="Freeform 34"/>
            <p:cNvSpPr>
              <a:spLocks noEditPoints="1"/>
            </p:cNvSpPr>
            <p:nvPr/>
          </p:nvSpPr>
          <p:spPr bwMode="auto">
            <a:xfrm>
              <a:off x="1457325" y="2263776"/>
              <a:ext cx="49213" cy="381000"/>
            </a:xfrm>
            <a:custGeom>
              <a:avLst/>
              <a:gdLst>
                <a:gd name="T0" fmla="*/ 26 w 62"/>
                <a:gd name="T1" fmla="*/ 477 h 482"/>
                <a:gd name="T2" fmla="*/ 26 w 62"/>
                <a:gd name="T3" fmla="*/ 241 h 482"/>
                <a:gd name="T4" fmla="*/ 26 w 62"/>
                <a:gd name="T5" fmla="*/ 4 h 482"/>
                <a:gd name="T6" fmla="*/ 36 w 62"/>
                <a:gd name="T7" fmla="*/ 4 h 482"/>
                <a:gd name="T8" fmla="*/ 36 w 62"/>
                <a:gd name="T9" fmla="*/ 241 h 482"/>
                <a:gd name="T10" fmla="*/ 36 w 62"/>
                <a:gd name="T11" fmla="*/ 477 h 482"/>
                <a:gd name="T12" fmla="*/ 26 w 62"/>
                <a:gd name="T13" fmla="*/ 477 h 482"/>
                <a:gd name="T14" fmla="*/ 0 w 62"/>
                <a:gd name="T15" fmla="*/ 473 h 482"/>
                <a:gd name="T16" fmla="*/ 62 w 62"/>
                <a:gd name="T17" fmla="*/ 473 h 482"/>
                <a:gd name="T18" fmla="*/ 62 w 62"/>
                <a:gd name="T19" fmla="*/ 482 h 482"/>
                <a:gd name="T20" fmla="*/ 0 w 62"/>
                <a:gd name="T21" fmla="*/ 482 h 482"/>
                <a:gd name="T22" fmla="*/ 0 w 62"/>
                <a:gd name="T23" fmla="*/ 473 h 482"/>
                <a:gd name="T24" fmla="*/ 0 w 62"/>
                <a:gd name="T25" fmla="*/ 0 h 482"/>
                <a:gd name="T26" fmla="*/ 62 w 62"/>
                <a:gd name="T27" fmla="*/ 0 h 482"/>
                <a:gd name="T28" fmla="*/ 62 w 62"/>
                <a:gd name="T29" fmla="*/ 9 h 482"/>
                <a:gd name="T30" fmla="*/ 0 w 62"/>
                <a:gd name="T31" fmla="*/ 9 h 482"/>
                <a:gd name="T32" fmla="*/ 0 w 62"/>
                <a:gd name="T33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482">
                  <a:moveTo>
                    <a:pt x="26" y="477"/>
                  </a:moveTo>
                  <a:lnTo>
                    <a:pt x="26" y="241"/>
                  </a:lnTo>
                  <a:lnTo>
                    <a:pt x="26" y="4"/>
                  </a:lnTo>
                  <a:lnTo>
                    <a:pt x="36" y="4"/>
                  </a:lnTo>
                  <a:lnTo>
                    <a:pt x="36" y="241"/>
                  </a:lnTo>
                  <a:lnTo>
                    <a:pt x="36" y="477"/>
                  </a:lnTo>
                  <a:lnTo>
                    <a:pt x="26" y="477"/>
                  </a:lnTo>
                  <a:close/>
                  <a:moveTo>
                    <a:pt x="0" y="473"/>
                  </a:moveTo>
                  <a:lnTo>
                    <a:pt x="62" y="473"/>
                  </a:lnTo>
                  <a:lnTo>
                    <a:pt x="62" y="482"/>
                  </a:lnTo>
                  <a:lnTo>
                    <a:pt x="0" y="482"/>
                  </a:lnTo>
                  <a:lnTo>
                    <a:pt x="0" y="473"/>
                  </a:lnTo>
                  <a:close/>
                  <a:moveTo>
                    <a:pt x="0" y="0"/>
                  </a:moveTo>
                  <a:lnTo>
                    <a:pt x="62" y="0"/>
                  </a:lnTo>
                  <a:lnTo>
                    <a:pt x="62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38" name="Freeform 35"/>
            <p:cNvSpPr>
              <a:spLocks noEditPoints="1"/>
            </p:cNvSpPr>
            <p:nvPr/>
          </p:nvSpPr>
          <p:spPr bwMode="auto">
            <a:xfrm>
              <a:off x="1536700" y="2070101"/>
              <a:ext cx="49213" cy="439738"/>
            </a:xfrm>
            <a:custGeom>
              <a:avLst/>
              <a:gdLst>
                <a:gd name="T0" fmla="*/ 26 w 61"/>
                <a:gd name="T1" fmla="*/ 548 h 552"/>
                <a:gd name="T2" fmla="*/ 26 w 61"/>
                <a:gd name="T3" fmla="*/ 276 h 552"/>
                <a:gd name="T4" fmla="*/ 26 w 61"/>
                <a:gd name="T5" fmla="*/ 4 h 552"/>
                <a:gd name="T6" fmla="*/ 36 w 61"/>
                <a:gd name="T7" fmla="*/ 4 h 552"/>
                <a:gd name="T8" fmla="*/ 36 w 61"/>
                <a:gd name="T9" fmla="*/ 276 h 552"/>
                <a:gd name="T10" fmla="*/ 36 w 61"/>
                <a:gd name="T11" fmla="*/ 548 h 552"/>
                <a:gd name="T12" fmla="*/ 26 w 61"/>
                <a:gd name="T13" fmla="*/ 548 h 552"/>
                <a:gd name="T14" fmla="*/ 0 w 61"/>
                <a:gd name="T15" fmla="*/ 544 h 552"/>
                <a:gd name="T16" fmla="*/ 61 w 61"/>
                <a:gd name="T17" fmla="*/ 544 h 552"/>
                <a:gd name="T18" fmla="*/ 61 w 61"/>
                <a:gd name="T19" fmla="*/ 552 h 552"/>
                <a:gd name="T20" fmla="*/ 0 w 61"/>
                <a:gd name="T21" fmla="*/ 552 h 552"/>
                <a:gd name="T22" fmla="*/ 0 w 61"/>
                <a:gd name="T23" fmla="*/ 544 h 552"/>
                <a:gd name="T24" fmla="*/ 0 w 61"/>
                <a:gd name="T25" fmla="*/ 0 h 552"/>
                <a:gd name="T26" fmla="*/ 61 w 61"/>
                <a:gd name="T27" fmla="*/ 0 h 552"/>
                <a:gd name="T28" fmla="*/ 61 w 61"/>
                <a:gd name="T29" fmla="*/ 8 h 552"/>
                <a:gd name="T30" fmla="*/ 0 w 61"/>
                <a:gd name="T31" fmla="*/ 8 h 552"/>
                <a:gd name="T32" fmla="*/ 0 w 61"/>
                <a:gd name="T3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52">
                  <a:moveTo>
                    <a:pt x="26" y="548"/>
                  </a:moveTo>
                  <a:lnTo>
                    <a:pt x="26" y="276"/>
                  </a:lnTo>
                  <a:lnTo>
                    <a:pt x="26" y="4"/>
                  </a:lnTo>
                  <a:lnTo>
                    <a:pt x="36" y="4"/>
                  </a:lnTo>
                  <a:lnTo>
                    <a:pt x="36" y="276"/>
                  </a:lnTo>
                  <a:lnTo>
                    <a:pt x="36" y="548"/>
                  </a:lnTo>
                  <a:lnTo>
                    <a:pt x="26" y="548"/>
                  </a:lnTo>
                  <a:close/>
                  <a:moveTo>
                    <a:pt x="0" y="544"/>
                  </a:moveTo>
                  <a:lnTo>
                    <a:pt x="61" y="544"/>
                  </a:lnTo>
                  <a:lnTo>
                    <a:pt x="61" y="552"/>
                  </a:lnTo>
                  <a:lnTo>
                    <a:pt x="0" y="552"/>
                  </a:lnTo>
                  <a:lnTo>
                    <a:pt x="0" y="544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39" name="Freeform 36"/>
            <p:cNvSpPr>
              <a:spLocks noEditPoints="1"/>
            </p:cNvSpPr>
            <p:nvPr/>
          </p:nvSpPr>
          <p:spPr bwMode="auto">
            <a:xfrm>
              <a:off x="1616075" y="2122488"/>
              <a:ext cx="49213" cy="430213"/>
            </a:xfrm>
            <a:custGeom>
              <a:avLst/>
              <a:gdLst>
                <a:gd name="T0" fmla="*/ 26 w 61"/>
                <a:gd name="T1" fmla="*/ 537 h 541"/>
                <a:gd name="T2" fmla="*/ 26 w 61"/>
                <a:gd name="T3" fmla="*/ 271 h 541"/>
                <a:gd name="T4" fmla="*/ 26 w 61"/>
                <a:gd name="T5" fmla="*/ 4 h 541"/>
                <a:gd name="T6" fmla="*/ 35 w 61"/>
                <a:gd name="T7" fmla="*/ 4 h 541"/>
                <a:gd name="T8" fmla="*/ 35 w 61"/>
                <a:gd name="T9" fmla="*/ 271 h 541"/>
                <a:gd name="T10" fmla="*/ 35 w 61"/>
                <a:gd name="T11" fmla="*/ 537 h 541"/>
                <a:gd name="T12" fmla="*/ 26 w 61"/>
                <a:gd name="T13" fmla="*/ 537 h 541"/>
                <a:gd name="T14" fmla="*/ 0 w 61"/>
                <a:gd name="T15" fmla="*/ 533 h 541"/>
                <a:gd name="T16" fmla="*/ 61 w 61"/>
                <a:gd name="T17" fmla="*/ 533 h 541"/>
                <a:gd name="T18" fmla="*/ 61 w 61"/>
                <a:gd name="T19" fmla="*/ 541 h 541"/>
                <a:gd name="T20" fmla="*/ 0 w 61"/>
                <a:gd name="T21" fmla="*/ 541 h 541"/>
                <a:gd name="T22" fmla="*/ 0 w 61"/>
                <a:gd name="T23" fmla="*/ 533 h 541"/>
                <a:gd name="T24" fmla="*/ 0 w 61"/>
                <a:gd name="T25" fmla="*/ 0 h 541"/>
                <a:gd name="T26" fmla="*/ 61 w 61"/>
                <a:gd name="T27" fmla="*/ 0 h 541"/>
                <a:gd name="T28" fmla="*/ 61 w 61"/>
                <a:gd name="T29" fmla="*/ 9 h 541"/>
                <a:gd name="T30" fmla="*/ 0 w 61"/>
                <a:gd name="T31" fmla="*/ 9 h 541"/>
                <a:gd name="T32" fmla="*/ 0 w 61"/>
                <a:gd name="T33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41">
                  <a:moveTo>
                    <a:pt x="26" y="537"/>
                  </a:moveTo>
                  <a:lnTo>
                    <a:pt x="26" y="271"/>
                  </a:lnTo>
                  <a:lnTo>
                    <a:pt x="26" y="4"/>
                  </a:lnTo>
                  <a:lnTo>
                    <a:pt x="35" y="4"/>
                  </a:lnTo>
                  <a:lnTo>
                    <a:pt x="35" y="271"/>
                  </a:lnTo>
                  <a:lnTo>
                    <a:pt x="35" y="537"/>
                  </a:lnTo>
                  <a:lnTo>
                    <a:pt x="26" y="537"/>
                  </a:lnTo>
                  <a:close/>
                  <a:moveTo>
                    <a:pt x="0" y="533"/>
                  </a:moveTo>
                  <a:lnTo>
                    <a:pt x="61" y="533"/>
                  </a:lnTo>
                  <a:lnTo>
                    <a:pt x="61" y="541"/>
                  </a:lnTo>
                  <a:lnTo>
                    <a:pt x="0" y="541"/>
                  </a:lnTo>
                  <a:lnTo>
                    <a:pt x="0" y="533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0" name="Freeform 37"/>
            <p:cNvSpPr>
              <a:spLocks noEditPoints="1"/>
            </p:cNvSpPr>
            <p:nvPr/>
          </p:nvSpPr>
          <p:spPr bwMode="auto">
            <a:xfrm>
              <a:off x="1695450" y="2300288"/>
              <a:ext cx="47625" cy="434975"/>
            </a:xfrm>
            <a:custGeom>
              <a:avLst/>
              <a:gdLst>
                <a:gd name="T0" fmla="*/ 25 w 61"/>
                <a:gd name="T1" fmla="*/ 544 h 548"/>
                <a:gd name="T2" fmla="*/ 25 w 61"/>
                <a:gd name="T3" fmla="*/ 275 h 548"/>
                <a:gd name="T4" fmla="*/ 25 w 61"/>
                <a:gd name="T5" fmla="*/ 4 h 548"/>
                <a:gd name="T6" fmla="*/ 35 w 61"/>
                <a:gd name="T7" fmla="*/ 4 h 548"/>
                <a:gd name="T8" fmla="*/ 35 w 61"/>
                <a:gd name="T9" fmla="*/ 275 h 548"/>
                <a:gd name="T10" fmla="*/ 35 w 61"/>
                <a:gd name="T11" fmla="*/ 544 h 548"/>
                <a:gd name="T12" fmla="*/ 25 w 61"/>
                <a:gd name="T13" fmla="*/ 544 h 548"/>
                <a:gd name="T14" fmla="*/ 0 w 61"/>
                <a:gd name="T15" fmla="*/ 539 h 548"/>
                <a:gd name="T16" fmla="*/ 61 w 61"/>
                <a:gd name="T17" fmla="*/ 539 h 548"/>
                <a:gd name="T18" fmla="*/ 61 w 61"/>
                <a:gd name="T19" fmla="*/ 548 h 548"/>
                <a:gd name="T20" fmla="*/ 0 w 61"/>
                <a:gd name="T21" fmla="*/ 548 h 548"/>
                <a:gd name="T22" fmla="*/ 0 w 61"/>
                <a:gd name="T23" fmla="*/ 539 h 548"/>
                <a:gd name="T24" fmla="*/ 0 w 61"/>
                <a:gd name="T25" fmla="*/ 0 h 548"/>
                <a:gd name="T26" fmla="*/ 61 w 61"/>
                <a:gd name="T27" fmla="*/ 0 h 548"/>
                <a:gd name="T28" fmla="*/ 61 w 61"/>
                <a:gd name="T29" fmla="*/ 8 h 548"/>
                <a:gd name="T30" fmla="*/ 0 w 61"/>
                <a:gd name="T31" fmla="*/ 8 h 548"/>
                <a:gd name="T32" fmla="*/ 0 w 61"/>
                <a:gd name="T33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48">
                  <a:moveTo>
                    <a:pt x="25" y="544"/>
                  </a:moveTo>
                  <a:lnTo>
                    <a:pt x="25" y="275"/>
                  </a:lnTo>
                  <a:lnTo>
                    <a:pt x="25" y="4"/>
                  </a:lnTo>
                  <a:lnTo>
                    <a:pt x="35" y="4"/>
                  </a:lnTo>
                  <a:lnTo>
                    <a:pt x="35" y="275"/>
                  </a:lnTo>
                  <a:lnTo>
                    <a:pt x="35" y="544"/>
                  </a:lnTo>
                  <a:lnTo>
                    <a:pt x="25" y="544"/>
                  </a:lnTo>
                  <a:close/>
                  <a:moveTo>
                    <a:pt x="0" y="539"/>
                  </a:moveTo>
                  <a:lnTo>
                    <a:pt x="61" y="539"/>
                  </a:lnTo>
                  <a:lnTo>
                    <a:pt x="61" y="548"/>
                  </a:lnTo>
                  <a:lnTo>
                    <a:pt x="0" y="548"/>
                  </a:lnTo>
                  <a:lnTo>
                    <a:pt x="0" y="539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1" name="Freeform 38"/>
            <p:cNvSpPr>
              <a:spLocks noEditPoints="1"/>
            </p:cNvSpPr>
            <p:nvPr/>
          </p:nvSpPr>
          <p:spPr bwMode="auto">
            <a:xfrm>
              <a:off x="1774825" y="2374901"/>
              <a:ext cx="47625" cy="403225"/>
            </a:xfrm>
            <a:custGeom>
              <a:avLst/>
              <a:gdLst>
                <a:gd name="T0" fmla="*/ 26 w 62"/>
                <a:gd name="T1" fmla="*/ 502 h 507"/>
                <a:gd name="T2" fmla="*/ 26 w 62"/>
                <a:gd name="T3" fmla="*/ 253 h 507"/>
                <a:gd name="T4" fmla="*/ 26 w 62"/>
                <a:gd name="T5" fmla="*/ 4 h 507"/>
                <a:gd name="T6" fmla="*/ 36 w 62"/>
                <a:gd name="T7" fmla="*/ 4 h 507"/>
                <a:gd name="T8" fmla="*/ 36 w 62"/>
                <a:gd name="T9" fmla="*/ 253 h 507"/>
                <a:gd name="T10" fmla="*/ 36 w 62"/>
                <a:gd name="T11" fmla="*/ 502 h 507"/>
                <a:gd name="T12" fmla="*/ 26 w 62"/>
                <a:gd name="T13" fmla="*/ 502 h 507"/>
                <a:gd name="T14" fmla="*/ 0 w 62"/>
                <a:gd name="T15" fmla="*/ 498 h 507"/>
                <a:gd name="T16" fmla="*/ 62 w 62"/>
                <a:gd name="T17" fmla="*/ 498 h 507"/>
                <a:gd name="T18" fmla="*/ 62 w 62"/>
                <a:gd name="T19" fmla="*/ 507 h 507"/>
                <a:gd name="T20" fmla="*/ 0 w 62"/>
                <a:gd name="T21" fmla="*/ 507 h 507"/>
                <a:gd name="T22" fmla="*/ 0 w 62"/>
                <a:gd name="T23" fmla="*/ 498 h 507"/>
                <a:gd name="T24" fmla="*/ 0 w 62"/>
                <a:gd name="T25" fmla="*/ 0 h 507"/>
                <a:gd name="T26" fmla="*/ 62 w 62"/>
                <a:gd name="T27" fmla="*/ 0 h 507"/>
                <a:gd name="T28" fmla="*/ 62 w 62"/>
                <a:gd name="T29" fmla="*/ 8 h 507"/>
                <a:gd name="T30" fmla="*/ 0 w 62"/>
                <a:gd name="T31" fmla="*/ 8 h 507"/>
                <a:gd name="T32" fmla="*/ 0 w 62"/>
                <a:gd name="T33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507">
                  <a:moveTo>
                    <a:pt x="26" y="502"/>
                  </a:moveTo>
                  <a:lnTo>
                    <a:pt x="26" y="253"/>
                  </a:lnTo>
                  <a:lnTo>
                    <a:pt x="26" y="4"/>
                  </a:lnTo>
                  <a:lnTo>
                    <a:pt x="36" y="4"/>
                  </a:lnTo>
                  <a:lnTo>
                    <a:pt x="36" y="253"/>
                  </a:lnTo>
                  <a:lnTo>
                    <a:pt x="36" y="502"/>
                  </a:lnTo>
                  <a:lnTo>
                    <a:pt x="26" y="502"/>
                  </a:lnTo>
                  <a:close/>
                  <a:moveTo>
                    <a:pt x="0" y="498"/>
                  </a:moveTo>
                  <a:lnTo>
                    <a:pt x="62" y="498"/>
                  </a:lnTo>
                  <a:lnTo>
                    <a:pt x="62" y="507"/>
                  </a:lnTo>
                  <a:lnTo>
                    <a:pt x="0" y="507"/>
                  </a:lnTo>
                  <a:lnTo>
                    <a:pt x="0" y="498"/>
                  </a:lnTo>
                  <a:close/>
                  <a:moveTo>
                    <a:pt x="0" y="0"/>
                  </a:moveTo>
                  <a:lnTo>
                    <a:pt x="62" y="0"/>
                  </a:lnTo>
                  <a:lnTo>
                    <a:pt x="62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2" name="Freeform 39"/>
            <p:cNvSpPr>
              <a:spLocks noEditPoints="1"/>
            </p:cNvSpPr>
            <p:nvPr/>
          </p:nvSpPr>
          <p:spPr bwMode="auto">
            <a:xfrm>
              <a:off x="1931988" y="2517776"/>
              <a:ext cx="47625" cy="427038"/>
            </a:xfrm>
            <a:custGeom>
              <a:avLst/>
              <a:gdLst>
                <a:gd name="T0" fmla="*/ 26 w 59"/>
                <a:gd name="T1" fmla="*/ 532 h 536"/>
                <a:gd name="T2" fmla="*/ 26 w 59"/>
                <a:gd name="T3" fmla="*/ 269 h 536"/>
                <a:gd name="T4" fmla="*/ 26 w 59"/>
                <a:gd name="T5" fmla="*/ 4 h 536"/>
                <a:gd name="T6" fmla="*/ 35 w 59"/>
                <a:gd name="T7" fmla="*/ 4 h 536"/>
                <a:gd name="T8" fmla="*/ 35 w 59"/>
                <a:gd name="T9" fmla="*/ 269 h 536"/>
                <a:gd name="T10" fmla="*/ 35 w 59"/>
                <a:gd name="T11" fmla="*/ 532 h 536"/>
                <a:gd name="T12" fmla="*/ 26 w 59"/>
                <a:gd name="T13" fmla="*/ 532 h 536"/>
                <a:gd name="T14" fmla="*/ 0 w 59"/>
                <a:gd name="T15" fmla="*/ 528 h 536"/>
                <a:gd name="T16" fmla="*/ 59 w 59"/>
                <a:gd name="T17" fmla="*/ 528 h 536"/>
                <a:gd name="T18" fmla="*/ 59 w 59"/>
                <a:gd name="T19" fmla="*/ 536 h 536"/>
                <a:gd name="T20" fmla="*/ 0 w 59"/>
                <a:gd name="T21" fmla="*/ 536 h 536"/>
                <a:gd name="T22" fmla="*/ 0 w 59"/>
                <a:gd name="T23" fmla="*/ 528 h 536"/>
                <a:gd name="T24" fmla="*/ 0 w 59"/>
                <a:gd name="T25" fmla="*/ 0 h 536"/>
                <a:gd name="T26" fmla="*/ 59 w 59"/>
                <a:gd name="T27" fmla="*/ 0 h 536"/>
                <a:gd name="T28" fmla="*/ 59 w 59"/>
                <a:gd name="T29" fmla="*/ 8 h 536"/>
                <a:gd name="T30" fmla="*/ 0 w 59"/>
                <a:gd name="T31" fmla="*/ 8 h 536"/>
                <a:gd name="T32" fmla="*/ 0 w 59"/>
                <a:gd name="T3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36">
                  <a:moveTo>
                    <a:pt x="26" y="532"/>
                  </a:moveTo>
                  <a:lnTo>
                    <a:pt x="26" y="269"/>
                  </a:lnTo>
                  <a:lnTo>
                    <a:pt x="26" y="4"/>
                  </a:lnTo>
                  <a:lnTo>
                    <a:pt x="35" y="4"/>
                  </a:lnTo>
                  <a:lnTo>
                    <a:pt x="35" y="269"/>
                  </a:lnTo>
                  <a:lnTo>
                    <a:pt x="35" y="532"/>
                  </a:lnTo>
                  <a:lnTo>
                    <a:pt x="26" y="532"/>
                  </a:lnTo>
                  <a:close/>
                  <a:moveTo>
                    <a:pt x="0" y="528"/>
                  </a:moveTo>
                  <a:lnTo>
                    <a:pt x="59" y="528"/>
                  </a:lnTo>
                  <a:lnTo>
                    <a:pt x="59" y="536"/>
                  </a:lnTo>
                  <a:lnTo>
                    <a:pt x="0" y="536"/>
                  </a:lnTo>
                  <a:lnTo>
                    <a:pt x="0" y="528"/>
                  </a:lnTo>
                  <a:close/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3" name="Freeform 40"/>
            <p:cNvSpPr>
              <a:spLocks noEditPoints="1"/>
            </p:cNvSpPr>
            <p:nvPr/>
          </p:nvSpPr>
          <p:spPr bwMode="auto">
            <a:xfrm>
              <a:off x="2090738" y="2484438"/>
              <a:ext cx="47625" cy="433388"/>
            </a:xfrm>
            <a:custGeom>
              <a:avLst/>
              <a:gdLst>
                <a:gd name="T0" fmla="*/ 24 w 60"/>
                <a:gd name="T1" fmla="*/ 541 h 545"/>
                <a:gd name="T2" fmla="*/ 24 w 60"/>
                <a:gd name="T3" fmla="*/ 272 h 545"/>
                <a:gd name="T4" fmla="*/ 24 w 60"/>
                <a:gd name="T5" fmla="*/ 4 h 545"/>
                <a:gd name="T6" fmla="*/ 34 w 60"/>
                <a:gd name="T7" fmla="*/ 4 h 545"/>
                <a:gd name="T8" fmla="*/ 34 w 60"/>
                <a:gd name="T9" fmla="*/ 272 h 545"/>
                <a:gd name="T10" fmla="*/ 34 w 60"/>
                <a:gd name="T11" fmla="*/ 541 h 545"/>
                <a:gd name="T12" fmla="*/ 24 w 60"/>
                <a:gd name="T13" fmla="*/ 541 h 545"/>
                <a:gd name="T14" fmla="*/ 0 w 60"/>
                <a:gd name="T15" fmla="*/ 537 h 545"/>
                <a:gd name="T16" fmla="*/ 60 w 60"/>
                <a:gd name="T17" fmla="*/ 537 h 545"/>
                <a:gd name="T18" fmla="*/ 60 w 60"/>
                <a:gd name="T19" fmla="*/ 545 h 545"/>
                <a:gd name="T20" fmla="*/ 0 w 60"/>
                <a:gd name="T21" fmla="*/ 545 h 545"/>
                <a:gd name="T22" fmla="*/ 0 w 60"/>
                <a:gd name="T23" fmla="*/ 537 h 545"/>
                <a:gd name="T24" fmla="*/ 0 w 60"/>
                <a:gd name="T25" fmla="*/ 0 h 545"/>
                <a:gd name="T26" fmla="*/ 60 w 60"/>
                <a:gd name="T27" fmla="*/ 0 h 545"/>
                <a:gd name="T28" fmla="*/ 60 w 60"/>
                <a:gd name="T29" fmla="*/ 9 h 545"/>
                <a:gd name="T30" fmla="*/ 0 w 60"/>
                <a:gd name="T31" fmla="*/ 9 h 545"/>
                <a:gd name="T32" fmla="*/ 0 w 60"/>
                <a:gd name="T33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45">
                  <a:moveTo>
                    <a:pt x="24" y="541"/>
                  </a:moveTo>
                  <a:lnTo>
                    <a:pt x="24" y="272"/>
                  </a:lnTo>
                  <a:lnTo>
                    <a:pt x="24" y="4"/>
                  </a:lnTo>
                  <a:lnTo>
                    <a:pt x="34" y="4"/>
                  </a:lnTo>
                  <a:lnTo>
                    <a:pt x="34" y="272"/>
                  </a:lnTo>
                  <a:lnTo>
                    <a:pt x="34" y="541"/>
                  </a:lnTo>
                  <a:lnTo>
                    <a:pt x="24" y="541"/>
                  </a:lnTo>
                  <a:close/>
                  <a:moveTo>
                    <a:pt x="0" y="537"/>
                  </a:moveTo>
                  <a:lnTo>
                    <a:pt x="60" y="537"/>
                  </a:lnTo>
                  <a:lnTo>
                    <a:pt x="60" y="545"/>
                  </a:lnTo>
                  <a:lnTo>
                    <a:pt x="0" y="545"/>
                  </a:lnTo>
                  <a:lnTo>
                    <a:pt x="0" y="537"/>
                  </a:lnTo>
                  <a:close/>
                  <a:moveTo>
                    <a:pt x="0" y="0"/>
                  </a:moveTo>
                  <a:lnTo>
                    <a:pt x="60" y="0"/>
                  </a:lnTo>
                  <a:lnTo>
                    <a:pt x="60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4" name="Freeform 41"/>
            <p:cNvSpPr>
              <a:spLocks noEditPoints="1"/>
            </p:cNvSpPr>
            <p:nvPr/>
          </p:nvSpPr>
          <p:spPr bwMode="auto">
            <a:xfrm>
              <a:off x="2247900" y="2389188"/>
              <a:ext cx="49213" cy="514350"/>
            </a:xfrm>
            <a:custGeom>
              <a:avLst/>
              <a:gdLst>
                <a:gd name="T0" fmla="*/ 26 w 61"/>
                <a:gd name="T1" fmla="*/ 644 h 648"/>
                <a:gd name="T2" fmla="*/ 26 w 61"/>
                <a:gd name="T3" fmla="*/ 324 h 648"/>
                <a:gd name="T4" fmla="*/ 26 w 61"/>
                <a:gd name="T5" fmla="*/ 4 h 648"/>
                <a:gd name="T6" fmla="*/ 36 w 61"/>
                <a:gd name="T7" fmla="*/ 4 h 648"/>
                <a:gd name="T8" fmla="*/ 36 w 61"/>
                <a:gd name="T9" fmla="*/ 324 h 648"/>
                <a:gd name="T10" fmla="*/ 36 w 61"/>
                <a:gd name="T11" fmla="*/ 644 h 648"/>
                <a:gd name="T12" fmla="*/ 26 w 61"/>
                <a:gd name="T13" fmla="*/ 644 h 648"/>
                <a:gd name="T14" fmla="*/ 0 w 61"/>
                <a:gd name="T15" fmla="*/ 640 h 648"/>
                <a:gd name="T16" fmla="*/ 61 w 61"/>
                <a:gd name="T17" fmla="*/ 640 h 648"/>
                <a:gd name="T18" fmla="*/ 61 w 61"/>
                <a:gd name="T19" fmla="*/ 648 h 648"/>
                <a:gd name="T20" fmla="*/ 0 w 61"/>
                <a:gd name="T21" fmla="*/ 648 h 648"/>
                <a:gd name="T22" fmla="*/ 0 w 61"/>
                <a:gd name="T23" fmla="*/ 640 h 648"/>
                <a:gd name="T24" fmla="*/ 0 w 61"/>
                <a:gd name="T25" fmla="*/ 0 h 648"/>
                <a:gd name="T26" fmla="*/ 61 w 61"/>
                <a:gd name="T27" fmla="*/ 0 h 648"/>
                <a:gd name="T28" fmla="*/ 61 w 61"/>
                <a:gd name="T29" fmla="*/ 8 h 648"/>
                <a:gd name="T30" fmla="*/ 0 w 61"/>
                <a:gd name="T31" fmla="*/ 8 h 648"/>
                <a:gd name="T32" fmla="*/ 0 w 61"/>
                <a:gd name="T33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648">
                  <a:moveTo>
                    <a:pt x="26" y="644"/>
                  </a:moveTo>
                  <a:lnTo>
                    <a:pt x="26" y="324"/>
                  </a:lnTo>
                  <a:lnTo>
                    <a:pt x="26" y="4"/>
                  </a:lnTo>
                  <a:lnTo>
                    <a:pt x="36" y="4"/>
                  </a:lnTo>
                  <a:lnTo>
                    <a:pt x="36" y="324"/>
                  </a:lnTo>
                  <a:lnTo>
                    <a:pt x="36" y="644"/>
                  </a:lnTo>
                  <a:lnTo>
                    <a:pt x="26" y="644"/>
                  </a:lnTo>
                  <a:close/>
                  <a:moveTo>
                    <a:pt x="0" y="640"/>
                  </a:moveTo>
                  <a:lnTo>
                    <a:pt x="61" y="640"/>
                  </a:lnTo>
                  <a:lnTo>
                    <a:pt x="61" y="648"/>
                  </a:lnTo>
                  <a:lnTo>
                    <a:pt x="0" y="648"/>
                  </a:lnTo>
                  <a:lnTo>
                    <a:pt x="0" y="640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5" name="Freeform 42"/>
            <p:cNvSpPr>
              <a:spLocks noEditPoints="1"/>
            </p:cNvSpPr>
            <p:nvPr/>
          </p:nvSpPr>
          <p:spPr bwMode="auto">
            <a:xfrm>
              <a:off x="2406650" y="2425701"/>
              <a:ext cx="47625" cy="492125"/>
            </a:xfrm>
            <a:custGeom>
              <a:avLst/>
              <a:gdLst>
                <a:gd name="T0" fmla="*/ 25 w 61"/>
                <a:gd name="T1" fmla="*/ 617 h 622"/>
                <a:gd name="T2" fmla="*/ 25 w 61"/>
                <a:gd name="T3" fmla="*/ 310 h 622"/>
                <a:gd name="T4" fmla="*/ 25 w 61"/>
                <a:gd name="T5" fmla="*/ 4 h 622"/>
                <a:gd name="T6" fmla="*/ 35 w 61"/>
                <a:gd name="T7" fmla="*/ 4 h 622"/>
                <a:gd name="T8" fmla="*/ 35 w 61"/>
                <a:gd name="T9" fmla="*/ 310 h 622"/>
                <a:gd name="T10" fmla="*/ 35 w 61"/>
                <a:gd name="T11" fmla="*/ 617 h 622"/>
                <a:gd name="T12" fmla="*/ 25 w 61"/>
                <a:gd name="T13" fmla="*/ 617 h 622"/>
                <a:gd name="T14" fmla="*/ 0 w 61"/>
                <a:gd name="T15" fmla="*/ 613 h 622"/>
                <a:gd name="T16" fmla="*/ 61 w 61"/>
                <a:gd name="T17" fmla="*/ 613 h 622"/>
                <a:gd name="T18" fmla="*/ 61 w 61"/>
                <a:gd name="T19" fmla="*/ 622 h 622"/>
                <a:gd name="T20" fmla="*/ 0 w 61"/>
                <a:gd name="T21" fmla="*/ 622 h 622"/>
                <a:gd name="T22" fmla="*/ 0 w 61"/>
                <a:gd name="T23" fmla="*/ 613 h 622"/>
                <a:gd name="T24" fmla="*/ 0 w 61"/>
                <a:gd name="T25" fmla="*/ 0 h 622"/>
                <a:gd name="T26" fmla="*/ 61 w 61"/>
                <a:gd name="T27" fmla="*/ 0 h 622"/>
                <a:gd name="T28" fmla="*/ 61 w 61"/>
                <a:gd name="T29" fmla="*/ 9 h 622"/>
                <a:gd name="T30" fmla="*/ 0 w 61"/>
                <a:gd name="T31" fmla="*/ 9 h 622"/>
                <a:gd name="T32" fmla="*/ 0 w 61"/>
                <a:gd name="T33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622">
                  <a:moveTo>
                    <a:pt x="25" y="617"/>
                  </a:moveTo>
                  <a:lnTo>
                    <a:pt x="25" y="310"/>
                  </a:lnTo>
                  <a:lnTo>
                    <a:pt x="25" y="4"/>
                  </a:lnTo>
                  <a:lnTo>
                    <a:pt x="35" y="4"/>
                  </a:lnTo>
                  <a:lnTo>
                    <a:pt x="35" y="310"/>
                  </a:lnTo>
                  <a:lnTo>
                    <a:pt x="35" y="617"/>
                  </a:lnTo>
                  <a:lnTo>
                    <a:pt x="25" y="617"/>
                  </a:lnTo>
                  <a:close/>
                  <a:moveTo>
                    <a:pt x="0" y="613"/>
                  </a:moveTo>
                  <a:lnTo>
                    <a:pt x="61" y="613"/>
                  </a:lnTo>
                  <a:lnTo>
                    <a:pt x="61" y="622"/>
                  </a:lnTo>
                  <a:lnTo>
                    <a:pt x="0" y="622"/>
                  </a:lnTo>
                  <a:lnTo>
                    <a:pt x="0" y="613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6" name="Freeform 43"/>
            <p:cNvSpPr>
              <a:spLocks noEditPoints="1"/>
            </p:cNvSpPr>
            <p:nvPr/>
          </p:nvSpPr>
          <p:spPr bwMode="auto">
            <a:xfrm>
              <a:off x="2643188" y="2433638"/>
              <a:ext cx="47625" cy="627063"/>
            </a:xfrm>
            <a:custGeom>
              <a:avLst/>
              <a:gdLst>
                <a:gd name="T0" fmla="*/ 26 w 59"/>
                <a:gd name="T1" fmla="*/ 786 h 790"/>
                <a:gd name="T2" fmla="*/ 26 w 59"/>
                <a:gd name="T3" fmla="*/ 395 h 790"/>
                <a:gd name="T4" fmla="*/ 26 w 59"/>
                <a:gd name="T5" fmla="*/ 5 h 790"/>
                <a:gd name="T6" fmla="*/ 35 w 59"/>
                <a:gd name="T7" fmla="*/ 5 h 790"/>
                <a:gd name="T8" fmla="*/ 35 w 59"/>
                <a:gd name="T9" fmla="*/ 395 h 790"/>
                <a:gd name="T10" fmla="*/ 35 w 59"/>
                <a:gd name="T11" fmla="*/ 786 h 790"/>
                <a:gd name="T12" fmla="*/ 26 w 59"/>
                <a:gd name="T13" fmla="*/ 786 h 790"/>
                <a:gd name="T14" fmla="*/ 0 w 59"/>
                <a:gd name="T15" fmla="*/ 782 h 790"/>
                <a:gd name="T16" fmla="*/ 59 w 59"/>
                <a:gd name="T17" fmla="*/ 782 h 790"/>
                <a:gd name="T18" fmla="*/ 59 w 59"/>
                <a:gd name="T19" fmla="*/ 790 h 790"/>
                <a:gd name="T20" fmla="*/ 0 w 59"/>
                <a:gd name="T21" fmla="*/ 790 h 790"/>
                <a:gd name="T22" fmla="*/ 0 w 59"/>
                <a:gd name="T23" fmla="*/ 782 h 790"/>
                <a:gd name="T24" fmla="*/ 0 w 59"/>
                <a:gd name="T25" fmla="*/ 0 h 790"/>
                <a:gd name="T26" fmla="*/ 59 w 59"/>
                <a:gd name="T27" fmla="*/ 0 h 790"/>
                <a:gd name="T28" fmla="*/ 59 w 59"/>
                <a:gd name="T29" fmla="*/ 9 h 790"/>
                <a:gd name="T30" fmla="*/ 0 w 59"/>
                <a:gd name="T31" fmla="*/ 9 h 790"/>
                <a:gd name="T32" fmla="*/ 0 w 59"/>
                <a:gd name="T33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790">
                  <a:moveTo>
                    <a:pt x="26" y="786"/>
                  </a:moveTo>
                  <a:lnTo>
                    <a:pt x="26" y="395"/>
                  </a:lnTo>
                  <a:lnTo>
                    <a:pt x="26" y="5"/>
                  </a:lnTo>
                  <a:lnTo>
                    <a:pt x="35" y="5"/>
                  </a:lnTo>
                  <a:lnTo>
                    <a:pt x="35" y="395"/>
                  </a:lnTo>
                  <a:lnTo>
                    <a:pt x="35" y="786"/>
                  </a:lnTo>
                  <a:lnTo>
                    <a:pt x="26" y="786"/>
                  </a:lnTo>
                  <a:close/>
                  <a:moveTo>
                    <a:pt x="0" y="782"/>
                  </a:moveTo>
                  <a:lnTo>
                    <a:pt x="59" y="782"/>
                  </a:lnTo>
                  <a:lnTo>
                    <a:pt x="59" y="790"/>
                  </a:lnTo>
                  <a:lnTo>
                    <a:pt x="0" y="790"/>
                  </a:lnTo>
                  <a:lnTo>
                    <a:pt x="0" y="782"/>
                  </a:lnTo>
                  <a:close/>
                  <a:moveTo>
                    <a:pt x="0" y="0"/>
                  </a:moveTo>
                  <a:lnTo>
                    <a:pt x="59" y="0"/>
                  </a:lnTo>
                  <a:lnTo>
                    <a:pt x="59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7" name="Freeform 44"/>
            <p:cNvSpPr>
              <a:spLocks noEditPoints="1"/>
            </p:cNvSpPr>
            <p:nvPr/>
          </p:nvSpPr>
          <p:spPr bwMode="auto">
            <a:xfrm>
              <a:off x="2881313" y="2366963"/>
              <a:ext cx="47625" cy="652463"/>
            </a:xfrm>
            <a:custGeom>
              <a:avLst/>
              <a:gdLst>
                <a:gd name="T0" fmla="*/ 24 w 60"/>
                <a:gd name="T1" fmla="*/ 819 h 823"/>
                <a:gd name="T2" fmla="*/ 24 w 60"/>
                <a:gd name="T3" fmla="*/ 412 h 823"/>
                <a:gd name="T4" fmla="*/ 24 w 60"/>
                <a:gd name="T5" fmla="*/ 5 h 823"/>
                <a:gd name="T6" fmla="*/ 34 w 60"/>
                <a:gd name="T7" fmla="*/ 5 h 823"/>
                <a:gd name="T8" fmla="*/ 34 w 60"/>
                <a:gd name="T9" fmla="*/ 412 h 823"/>
                <a:gd name="T10" fmla="*/ 34 w 60"/>
                <a:gd name="T11" fmla="*/ 819 h 823"/>
                <a:gd name="T12" fmla="*/ 24 w 60"/>
                <a:gd name="T13" fmla="*/ 819 h 823"/>
                <a:gd name="T14" fmla="*/ 0 w 60"/>
                <a:gd name="T15" fmla="*/ 815 h 823"/>
                <a:gd name="T16" fmla="*/ 60 w 60"/>
                <a:gd name="T17" fmla="*/ 815 h 823"/>
                <a:gd name="T18" fmla="*/ 60 w 60"/>
                <a:gd name="T19" fmla="*/ 823 h 823"/>
                <a:gd name="T20" fmla="*/ 0 w 60"/>
                <a:gd name="T21" fmla="*/ 823 h 823"/>
                <a:gd name="T22" fmla="*/ 0 w 60"/>
                <a:gd name="T23" fmla="*/ 815 h 823"/>
                <a:gd name="T24" fmla="*/ 0 w 60"/>
                <a:gd name="T25" fmla="*/ 0 h 823"/>
                <a:gd name="T26" fmla="*/ 60 w 60"/>
                <a:gd name="T27" fmla="*/ 0 h 823"/>
                <a:gd name="T28" fmla="*/ 60 w 60"/>
                <a:gd name="T29" fmla="*/ 9 h 823"/>
                <a:gd name="T30" fmla="*/ 0 w 60"/>
                <a:gd name="T31" fmla="*/ 9 h 823"/>
                <a:gd name="T32" fmla="*/ 0 w 60"/>
                <a:gd name="T3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823">
                  <a:moveTo>
                    <a:pt x="24" y="819"/>
                  </a:moveTo>
                  <a:lnTo>
                    <a:pt x="24" y="412"/>
                  </a:lnTo>
                  <a:lnTo>
                    <a:pt x="24" y="5"/>
                  </a:lnTo>
                  <a:lnTo>
                    <a:pt x="34" y="5"/>
                  </a:lnTo>
                  <a:lnTo>
                    <a:pt x="34" y="412"/>
                  </a:lnTo>
                  <a:lnTo>
                    <a:pt x="34" y="819"/>
                  </a:lnTo>
                  <a:lnTo>
                    <a:pt x="24" y="819"/>
                  </a:lnTo>
                  <a:close/>
                  <a:moveTo>
                    <a:pt x="0" y="815"/>
                  </a:moveTo>
                  <a:lnTo>
                    <a:pt x="60" y="815"/>
                  </a:lnTo>
                  <a:lnTo>
                    <a:pt x="60" y="823"/>
                  </a:lnTo>
                  <a:lnTo>
                    <a:pt x="0" y="823"/>
                  </a:lnTo>
                  <a:lnTo>
                    <a:pt x="0" y="815"/>
                  </a:lnTo>
                  <a:close/>
                  <a:moveTo>
                    <a:pt x="0" y="0"/>
                  </a:moveTo>
                  <a:lnTo>
                    <a:pt x="60" y="0"/>
                  </a:lnTo>
                  <a:lnTo>
                    <a:pt x="60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8" name="Freeform 45"/>
            <p:cNvSpPr>
              <a:spLocks noEditPoints="1"/>
            </p:cNvSpPr>
            <p:nvPr/>
          </p:nvSpPr>
          <p:spPr bwMode="auto">
            <a:xfrm>
              <a:off x="3117850" y="2838451"/>
              <a:ext cx="47625" cy="593725"/>
            </a:xfrm>
            <a:custGeom>
              <a:avLst/>
              <a:gdLst>
                <a:gd name="T0" fmla="*/ 26 w 61"/>
                <a:gd name="T1" fmla="*/ 744 h 748"/>
                <a:gd name="T2" fmla="*/ 26 w 61"/>
                <a:gd name="T3" fmla="*/ 374 h 748"/>
                <a:gd name="T4" fmla="*/ 26 w 61"/>
                <a:gd name="T5" fmla="*/ 4 h 748"/>
                <a:gd name="T6" fmla="*/ 35 w 61"/>
                <a:gd name="T7" fmla="*/ 4 h 748"/>
                <a:gd name="T8" fmla="*/ 35 w 61"/>
                <a:gd name="T9" fmla="*/ 374 h 748"/>
                <a:gd name="T10" fmla="*/ 35 w 61"/>
                <a:gd name="T11" fmla="*/ 744 h 748"/>
                <a:gd name="T12" fmla="*/ 26 w 61"/>
                <a:gd name="T13" fmla="*/ 744 h 748"/>
                <a:gd name="T14" fmla="*/ 0 w 61"/>
                <a:gd name="T15" fmla="*/ 739 h 748"/>
                <a:gd name="T16" fmla="*/ 61 w 61"/>
                <a:gd name="T17" fmla="*/ 739 h 748"/>
                <a:gd name="T18" fmla="*/ 61 w 61"/>
                <a:gd name="T19" fmla="*/ 748 h 748"/>
                <a:gd name="T20" fmla="*/ 0 w 61"/>
                <a:gd name="T21" fmla="*/ 748 h 748"/>
                <a:gd name="T22" fmla="*/ 0 w 61"/>
                <a:gd name="T23" fmla="*/ 739 h 748"/>
                <a:gd name="T24" fmla="*/ 0 w 61"/>
                <a:gd name="T25" fmla="*/ 0 h 748"/>
                <a:gd name="T26" fmla="*/ 61 w 61"/>
                <a:gd name="T27" fmla="*/ 0 h 748"/>
                <a:gd name="T28" fmla="*/ 61 w 61"/>
                <a:gd name="T29" fmla="*/ 9 h 748"/>
                <a:gd name="T30" fmla="*/ 0 w 61"/>
                <a:gd name="T31" fmla="*/ 9 h 748"/>
                <a:gd name="T32" fmla="*/ 0 w 61"/>
                <a:gd name="T33" fmla="*/ 0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748">
                  <a:moveTo>
                    <a:pt x="26" y="744"/>
                  </a:moveTo>
                  <a:lnTo>
                    <a:pt x="26" y="374"/>
                  </a:lnTo>
                  <a:lnTo>
                    <a:pt x="26" y="4"/>
                  </a:lnTo>
                  <a:lnTo>
                    <a:pt x="35" y="4"/>
                  </a:lnTo>
                  <a:lnTo>
                    <a:pt x="35" y="374"/>
                  </a:lnTo>
                  <a:lnTo>
                    <a:pt x="35" y="744"/>
                  </a:lnTo>
                  <a:lnTo>
                    <a:pt x="26" y="744"/>
                  </a:lnTo>
                  <a:close/>
                  <a:moveTo>
                    <a:pt x="0" y="739"/>
                  </a:moveTo>
                  <a:lnTo>
                    <a:pt x="61" y="739"/>
                  </a:lnTo>
                  <a:lnTo>
                    <a:pt x="61" y="748"/>
                  </a:lnTo>
                  <a:lnTo>
                    <a:pt x="0" y="748"/>
                  </a:lnTo>
                  <a:lnTo>
                    <a:pt x="0" y="739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49" name="Freeform 46"/>
            <p:cNvSpPr>
              <a:spLocks noEditPoints="1"/>
            </p:cNvSpPr>
            <p:nvPr/>
          </p:nvSpPr>
          <p:spPr bwMode="auto">
            <a:xfrm>
              <a:off x="3355975" y="3063876"/>
              <a:ext cx="46038" cy="782638"/>
            </a:xfrm>
            <a:custGeom>
              <a:avLst/>
              <a:gdLst>
                <a:gd name="T0" fmla="*/ 26 w 60"/>
                <a:gd name="T1" fmla="*/ 983 h 987"/>
                <a:gd name="T2" fmla="*/ 26 w 60"/>
                <a:gd name="T3" fmla="*/ 494 h 987"/>
                <a:gd name="T4" fmla="*/ 26 w 60"/>
                <a:gd name="T5" fmla="*/ 5 h 987"/>
                <a:gd name="T6" fmla="*/ 35 w 60"/>
                <a:gd name="T7" fmla="*/ 5 h 987"/>
                <a:gd name="T8" fmla="*/ 35 w 60"/>
                <a:gd name="T9" fmla="*/ 494 h 987"/>
                <a:gd name="T10" fmla="*/ 35 w 60"/>
                <a:gd name="T11" fmla="*/ 983 h 987"/>
                <a:gd name="T12" fmla="*/ 26 w 60"/>
                <a:gd name="T13" fmla="*/ 983 h 987"/>
                <a:gd name="T14" fmla="*/ 0 w 60"/>
                <a:gd name="T15" fmla="*/ 979 h 987"/>
                <a:gd name="T16" fmla="*/ 60 w 60"/>
                <a:gd name="T17" fmla="*/ 979 h 987"/>
                <a:gd name="T18" fmla="*/ 60 w 60"/>
                <a:gd name="T19" fmla="*/ 987 h 987"/>
                <a:gd name="T20" fmla="*/ 0 w 60"/>
                <a:gd name="T21" fmla="*/ 987 h 987"/>
                <a:gd name="T22" fmla="*/ 0 w 60"/>
                <a:gd name="T23" fmla="*/ 979 h 987"/>
                <a:gd name="T24" fmla="*/ 0 w 60"/>
                <a:gd name="T25" fmla="*/ 0 h 987"/>
                <a:gd name="T26" fmla="*/ 60 w 60"/>
                <a:gd name="T27" fmla="*/ 0 h 987"/>
                <a:gd name="T28" fmla="*/ 60 w 60"/>
                <a:gd name="T29" fmla="*/ 9 h 987"/>
                <a:gd name="T30" fmla="*/ 0 w 60"/>
                <a:gd name="T31" fmla="*/ 9 h 987"/>
                <a:gd name="T32" fmla="*/ 0 w 60"/>
                <a:gd name="T33" fmla="*/ 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87">
                  <a:moveTo>
                    <a:pt x="26" y="983"/>
                  </a:moveTo>
                  <a:lnTo>
                    <a:pt x="26" y="494"/>
                  </a:lnTo>
                  <a:lnTo>
                    <a:pt x="26" y="5"/>
                  </a:lnTo>
                  <a:lnTo>
                    <a:pt x="35" y="5"/>
                  </a:lnTo>
                  <a:lnTo>
                    <a:pt x="35" y="494"/>
                  </a:lnTo>
                  <a:lnTo>
                    <a:pt x="35" y="983"/>
                  </a:lnTo>
                  <a:lnTo>
                    <a:pt x="26" y="983"/>
                  </a:lnTo>
                  <a:close/>
                  <a:moveTo>
                    <a:pt x="0" y="979"/>
                  </a:moveTo>
                  <a:lnTo>
                    <a:pt x="60" y="979"/>
                  </a:lnTo>
                  <a:lnTo>
                    <a:pt x="60" y="987"/>
                  </a:lnTo>
                  <a:lnTo>
                    <a:pt x="0" y="987"/>
                  </a:lnTo>
                  <a:lnTo>
                    <a:pt x="0" y="979"/>
                  </a:lnTo>
                  <a:close/>
                  <a:moveTo>
                    <a:pt x="0" y="0"/>
                  </a:moveTo>
                  <a:lnTo>
                    <a:pt x="60" y="0"/>
                  </a:lnTo>
                  <a:lnTo>
                    <a:pt x="60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62585" name="Group 7319"/>
          <p:cNvGrpSpPr>
            <a:grpSpLocks/>
          </p:cNvGrpSpPr>
          <p:nvPr/>
        </p:nvGrpSpPr>
        <p:grpSpPr bwMode="auto">
          <a:xfrm>
            <a:off x="889996" y="2984529"/>
            <a:ext cx="1775883" cy="708025"/>
            <a:chOff x="1455738" y="2311082"/>
            <a:chExt cx="1951926" cy="1172464"/>
          </a:xfrm>
        </p:grpSpPr>
        <p:sp>
          <p:nvSpPr>
            <p:cNvPr id="552" name="Rectangle 98"/>
            <p:cNvSpPr>
              <a:spLocks noChangeArrowheads="1"/>
            </p:cNvSpPr>
            <p:nvPr/>
          </p:nvSpPr>
          <p:spPr bwMode="auto">
            <a:xfrm>
              <a:off x="1455738" y="2429381"/>
              <a:ext cx="55836" cy="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3" name="Rectangle 102"/>
            <p:cNvSpPr>
              <a:spLocks noChangeArrowheads="1"/>
            </p:cNvSpPr>
            <p:nvPr/>
          </p:nvSpPr>
          <p:spPr bwMode="auto">
            <a:xfrm>
              <a:off x="1613939" y="2311082"/>
              <a:ext cx="55836" cy="55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4" name="Rectangle 104"/>
            <p:cNvSpPr>
              <a:spLocks noChangeArrowheads="1"/>
            </p:cNvSpPr>
            <p:nvPr/>
          </p:nvSpPr>
          <p:spPr bwMode="auto">
            <a:xfrm>
              <a:off x="1693040" y="2489843"/>
              <a:ext cx="53509" cy="55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" name="Rectangle 106"/>
            <p:cNvSpPr>
              <a:spLocks noChangeArrowheads="1"/>
            </p:cNvSpPr>
            <p:nvPr/>
          </p:nvSpPr>
          <p:spPr bwMode="auto">
            <a:xfrm>
              <a:off x="1772141" y="2550308"/>
              <a:ext cx="53509" cy="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6" name="Rectangle 108"/>
            <p:cNvSpPr>
              <a:spLocks noChangeArrowheads="1"/>
            </p:cNvSpPr>
            <p:nvPr/>
          </p:nvSpPr>
          <p:spPr bwMode="auto">
            <a:xfrm>
              <a:off x="1928015" y="2705408"/>
              <a:ext cx="55836" cy="55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7" name="Rectangle 110"/>
            <p:cNvSpPr>
              <a:spLocks noChangeArrowheads="1"/>
            </p:cNvSpPr>
            <p:nvPr/>
          </p:nvSpPr>
          <p:spPr bwMode="auto">
            <a:xfrm>
              <a:off x="2088544" y="2673862"/>
              <a:ext cx="53509" cy="55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" name="Rectangle 112"/>
            <p:cNvSpPr>
              <a:spLocks noChangeArrowheads="1"/>
            </p:cNvSpPr>
            <p:nvPr/>
          </p:nvSpPr>
          <p:spPr bwMode="auto">
            <a:xfrm>
              <a:off x="2246745" y="2618657"/>
              <a:ext cx="53509" cy="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9" name="Rectangle 114"/>
            <p:cNvSpPr>
              <a:spLocks noChangeArrowheads="1"/>
            </p:cNvSpPr>
            <p:nvPr/>
          </p:nvSpPr>
          <p:spPr bwMode="auto">
            <a:xfrm>
              <a:off x="2402619" y="2644946"/>
              <a:ext cx="55836" cy="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0" name="Rectangle 116"/>
            <p:cNvSpPr>
              <a:spLocks noChangeArrowheads="1"/>
            </p:cNvSpPr>
            <p:nvPr/>
          </p:nvSpPr>
          <p:spPr bwMode="auto">
            <a:xfrm>
              <a:off x="2642249" y="2721182"/>
              <a:ext cx="53509" cy="55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1" name="Rectangle 118"/>
            <p:cNvSpPr>
              <a:spLocks noChangeArrowheads="1"/>
            </p:cNvSpPr>
            <p:nvPr/>
          </p:nvSpPr>
          <p:spPr bwMode="auto">
            <a:xfrm>
              <a:off x="2877224" y="2665977"/>
              <a:ext cx="55836" cy="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2" name="Rectangle 120"/>
            <p:cNvSpPr>
              <a:spLocks noChangeArrowheads="1"/>
            </p:cNvSpPr>
            <p:nvPr/>
          </p:nvSpPr>
          <p:spPr bwMode="auto">
            <a:xfrm>
              <a:off x="3114526" y="3107622"/>
              <a:ext cx="55836" cy="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" name="Rectangle 122"/>
            <p:cNvSpPr>
              <a:spLocks noChangeArrowheads="1"/>
            </p:cNvSpPr>
            <p:nvPr/>
          </p:nvSpPr>
          <p:spPr bwMode="auto">
            <a:xfrm>
              <a:off x="3351828" y="3428341"/>
              <a:ext cx="55836" cy="5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4" name="Freeform 933"/>
          <p:cNvSpPr/>
          <p:nvPr/>
        </p:nvSpPr>
        <p:spPr>
          <a:xfrm>
            <a:off x="926005" y="2708298"/>
            <a:ext cx="5171017" cy="1443039"/>
          </a:xfrm>
          <a:custGeom>
            <a:avLst/>
            <a:gdLst>
              <a:gd name="connsiteX0" fmla="*/ 0 w 5695950"/>
              <a:gd name="connsiteY0" fmla="*/ 0 h 2404110"/>
              <a:gd name="connsiteX1" fmla="*/ 163830 w 5695950"/>
              <a:gd name="connsiteY1" fmla="*/ 1703070 h 2404110"/>
              <a:gd name="connsiteX2" fmla="*/ 240030 w 5695950"/>
              <a:gd name="connsiteY2" fmla="*/ 1714500 h 2404110"/>
              <a:gd name="connsiteX3" fmla="*/ 316230 w 5695950"/>
              <a:gd name="connsiteY3" fmla="*/ 1958340 h 2404110"/>
              <a:gd name="connsiteX4" fmla="*/ 472440 w 5695950"/>
              <a:gd name="connsiteY4" fmla="*/ 1950720 h 2404110"/>
              <a:gd name="connsiteX5" fmla="*/ 636270 w 5695950"/>
              <a:gd name="connsiteY5" fmla="*/ 2019300 h 2404110"/>
              <a:gd name="connsiteX6" fmla="*/ 796290 w 5695950"/>
              <a:gd name="connsiteY6" fmla="*/ 2011680 h 2404110"/>
              <a:gd name="connsiteX7" fmla="*/ 948690 w 5695950"/>
              <a:gd name="connsiteY7" fmla="*/ 2266950 h 2404110"/>
              <a:gd name="connsiteX8" fmla="*/ 1192530 w 5695950"/>
              <a:gd name="connsiteY8" fmla="*/ 2057400 h 2404110"/>
              <a:gd name="connsiteX9" fmla="*/ 1424940 w 5695950"/>
              <a:gd name="connsiteY9" fmla="*/ 2202180 h 2404110"/>
              <a:gd name="connsiteX10" fmla="*/ 1661160 w 5695950"/>
              <a:gd name="connsiteY10" fmla="*/ 2045970 h 2404110"/>
              <a:gd name="connsiteX11" fmla="*/ 1893570 w 5695950"/>
              <a:gd name="connsiteY11" fmla="*/ 2084070 h 2404110"/>
              <a:gd name="connsiteX12" fmla="*/ 2133600 w 5695950"/>
              <a:gd name="connsiteY12" fmla="*/ 1809750 h 2404110"/>
              <a:gd name="connsiteX13" fmla="*/ 2373630 w 5695950"/>
              <a:gd name="connsiteY13" fmla="*/ 2388870 h 2404110"/>
              <a:gd name="connsiteX14" fmla="*/ 2842260 w 5695950"/>
              <a:gd name="connsiteY14" fmla="*/ 2369820 h 2404110"/>
              <a:gd name="connsiteX15" fmla="*/ 3326130 w 5695950"/>
              <a:gd name="connsiteY15" fmla="*/ 2316480 h 2404110"/>
              <a:gd name="connsiteX16" fmla="*/ 3798570 w 5695950"/>
              <a:gd name="connsiteY16" fmla="*/ 2335530 h 2404110"/>
              <a:gd name="connsiteX17" fmla="*/ 4271010 w 5695950"/>
              <a:gd name="connsiteY17" fmla="*/ 2404110 h 2404110"/>
              <a:gd name="connsiteX18" fmla="*/ 4743450 w 5695950"/>
              <a:gd name="connsiteY18" fmla="*/ 2400300 h 2404110"/>
              <a:gd name="connsiteX19" fmla="*/ 5219700 w 5695950"/>
              <a:gd name="connsiteY19" fmla="*/ 2404110 h 2404110"/>
              <a:gd name="connsiteX20" fmla="*/ 5695950 w 5695950"/>
              <a:gd name="connsiteY20" fmla="*/ 2240280 h 2404110"/>
              <a:gd name="connsiteX0" fmla="*/ 0 w 5695950"/>
              <a:gd name="connsiteY0" fmla="*/ 0 h 2404110"/>
              <a:gd name="connsiteX1" fmla="*/ 95026 w 5695950"/>
              <a:gd name="connsiteY1" fmla="*/ 967816 h 2404110"/>
              <a:gd name="connsiteX2" fmla="*/ 163830 w 5695950"/>
              <a:gd name="connsiteY2" fmla="*/ 1703070 h 2404110"/>
              <a:gd name="connsiteX3" fmla="*/ 240030 w 5695950"/>
              <a:gd name="connsiteY3" fmla="*/ 1714500 h 2404110"/>
              <a:gd name="connsiteX4" fmla="*/ 316230 w 5695950"/>
              <a:gd name="connsiteY4" fmla="*/ 1958340 h 2404110"/>
              <a:gd name="connsiteX5" fmla="*/ 472440 w 5695950"/>
              <a:gd name="connsiteY5" fmla="*/ 1950720 h 2404110"/>
              <a:gd name="connsiteX6" fmla="*/ 636270 w 5695950"/>
              <a:gd name="connsiteY6" fmla="*/ 2019300 h 2404110"/>
              <a:gd name="connsiteX7" fmla="*/ 796290 w 5695950"/>
              <a:gd name="connsiteY7" fmla="*/ 2011680 h 2404110"/>
              <a:gd name="connsiteX8" fmla="*/ 948690 w 5695950"/>
              <a:gd name="connsiteY8" fmla="*/ 2266950 h 2404110"/>
              <a:gd name="connsiteX9" fmla="*/ 1192530 w 5695950"/>
              <a:gd name="connsiteY9" fmla="*/ 2057400 h 2404110"/>
              <a:gd name="connsiteX10" fmla="*/ 1424940 w 5695950"/>
              <a:gd name="connsiteY10" fmla="*/ 2202180 h 2404110"/>
              <a:gd name="connsiteX11" fmla="*/ 1661160 w 5695950"/>
              <a:gd name="connsiteY11" fmla="*/ 2045970 h 2404110"/>
              <a:gd name="connsiteX12" fmla="*/ 1893570 w 5695950"/>
              <a:gd name="connsiteY12" fmla="*/ 2084070 h 2404110"/>
              <a:gd name="connsiteX13" fmla="*/ 2133600 w 5695950"/>
              <a:gd name="connsiteY13" fmla="*/ 1809750 h 2404110"/>
              <a:gd name="connsiteX14" fmla="*/ 2373630 w 5695950"/>
              <a:gd name="connsiteY14" fmla="*/ 2388870 h 2404110"/>
              <a:gd name="connsiteX15" fmla="*/ 2842260 w 5695950"/>
              <a:gd name="connsiteY15" fmla="*/ 2369820 h 2404110"/>
              <a:gd name="connsiteX16" fmla="*/ 3326130 w 5695950"/>
              <a:gd name="connsiteY16" fmla="*/ 2316480 h 2404110"/>
              <a:gd name="connsiteX17" fmla="*/ 3798570 w 5695950"/>
              <a:gd name="connsiteY17" fmla="*/ 2335530 h 2404110"/>
              <a:gd name="connsiteX18" fmla="*/ 4271010 w 5695950"/>
              <a:gd name="connsiteY18" fmla="*/ 2404110 h 2404110"/>
              <a:gd name="connsiteX19" fmla="*/ 4743450 w 5695950"/>
              <a:gd name="connsiteY19" fmla="*/ 2400300 h 2404110"/>
              <a:gd name="connsiteX20" fmla="*/ 5219700 w 5695950"/>
              <a:gd name="connsiteY20" fmla="*/ 2404110 h 2404110"/>
              <a:gd name="connsiteX21" fmla="*/ 5695950 w 5695950"/>
              <a:gd name="connsiteY21" fmla="*/ 2240280 h 2404110"/>
              <a:gd name="connsiteX0" fmla="*/ 0 w 5695950"/>
              <a:gd name="connsiteY0" fmla="*/ 0 h 2404110"/>
              <a:gd name="connsiteX1" fmla="*/ 78281 w 5695950"/>
              <a:gd name="connsiteY1" fmla="*/ 655139 h 2404110"/>
              <a:gd name="connsiteX2" fmla="*/ 163830 w 5695950"/>
              <a:gd name="connsiteY2" fmla="*/ 1703070 h 2404110"/>
              <a:gd name="connsiteX3" fmla="*/ 240030 w 5695950"/>
              <a:gd name="connsiteY3" fmla="*/ 1714500 h 2404110"/>
              <a:gd name="connsiteX4" fmla="*/ 316230 w 5695950"/>
              <a:gd name="connsiteY4" fmla="*/ 1958340 h 2404110"/>
              <a:gd name="connsiteX5" fmla="*/ 472440 w 5695950"/>
              <a:gd name="connsiteY5" fmla="*/ 1950720 h 2404110"/>
              <a:gd name="connsiteX6" fmla="*/ 636270 w 5695950"/>
              <a:gd name="connsiteY6" fmla="*/ 2019300 h 2404110"/>
              <a:gd name="connsiteX7" fmla="*/ 796290 w 5695950"/>
              <a:gd name="connsiteY7" fmla="*/ 2011680 h 2404110"/>
              <a:gd name="connsiteX8" fmla="*/ 948690 w 5695950"/>
              <a:gd name="connsiteY8" fmla="*/ 2266950 h 2404110"/>
              <a:gd name="connsiteX9" fmla="*/ 1192530 w 5695950"/>
              <a:gd name="connsiteY9" fmla="*/ 2057400 h 2404110"/>
              <a:gd name="connsiteX10" fmla="*/ 1424940 w 5695950"/>
              <a:gd name="connsiteY10" fmla="*/ 2202180 h 2404110"/>
              <a:gd name="connsiteX11" fmla="*/ 1661160 w 5695950"/>
              <a:gd name="connsiteY11" fmla="*/ 2045970 h 2404110"/>
              <a:gd name="connsiteX12" fmla="*/ 1893570 w 5695950"/>
              <a:gd name="connsiteY12" fmla="*/ 2084070 h 2404110"/>
              <a:gd name="connsiteX13" fmla="*/ 2133600 w 5695950"/>
              <a:gd name="connsiteY13" fmla="*/ 1809750 h 2404110"/>
              <a:gd name="connsiteX14" fmla="*/ 2373630 w 5695950"/>
              <a:gd name="connsiteY14" fmla="*/ 2388870 h 2404110"/>
              <a:gd name="connsiteX15" fmla="*/ 2842260 w 5695950"/>
              <a:gd name="connsiteY15" fmla="*/ 2369820 h 2404110"/>
              <a:gd name="connsiteX16" fmla="*/ 3326130 w 5695950"/>
              <a:gd name="connsiteY16" fmla="*/ 2316480 h 2404110"/>
              <a:gd name="connsiteX17" fmla="*/ 3798570 w 5695950"/>
              <a:gd name="connsiteY17" fmla="*/ 2335530 h 2404110"/>
              <a:gd name="connsiteX18" fmla="*/ 4271010 w 5695950"/>
              <a:gd name="connsiteY18" fmla="*/ 2404110 h 2404110"/>
              <a:gd name="connsiteX19" fmla="*/ 4743450 w 5695950"/>
              <a:gd name="connsiteY19" fmla="*/ 2400300 h 2404110"/>
              <a:gd name="connsiteX20" fmla="*/ 5219700 w 5695950"/>
              <a:gd name="connsiteY20" fmla="*/ 2404110 h 2404110"/>
              <a:gd name="connsiteX21" fmla="*/ 5695950 w 5695950"/>
              <a:gd name="connsiteY21" fmla="*/ 2240280 h 2404110"/>
              <a:gd name="connsiteX0" fmla="*/ 0 w 5681996"/>
              <a:gd name="connsiteY0" fmla="*/ 0 h 2391477"/>
              <a:gd name="connsiteX1" fmla="*/ 64327 w 5681996"/>
              <a:gd name="connsiteY1" fmla="*/ 642506 h 2391477"/>
              <a:gd name="connsiteX2" fmla="*/ 149876 w 5681996"/>
              <a:gd name="connsiteY2" fmla="*/ 1690437 h 2391477"/>
              <a:gd name="connsiteX3" fmla="*/ 226076 w 5681996"/>
              <a:gd name="connsiteY3" fmla="*/ 1701867 h 2391477"/>
              <a:gd name="connsiteX4" fmla="*/ 302276 w 5681996"/>
              <a:gd name="connsiteY4" fmla="*/ 1945707 h 2391477"/>
              <a:gd name="connsiteX5" fmla="*/ 458486 w 5681996"/>
              <a:gd name="connsiteY5" fmla="*/ 1938087 h 2391477"/>
              <a:gd name="connsiteX6" fmla="*/ 622316 w 5681996"/>
              <a:gd name="connsiteY6" fmla="*/ 2006667 h 2391477"/>
              <a:gd name="connsiteX7" fmla="*/ 782336 w 5681996"/>
              <a:gd name="connsiteY7" fmla="*/ 1999047 h 2391477"/>
              <a:gd name="connsiteX8" fmla="*/ 934736 w 5681996"/>
              <a:gd name="connsiteY8" fmla="*/ 2254317 h 2391477"/>
              <a:gd name="connsiteX9" fmla="*/ 1178576 w 5681996"/>
              <a:gd name="connsiteY9" fmla="*/ 2044767 h 2391477"/>
              <a:gd name="connsiteX10" fmla="*/ 1410986 w 5681996"/>
              <a:gd name="connsiteY10" fmla="*/ 2189547 h 2391477"/>
              <a:gd name="connsiteX11" fmla="*/ 1647206 w 5681996"/>
              <a:gd name="connsiteY11" fmla="*/ 2033337 h 2391477"/>
              <a:gd name="connsiteX12" fmla="*/ 1879616 w 5681996"/>
              <a:gd name="connsiteY12" fmla="*/ 2071437 h 2391477"/>
              <a:gd name="connsiteX13" fmla="*/ 2119646 w 5681996"/>
              <a:gd name="connsiteY13" fmla="*/ 1797117 h 2391477"/>
              <a:gd name="connsiteX14" fmla="*/ 2359676 w 5681996"/>
              <a:gd name="connsiteY14" fmla="*/ 2376237 h 2391477"/>
              <a:gd name="connsiteX15" fmla="*/ 2828306 w 5681996"/>
              <a:gd name="connsiteY15" fmla="*/ 2357187 h 2391477"/>
              <a:gd name="connsiteX16" fmla="*/ 3312176 w 5681996"/>
              <a:gd name="connsiteY16" fmla="*/ 2303847 h 2391477"/>
              <a:gd name="connsiteX17" fmla="*/ 3784616 w 5681996"/>
              <a:gd name="connsiteY17" fmla="*/ 2322897 h 2391477"/>
              <a:gd name="connsiteX18" fmla="*/ 4257056 w 5681996"/>
              <a:gd name="connsiteY18" fmla="*/ 2391477 h 2391477"/>
              <a:gd name="connsiteX19" fmla="*/ 4729496 w 5681996"/>
              <a:gd name="connsiteY19" fmla="*/ 2387667 h 2391477"/>
              <a:gd name="connsiteX20" fmla="*/ 5205746 w 5681996"/>
              <a:gd name="connsiteY20" fmla="*/ 2391477 h 2391477"/>
              <a:gd name="connsiteX21" fmla="*/ 5681996 w 5681996"/>
              <a:gd name="connsiteY21" fmla="*/ 2227647 h 239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1996" h="2391477">
                <a:moveTo>
                  <a:pt x="0" y="0"/>
                </a:moveTo>
                <a:lnTo>
                  <a:pt x="64327" y="642506"/>
                </a:lnTo>
                <a:lnTo>
                  <a:pt x="149876" y="1690437"/>
                </a:lnTo>
                <a:lnTo>
                  <a:pt x="226076" y="1701867"/>
                </a:lnTo>
                <a:lnTo>
                  <a:pt x="302276" y="1945707"/>
                </a:lnTo>
                <a:lnTo>
                  <a:pt x="458486" y="1938087"/>
                </a:lnTo>
                <a:lnTo>
                  <a:pt x="622316" y="2006667"/>
                </a:lnTo>
                <a:lnTo>
                  <a:pt x="782336" y="1999047"/>
                </a:lnTo>
                <a:lnTo>
                  <a:pt x="934736" y="2254317"/>
                </a:lnTo>
                <a:lnTo>
                  <a:pt x="1178576" y="2044767"/>
                </a:lnTo>
                <a:lnTo>
                  <a:pt x="1410986" y="2189547"/>
                </a:lnTo>
                <a:lnTo>
                  <a:pt x="1647206" y="2033337"/>
                </a:lnTo>
                <a:lnTo>
                  <a:pt x="1879616" y="2071437"/>
                </a:lnTo>
                <a:lnTo>
                  <a:pt x="2119646" y="1797117"/>
                </a:lnTo>
                <a:lnTo>
                  <a:pt x="2359676" y="2376237"/>
                </a:lnTo>
                <a:lnTo>
                  <a:pt x="2828306" y="2357187"/>
                </a:lnTo>
                <a:lnTo>
                  <a:pt x="3312176" y="2303847"/>
                </a:lnTo>
                <a:lnTo>
                  <a:pt x="3784616" y="2322897"/>
                </a:lnTo>
                <a:lnTo>
                  <a:pt x="4257056" y="2391477"/>
                </a:lnTo>
                <a:lnTo>
                  <a:pt x="4729496" y="2387667"/>
                </a:lnTo>
                <a:lnTo>
                  <a:pt x="5205746" y="2391477"/>
                </a:lnTo>
                <a:lnTo>
                  <a:pt x="5681996" y="2227647"/>
                </a:lnTo>
              </a:path>
            </a:pathLst>
          </a:cu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2587" name="Straight Connector 583"/>
          <p:cNvCxnSpPr>
            <a:cxnSpLocks noChangeShapeType="1"/>
          </p:cNvCxnSpPr>
          <p:nvPr/>
        </p:nvCxnSpPr>
        <p:spPr bwMode="auto">
          <a:xfrm rot="5400000">
            <a:off x="884703" y="3128965"/>
            <a:ext cx="0" cy="6985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6" name="Rectangle 127"/>
          <p:cNvSpPr>
            <a:spLocks noChangeArrowheads="1"/>
          </p:cNvSpPr>
          <p:nvPr/>
        </p:nvSpPr>
        <p:spPr bwMode="auto">
          <a:xfrm>
            <a:off x="613172" y="2166944"/>
            <a:ext cx="226024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370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589" name="Group 19"/>
          <p:cNvGrpSpPr>
            <a:grpSpLocks/>
          </p:cNvGrpSpPr>
          <p:nvPr/>
        </p:nvGrpSpPr>
        <p:grpSpPr bwMode="auto">
          <a:xfrm>
            <a:off x="1808631" y="2255861"/>
            <a:ext cx="3699933" cy="186253"/>
            <a:chOff x="1286857" y="2256627"/>
            <a:chExt cx="2774815" cy="186254"/>
          </a:xfrm>
        </p:grpSpPr>
        <p:sp>
          <p:nvSpPr>
            <p:cNvPr id="568" name="TextBox 216"/>
            <p:cNvSpPr txBox="1">
              <a:spLocks noChangeArrowheads="1"/>
            </p:cNvSpPr>
            <p:nvPr/>
          </p:nvSpPr>
          <p:spPr bwMode="auto">
            <a:xfrm>
              <a:off x="1286857" y="2256627"/>
              <a:ext cx="806411" cy="18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r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Ruxolitinib</a:t>
              </a:r>
            </a:p>
          </p:txBody>
        </p:sp>
        <p:sp>
          <p:nvSpPr>
            <p:cNvPr id="569" name="TextBox 218"/>
            <p:cNvSpPr txBox="1">
              <a:spLocks noChangeArrowheads="1"/>
            </p:cNvSpPr>
            <p:nvPr/>
          </p:nvSpPr>
          <p:spPr bwMode="auto">
            <a:xfrm>
              <a:off x="2960001" y="2258214"/>
              <a:ext cx="727040" cy="18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r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Placebo</a:t>
              </a:r>
            </a:p>
          </p:txBody>
        </p:sp>
        <p:grpSp>
          <p:nvGrpSpPr>
            <p:cNvPr id="62674" name="Group 16"/>
            <p:cNvGrpSpPr>
              <a:grpSpLocks/>
            </p:cNvGrpSpPr>
            <p:nvPr/>
          </p:nvGrpSpPr>
          <p:grpSpPr bwMode="auto">
            <a:xfrm>
              <a:off x="3770022" y="2322899"/>
              <a:ext cx="291650" cy="64008"/>
              <a:chOff x="3770022" y="2322899"/>
              <a:chExt cx="291650" cy="64008"/>
            </a:xfrm>
          </p:grpSpPr>
          <p:cxnSp>
            <p:nvCxnSpPr>
              <p:cNvPr id="62678" name="Straight Connector 931"/>
              <p:cNvCxnSpPr>
                <a:cxnSpLocks noChangeShapeType="1"/>
              </p:cNvCxnSpPr>
              <p:nvPr/>
            </p:nvCxnSpPr>
            <p:spPr bwMode="auto">
              <a:xfrm flipH="1">
                <a:off x="3769586" y="2355052"/>
                <a:ext cx="292086" cy="0"/>
              </a:xfrm>
              <a:prstGeom prst="line">
                <a:avLst/>
              </a:prstGeom>
              <a:noFill/>
              <a:ln w="25400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5" name="Rectangle 10"/>
              <p:cNvSpPr/>
              <p:nvPr/>
            </p:nvSpPr>
            <p:spPr>
              <a:xfrm rot="2700000">
                <a:off x="3883879" y="2323304"/>
                <a:ext cx="63500" cy="63497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39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62675" name="Group 15"/>
            <p:cNvGrpSpPr>
              <a:grpSpLocks/>
            </p:cNvGrpSpPr>
            <p:nvPr/>
          </p:nvGrpSpPr>
          <p:grpSpPr bwMode="auto">
            <a:xfrm>
              <a:off x="2176227" y="2320127"/>
              <a:ext cx="291650" cy="70420"/>
              <a:chOff x="2176227" y="2320127"/>
              <a:chExt cx="291650" cy="70420"/>
            </a:xfrm>
          </p:grpSpPr>
          <p:cxnSp>
            <p:nvCxnSpPr>
              <p:cNvPr id="62676" name="Straight Connector 929"/>
              <p:cNvCxnSpPr>
                <a:cxnSpLocks noChangeShapeType="1"/>
              </p:cNvCxnSpPr>
              <p:nvPr/>
            </p:nvCxnSpPr>
            <p:spPr bwMode="auto">
              <a:xfrm flipH="1">
                <a:off x="2175814" y="2355052"/>
                <a:ext cx="29208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3" name="Oval 14"/>
              <p:cNvSpPr/>
              <p:nvPr/>
            </p:nvSpPr>
            <p:spPr>
              <a:xfrm>
                <a:off x="2286934" y="2320127"/>
                <a:ext cx="69847" cy="6985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39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576" name="Rectangle 586"/>
          <p:cNvSpPr/>
          <p:nvPr/>
        </p:nvSpPr>
        <p:spPr>
          <a:xfrm rot="2700000">
            <a:off x="2611904" y="3642257"/>
            <a:ext cx="44451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7" name="Rectangle 587"/>
          <p:cNvSpPr/>
          <p:nvPr/>
        </p:nvSpPr>
        <p:spPr>
          <a:xfrm rot="2700000">
            <a:off x="2394174" y="3449903"/>
            <a:ext cx="46039" cy="61384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8" name="Rectangle 588"/>
          <p:cNvSpPr/>
          <p:nvPr/>
        </p:nvSpPr>
        <p:spPr>
          <a:xfrm rot="2700000">
            <a:off x="2179044" y="3188759"/>
            <a:ext cx="44451" cy="61384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9" name="Rectangle 589"/>
          <p:cNvSpPr/>
          <p:nvPr/>
        </p:nvSpPr>
        <p:spPr>
          <a:xfrm rot="2700000">
            <a:off x="1964204" y="3219985"/>
            <a:ext cx="44451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0" name="Rectangle 590"/>
          <p:cNvSpPr/>
          <p:nvPr/>
        </p:nvSpPr>
        <p:spPr>
          <a:xfrm rot="2700000">
            <a:off x="1750687" y="3175265"/>
            <a:ext cx="46037" cy="61384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1" name="Rectangle 598"/>
          <p:cNvSpPr/>
          <p:nvPr/>
        </p:nvSpPr>
        <p:spPr>
          <a:xfrm rot="2700000">
            <a:off x="1603579" y="3163629"/>
            <a:ext cx="46037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2" name="Rectangle 599"/>
          <p:cNvSpPr/>
          <p:nvPr/>
        </p:nvSpPr>
        <p:spPr>
          <a:xfrm rot="2700000">
            <a:off x="1460436" y="3191409"/>
            <a:ext cx="44451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3" name="Rectangle 600"/>
          <p:cNvSpPr/>
          <p:nvPr/>
        </p:nvSpPr>
        <p:spPr>
          <a:xfrm rot="2700000">
            <a:off x="1316771" y="3207045"/>
            <a:ext cx="46037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4" name="Rectangle 601"/>
          <p:cNvSpPr/>
          <p:nvPr/>
        </p:nvSpPr>
        <p:spPr>
          <a:xfrm rot="2700000">
            <a:off x="1172858" y="3116557"/>
            <a:ext cx="46039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5" name="Rectangle 608"/>
          <p:cNvSpPr/>
          <p:nvPr/>
        </p:nvSpPr>
        <p:spPr>
          <a:xfrm rot="2700000">
            <a:off x="1101664" y="3077662"/>
            <a:ext cx="44451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6" name="Rectangle 609"/>
          <p:cNvSpPr/>
          <p:nvPr/>
        </p:nvSpPr>
        <p:spPr>
          <a:xfrm rot="2700000">
            <a:off x="1031812" y="2969683"/>
            <a:ext cx="44451" cy="61384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7" name="Rectangle 610"/>
          <p:cNvSpPr/>
          <p:nvPr/>
        </p:nvSpPr>
        <p:spPr>
          <a:xfrm rot="2700000">
            <a:off x="956939" y="2940345"/>
            <a:ext cx="46037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9" name="Oval 17"/>
          <p:cNvSpPr/>
          <p:nvPr/>
        </p:nvSpPr>
        <p:spPr>
          <a:xfrm>
            <a:off x="887877" y="2686073"/>
            <a:ext cx="61384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0" name="Oval 612"/>
          <p:cNvSpPr/>
          <p:nvPr/>
        </p:nvSpPr>
        <p:spPr>
          <a:xfrm>
            <a:off x="955612" y="3062289"/>
            <a:ext cx="59267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1" name="Oval 613"/>
          <p:cNvSpPr/>
          <p:nvPr/>
        </p:nvSpPr>
        <p:spPr>
          <a:xfrm>
            <a:off x="1029696" y="3705249"/>
            <a:ext cx="59267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2" name="Oval 620"/>
          <p:cNvSpPr/>
          <p:nvPr/>
        </p:nvSpPr>
        <p:spPr>
          <a:xfrm>
            <a:off x="1101689" y="3716337"/>
            <a:ext cx="61383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3" name="Oval 621"/>
          <p:cNvSpPr/>
          <p:nvPr/>
        </p:nvSpPr>
        <p:spPr>
          <a:xfrm>
            <a:off x="1171511" y="3859219"/>
            <a:ext cx="61384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4" name="Oval 622"/>
          <p:cNvSpPr/>
          <p:nvPr/>
        </p:nvSpPr>
        <p:spPr>
          <a:xfrm>
            <a:off x="1315444" y="3859213"/>
            <a:ext cx="61384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5" name="Oval 623"/>
          <p:cNvSpPr/>
          <p:nvPr/>
        </p:nvSpPr>
        <p:spPr>
          <a:xfrm>
            <a:off x="1457289" y="3895733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6" name="Oval 624"/>
          <p:cNvSpPr/>
          <p:nvPr/>
        </p:nvSpPr>
        <p:spPr>
          <a:xfrm>
            <a:off x="1601222" y="3894137"/>
            <a:ext cx="61383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7" name="Oval 625"/>
          <p:cNvSpPr/>
          <p:nvPr/>
        </p:nvSpPr>
        <p:spPr>
          <a:xfrm>
            <a:off x="1965289" y="3927485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8" name="Oval 626"/>
          <p:cNvSpPr/>
          <p:nvPr/>
        </p:nvSpPr>
        <p:spPr>
          <a:xfrm>
            <a:off x="1747244" y="4043364"/>
            <a:ext cx="61384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9" name="Oval 627"/>
          <p:cNvSpPr/>
          <p:nvPr/>
        </p:nvSpPr>
        <p:spPr>
          <a:xfrm>
            <a:off x="2176928" y="4003681"/>
            <a:ext cx="59267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0" name="Oval 628"/>
          <p:cNvSpPr/>
          <p:nvPr/>
        </p:nvSpPr>
        <p:spPr>
          <a:xfrm>
            <a:off x="2394944" y="3914777"/>
            <a:ext cx="61384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1" name="Oval 629"/>
          <p:cNvSpPr/>
          <p:nvPr/>
        </p:nvSpPr>
        <p:spPr>
          <a:xfrm>
            <a:off x="2612989" y="3933841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2" name="Oval 632"/>
          <p:cNvSpPr/>
          <p:nvPr/>
        </p:nvSpPr>
        <p:spPr>
          <a:xfrm>
            <a:off x="2826744" y="3773488"/>
            <a:ext cx="61384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3" name="Oval 639"/>
          <p:cNvSpPr/>
          <p:nvPr/>
        </p:nvSpPr>
        <p:spPr>
          <a:xfrm>
            <a:off x="3042644" y="4117998"/>
            <a:ext cx="61384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4" name="Oval 650"/>
          <p:cNvSpPr/>
          <p:nvPr/>
        </p:nvSpPr>
        <p:spPr>
          <a:xfrm>
            <a:off x="3476583" y="4106867"/>
            <a:ext cx="61383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5" name="Oval 651"/>
          <p:cNvSpPr/>
          <p:nvPr/>
        </p:nvSpPr>
        <p:spPr>
          <a:xfrm>
            <a:off x="3902012" y="4073541"/>
            <a:ext cx="59267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6" name="Oval 652"/>
          <p:cNvSpPr/>
          <p:nvPr/>
        </p:nvSpPr>
        <p:spPr>
          <a:xfrm>
            <a:off x="4331722" y="4087818"/>
            <a:ext cx="61383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7" name="Oval 653"/>
          <p:cNvSpPr/>
          <p:nvPr/>
        </p:nvSpPr>
        <p:spPr>
          <a:xfrm>
            <a:off x="4765612" y="4129089"/>
            <a:ext cx="59267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8" name="Oval 654"/>
          <p:cNvSpPr/>
          <p:nvPr/>
        </p:nvSpPr>
        <p:spPr>
          <a:xfrm>
            <a:off x="5195322" y="4125916"/>
            <a:ext cx="61383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9" name="Oval 655"/>
          <p:cNvSpPr/>
          <p:nvPr/>
        </p:nvSpPr>
        <p:spPr>
          <a:xfrm>
            <a:off x="5631355" y="4125916"/>
            <a:ext cx="61383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0" name="Oval 656"/>
          <p:cNvSpPr/>
          <p:nvPr/>
        </p:nvSpPr>
        <p:spPr>
          <a:xfrm>
            <a:off x="6063155" y="4032265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11" name="Group 405"/>
          <p:cNvGrpSpPr/>
          <p:nvPr/>
        </p:nvGrpSpPr>
        <p:grpSpPr>
          <a:xfrm>
            <a:off x="6920460" y="2600244"/>
            <a:ext cx="5007625" cy="1278641"/>
            <a:chOff x="1459973" y="1922774"/>
            <a:chExt cx="5718993" cy="1947042"/>
          </a:xfrm>
          <a:solidFill>
            <a:sysClr val="windowText" lastClr="000000"/>
          </a:solidFill>
        </p:grpSpPr>
        <p:sp>
          <p:nvSpPr>
            <p:cNvPr id="612" name="Freeform 406"/>
            <p:cNvSpPr>
              <a:spLocks noEditPoints="1"/>
            </p:cNvSpPr>
            <p:nvPr/>
          </p:nvSpPr>
          <p:spPr bwMode="auto">
            <a:xfrm>
              <a:off x="1459973" y="1991792"/>
              <a:ext cx="47178" cy="385049"/>
            </a:xfrm>
            <a:custGeom>
              <a:avLst/>
              <a:gdLst>
                <a:gd name="T0" fmla="*/ 29 w 71"/>
                <a:gd name="T1" fmla="*/ 630 h 636"/>
                <a:gd name="T2" fmla="*/ 29 w 71"/>
                <a:gd name="T3" fmla="*/ 317 h 636"/>
                <a:gd name="T4" fmla="*/ 29 w 71"/>
                <a:gd name="T5" fmla="*/ 6 h 636"/>
                <a:gd name="T6" fmla="*/ 40 w 71"/>
                <a:gd name="T7" fmla="*/ 6 h 636"/>
                <a:gd name="T8" fmla="*/ 40 w 71"/>
                <a:gd name="T9" fmla="*/ 317 h 636"/>
                <a:gd name="T10" fmla="*/ 40 w 71"/>
                <a:gd name="T11" fmla="*/ 630 h 636"/>
                <a:gd name="T12" fmla="*/ 29 w 71"/>
                <a:gd name="T13" fmla="*/ 630 h 636"/>
                <a:gd name="T14" fmla="*/ 0 w 71"/>
                <a:gd name="T15" fmla="*/ 624 h 636"/>
                <a:gd name="T16" fmla="*/ 71 w 71"/>
                <a:gd name="T17" fmla="*/ 624 h 636"/>
                <a:gd name="T18" fmla="*/ 71 w 71"/>
                <a:gd name="T19" fmla="*/ 636 h 636"/>
                <a:gd name="T20" fmla="*/ 0 w 71"/>
                <a:gd name="T21" fmla="*/ 636 h 636"/>
                <a:gd name="T22" fmla="*/ 0 w 71"/>
                <a:gd name="T23" fmla="*/ 624 h 636"/>
                <a:gd name="T24" fmla="*/ 0 w 71"/>
                <a:gd name="T25" fmla="*/ 0 h 636"/>
                <a:gd name="T26" fmla="*/ 71 w 71"/>
                <a:gd name="T27" fmla="*/ 0 h 636"/>
                <a:gd name="T28" fmla="*/ 71 w 71"/>
                <a:gd name="T29" fmla="*/ 12 h 636"/>
                <a:gd name="T30" fmla="*/ 0 w 71"/>
                <a:gd name="T31" fmla="*/ 12 h 636"/>
                <a:gd name="T32" fmla="*/ 0 w 71"/>
                <a:gd name="T33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636">
                  <a:moveTo>
                    <a:pt x="29" y="630"/>
                  </a:moveTo>
                  <a:lnTo>
                    <a:pt x="29" y="317"/>
                  </a:lnTo>
                  <a:lnTo>
                    <a:pt x="29" y="6"/>
                  </a:lnTo>
                  <a:lnTo>
                    <a:pt x="40" y="6"/>
                  </a:lnTo>
                  <a:lnTo>
                    <a:pt x="40" y="317"/>
                  </a:lnTo>
                  <a:lnTo>
                    <a:pt x="40" y="630"/>
                  </a:lnTo>
                  <a:lnTo>
                    <a:pt x="29" y="630"/>
                  </a:lnTo>
                  <a:close/>
                  <a:moveTo>
                    <a:pt x="0" y="624"/>
                  </a:moveTo>
                  <a:lnTo>
                    <a:pt x="71" y="624"/>
                  </a:lnTo>
                  <a:lnTo>
                    <a:pt x="71" y="636"/>
                  </a:lnTo>
                  <a:lnTo>
                    <a:pt x="0" y="636"/>
                  </a:lnTo>
                  <a:lnTo>
                    <a:pt x="0" y="624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13" name="Freeform 407"/>
            <p:cNvSpPr>
              <a:spLocks noEditPoints="1"/>
            </p:cNvSpPr>
            <p:nvPr/>
          </p:nvSpPr>
          <p:spPr bwMode="auto">
            <a:xfrm>
              <a:off x="1538602" y="1922774"/>
              <a:ext cx="47178" cy="446802"/>
            </a:xfrm>
            <a:custGeom>
              <a:avLst/>
              <a:gdLst>
                <a:gd name="T0" fmla="*/ 31 w 73"/>
                <a:gd name="T1" fmla="*/ 734 h 739"/>
                <a:gd name="T2" fmla="*/ 31 w 73"/>
                <a:gd name="T3" fmla="*/ 371 h 739"/>
                <a:gd name="T4" fmla="*/ 31 w 73"/>
                <a:gd name="T5" fmla="*/ 6 h 739"/>
                <a:gd name="T6" fmla="*/ 42 w 73"/>
                <a:gd name="T7" fmla="*/ 6 h 739"/>
                <a:gd name="T8" fmla="*/ 42 w 73"/>
                <a:gd name="T9" fmla="*/ 371 h 739"/>
                <a:gd name="T10" fmla="*/ 42 w 73"/>
                <a:gd name="T11" fmla="*/ 734 h 739"/>
                <a:gd name="T12" fmla="*/ 31 w 73"/>
                <a:gd name="T13" fmla="*/ 734 h 739"/>
                <a:gd name="T14" fmla="*/ 0 w 73"/>
                <a:gd name="T15" fmla="*/ 728 h 739"/>
                <a:gd name="T16" fmla="*/ 73 w 73"/>
                <a:gd name="T17" fmla="*/ 728 h 739"/>
                <a:gd name="T18" fmla="*/ 73 w 73"/>
                <a:gd name="T19" fmla="*/ 739 h 739"/>
                <a:gd name="T20" fmla="*/ 0 w 73"/>
                <a:gd name="T21" fmla="*/ 739 h 739"/>
                <a:gd name="T22" fmla="*/ 0 w 73"/>
                <a:gd name="T23" fmla="*/ 728 h 739"/>
                <a:gd name="T24" fmla="*/ 0 w 73"/>
                <a:gd name="T25" fmla="*/ 0 h 739"/>
                <a:gd name="T26" fmla="*/ 73 w 73"/>
                <a:gd name="T27" fmla="*/ 0 h 739"/>
                <a:gd name="T28" fmla="*/ 73 w 73"/>
                <a:gd name="T29" fmla="*/ 12 h 739"/>
                <a:gd name="T30" fmla="*/ 0 w 73"/>
                <a:gd name="T31" fmla="*/ 12 h 739"/>
                <a:gd name="T32" fmla="*/ 0 w 73"/>
                <a:gd name="T33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39">
                  <a:moveTo>
                    <a:pt x="31" y="734"/>
                  </a:moveTo>
                  <a:lnTo>
                    <a:pt x="31" y="371"/>
                  </a:lnTo>
                  <a:lnTo>
                    <a:pt x="31" y="6"/>
                  </a:lnTo>
                  <a:lnTo>
                    <a:pt x="42" y="6"/>
                  </a:lnTo>
                  <a:lnTo>
                    <a:pt x="42" y="371"/>
                  </a:lnTo>
                  <a:lnTo>
                    <a:pt x="42" y="734"/>
                  </a:lnTo>
                  <a:lnTo>
                    <a:pt x="31" y="734"/>
                  </a:lnTo>
                  <a:close/>
                  <a:moveTo>
                    <a:pt x="0" y="728"/>
                  </a:moveTo>
                  <a:lnTo>
                    <a:pt x="73" y="728"/>
                  </a:lnTo>
                  <a:lnTo>
                    <a:pt x="73" y="739"/>
                  </a:lnTo>
                  <a:lnTo>
                    <a:pt x="0" y="739"/>
                  </a:lnTo>
                  <a:lnTo>
                    <a:pt x="0" y="728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14" name="Freeform 408"/>
            <p:cNvSpPr>
              <a:spLocks noEditPoints="1"/>
            </p:cNvSpPr>
            <p:nvPr/>
          </p:nvSpPr>
          <p:spPr bwMode="auto">
            <a:xfrm>
              <a:off x="1617232" y="2904771"/>
              <a:ext cx="47178" cy="397158"/>
            </a:xfrm>
            <a:custGeom>
              <a:avLst/>
              <a:gdLst>
                <a:gd name="T0" fmla="*/ 30 w 71"/>
                <a:gd name="T1" fmla="*/ 650 h 656"/>
                <a:gd name="T2" fmla="*/ 30 w 71"/>
                <a:gd name="T3" fmla="*/ 328 h 656"/>
                <a:gd name="T4" fmla="*/ 30 w 71"/>
                <a:gd name="T5" fmla="*/ 5 h 656"/>
                <a:gd name="T6" fmla="*/ 42 w 71"/>
                <a:gd name="T7" fmla="*/ 5 h 656"/>
                <a:gd name="T8" fmla="*/ 42 w 71"/>
                <a:gd name="T9" fmla="*/ 328 h 656"/>
                <a:gd name="T10" fmla="*/ 42 w 71"/>
                <a:gd name="T11" fmla="*/ 650 h 656"/>
                <a:gd name="T12" fmla="*/ 30 w 71"/>
                <a:gd name="T13" fmla="*/ 650 h 656"/>
                <a:gd name="T14" fmla="*/ 0 w 71"/>
                <a:gd name="T15" fmla="*/ 645 h 656"/>
                <a:gd name="T16" fmla="*/ 71 w 71"/>
                <a:gd name="T17" fmla="*/ 645 h 656"/>
                <a:gd name="T18" fmla="*/ 71 w 71"/>
                <a:gd name="T19" fmla="*/ 656 h 656"/>
                <a:gd name="T20" fmla="*/ 0 w 71"/>
                <a:gd name="T21" fmla="*/ 656 h 656"/>
                <a:gd name="T22" fmla="*/ 0 w 71"/>
                <a:gd name="T23" fmla="*/ 645 h 656"/>
                <a:gd name="T24" fmla="*/ 0 w 71"/>
                <a:gd name="T25" fmla="*/ 0 h 656"/>
                <a:gd name="T26" fmla="*/ 71 w 71"/>
                <a:gd name="T27" fmla="*/ 0 h 656"/>
                <a:gd name="T28" fmla="*/ 71 w 71"/>
                <a:gd name="T29" fmla="*/ 11 h 656"/>
                <a:gd name="T30" fmla="*/ 0 w 71"/>
                <a:gd name="T31" fmla="*/ 11 h 656"/>
                <a:gd name="T32" fmla="*/ 0 w 71"/>
                <a:gd name="T33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656">
                  <a:moveTo>
                    <a:pt x="30" y="650"/>
                  </a:moveTo>
                  <a:lnTo>
                    <a:pt x="30" y="328"/>
                  </a:lnTo>
                  <a:lnTo>
                    <a:pt x="30" y="5"/>
                  </a:lnTo>
                  <a:lnTo>
                    <a:pt x="42" y="5"/>
                  </a:lnTo>
                  <a:lnTo>
                    <a:pt x="42" y="328"/>
                  </a:lnTo>
                  <a:lnTo>
                    <a:pt x="42" y="650"/>
                  </a:lnTo>
                  <a:lnTo>
                    <a:pt x="30" y="650"/>
                  </a:lnTo>
                  <a:close/>
                  <a:moveTo>
                    <a:pt x="0" y="645"/>
                  </a:moveTo>
                  <a:lnTo>
                    <a:pt x="71" y="645"/>
                  </a:lnTo>
                  <a:lnTo>
                    <a:pt x="71" y="656"/>
                  </a:lnTo>
                  <a:lnTo>
                    <a:pt x="0" y="656"/>
                  </a:lnTo>
                  <a:lnTo>
                    <a:pt x="0" y="64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15" name="Freeform 409"/>
            <p:cNvSpPr>
              <a:spLocks noEditPoints="1"/>
            </p:cNvSpPr>
            <p:nvPr/>
          </p:nvSpPr>
          <p:spPr bwMode="auto">
            <a:xfrm>
              <a:off x="1695861" y="3282555"/>
              <a:ext cx="47178" cy="374152"/>
            </a:xfrm>
            <a:custGeom>
              <a:avLst/>
              <a:gdLst>
                <a:gd name="T0" fmla="*/ 31 w 73"/>
                <a:gd name="T1" fmla="*/ 612 h 618"/>
                <a:gd name="T2" fmla="*/ 31 w 73"/>
                <a:gd name="T3" fmla="*/ 309 h 618"/>
                <a:gd name="T4" fmla="*/ 31 w 73"/>
                <a:gd name="T5" fmla="*/ 5 h 618"/>
                <a:gd name="T6" fmla="*/ 42 w 73"/>
                <a:gd name="T7" fmla="*/ 5 h 618"/>
                <a:gd name="T8" fmla="*/ 42 w 73"/>
                <a:gd name="T9" fmla="*/ 309 h 618"/>
                <a:gd name="T10" fmla="*/ 42 w 73"/>
                <a:gd name="T11" fmla="*/ 612 h 618"/>
                <a:gd name="T12" fmla="*/ 31 w 73"/>
                <a:gd name="T13" fmla="*/ 612 h 618"/>
                <a:gd name="T14" fmla="*/ 0 w 73"/>
                <a:gd name="T15" fmla="*/ 606 h 618"/>
                <a:gd name="T16" fmla="*/ 73 w 73"/>
                <a:gd name="T17" fmla="*/ 606 h 618"/>
                <a:gd name="T18" fmla="*/ 73 w 73"/>
                <a:gd name="T19" fmla="*/ 618 h 618"/>
                <a:gd name="T20" fmla="*/ 0 w 73"/>
                <a:gd name="T21" fmla="*/ 618 h 618"/>
                <a:gd name="T22" fmla="*/ 0 w 73"/>
                <a:gd name="T23" fmla="*/ 606 h 618"/>
                <a:gd name="T24" fmla="*/ 0 w 73"/>
                <a:gd name="T25" fmla="*/ 0 h 618"/>
                <a:gd name="T26" fmla="*/ 73 w 73"/>
                <a:gd name="T27" fmla="*/ 0 h 618"/>
                <a:gd name="T28" fmla="*/ 73 w 73"/>
                <a:gd name="T29" fmla="*/ 11 h 618"/>
                <a:gd name="T30" fmla="*/ 0 w 73"/>
                <a:gd name="T31" fmla="*/ 11 h 618"/>
                <a:gd name="T32" fmla="*/ 0 w 73"/>
                <a:gd name="T3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18">
                  <a:moveTo>
                    <a:pt x="31" y="612"/>
                  </a:moveTo>
                  <a:lnTo>
                    <a:pt x="31" y="309"/>
                  </a:lnTo>
                  <a:lnTo>
                    <a:pt x="31" y="5"/>
                  </a:lnTo>
                  <a:lnTo>
                    <a:pt x="42" y="5"/>
                  </a:lnTo>
                  <a:lnTo>
                    <a:pt x="42" y="309"/>
                  </a:lnTo>
                  <a:lnTo>
                    <a:pt x="42" y="612"/>
                  </a:lnTo>
                  <a:lnTo>
                    <a:pt x="31" y="612"/>
                  </a:lnTo>
                  <a:close/>
                  <a:moveTo>
                    <a:pt x="0" y="606"/>
                  </a:moveTo>
                  <a:lnTo>
                    <a:pt x="73" y="606"/>
                  </a:lnTo>
                  <a:lnTo>
                    <a:pt x="73" y="618"/>
                  </a:lnTo>
                  <a:lnTo>
                    <a:pt x="0" y="618"/>
                  </a:lnTo>
                  <a:lnTo>
                    <a:pt x="0" y="606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16" name="Freeform 410"/>
            <p:cNvSpPr>
              <a:spLocks noEditPoints="1"/>
            </p:cNvSpPr>
            <p:nvPr/>
          </p:nvSpPr>
          <p:spPr bwMode="auto">
            <a:xfrm>
              <a:off x="1774491" y="3542887"/>
              <a:ext cx="48488" cy="326929"/>
            </a:xfrm>
            <a:custGeom>
              <a:avLst/>
              <a:gdLst>
                <a:gd name="T0" fmla="*/ 30 w 73"/>
                <a:gd name="T1" fmla="*/ 533 h 539"/>
                <a:gd name="T2" fmla="*/ 30 w 73"/>
                <a:gd name="T3" fmla="*/ 270 h 539"/>
                <a:gd name="T4" fmla="*/ 30 w 73"/>
                <a:gd name="T5" fmla="*/ 5 h 539"/>
                <a:gd name="T6" fmla="*/ 42 w 73"/>
                <a:gd name="T7" fmla="*/ 5 h 539"/>
                <a:gd name="T8" fmla="*/ 42 w 73"/>
                <a:gd name="T9" fmla="*/ 270 h 539"/>
                <a:gd name="T10" fmla="*/ 42 w 73"/>
                <a:gd name="T11" fmla="*/ 533 h 539"/>
                <a:gd name="T12" fmla="*/ 30 w 73"/>
                <a:gd name="T13" fmla="*/ 533 h 539"/>
                <a:gd name="T14" fmla="*/ 0 w 73"/>
                <a:gd name="T15" fmla="*/ 528 h 539"/>
                <a:gd name="T16" fmla="*/ 73 w 73"/>
                <a:gd name="T17" fmla="*/ 528 h 539"/>
                <a:gd name="T18" fmla="*/ 73 w 73"/>
                <a:gd name="T19" fmla="*/ 539 h 539"/>
                <a:gd name="T20" fmla="*/ 0 w 73"/>
                <a:gd name="T21" fmla="*/ 539 h 539"/>
                <a:gd name="T22" fmla="*/ 0 w 73"/>
                <a:gd name="T23" fmla="*/ 528 h 539"/>
                <a:gd name="T24" fmla="*/ 0 w 73"/>
                <a:gd name="T25" fmla="*/ 0 h 539"/>
                <a:gd name="T26" fmla="*/ 73 w 73"/>
                <a:gd name="T27" fmla="*/ 0 h 539"/>
                <a:gd name="T28" fmla="*/ 73 w 73"/>
                <a:gd name="T29" fmla="*/ 11 h 539"/>
                <a:gd name="T30" fmla="*/ 0 w 73"/>
                <a:gd name="T31" fmla="*/ 11 h 539"/>
                <a:gd name="T32" fmla="*/ 0 w 73"/>
                <a:gd name="T3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539">
                  <a:moveTo>
                    <a:pt x="30" y="533"/>
                  </a:moveTo>
                  <a:lnTo>
                    <a:pt x="30" y="270"/>
                  </a:lnTo>
                  <a:lnTo>
                    <a:pt x="30" y="5"/>
                  </a:lnTo>
                  <a:lnTo>
                    <a:pt x="42" y="5"/>
                  </a:lnTo>
                  <a:lnTo>
                    <a:pt x="42" y="270"/>
                  </a:lnTo>
                  <a:lnTo>
                    <a:pt x="42" y="533"/>
                  </a:lnTo>
                  <a:lnTo>
                    <a:pt x="30" y="533"/>
                  </a:lnTo>
                  <a:close/>
                  <a:moveTo>
                    <a:pt x="0" y="528"/>
                  </a:moveTo>
                  <a:lnTo>
                    <a:pt x="73" y="528"/>
                  </a:lnTo>
                  <a:lnTo>
                    <a:pt x="73" y="539"/>
                  </a:lnTo>
                  <a:lnTo>
                    <a:pt x="0" y="539"/>
                  </a:lnTo>
                  <a:lnTo>
                    <a:pt x="0" y="528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17" name="Freeform 411"/>
            <p:cNvSpPr>
              <a:spLocks noEditPoints="1"/>
            </p:cNvSpPr>
            <p:nvPr/>
          </p:nvSpPr>
          <p:spPr bwMode="auto">
            <a:xfrm>
              <a:off x="1931750" y="3516248"/>
              <a:ext cx="48488" cy="324507"/>
            </a:xfrm>
            <a:custGeom>
              <a:avLst/>
              <a:gdLst>
                <a:gd name="T0" fmla="*/ 30 w 73"/>
                <a:gd name="T1" fmla="*/ 530 h 536"/>
                <a:gd name="T2" fmla="*/ 30 w 73"/>
                <a:gd name="T3" fmla="*/ 269 h 536"/>
                <a:gd name="T4" fmla="*/ 30 w 73"/>
                <a:gd name="T5" fmla="*/ 6 h 536"/>
                <a:gd name="T6" fmla="*/ 42 w 73"/>
                <a:gd name="T7" fmla="*/ 6 h 536"/>
                <a:gd name="T8" fmla="*/ 42 w 73"/>
                <a:gd name="T9" fmla="*/ 269 h 536"/>
                <a:gd name="T10" fmla="*/ 42 w 73"/>
                <a:gd name="T11" fmla="*/ 530 h 536"/>
                <a:gd name="T12" fmla="*/ 30 w 73"/>
                <a:gd name="T13" fmla="*/ 530 h 536"/>
                <a:gd name="T14" fmla="*/ 0 w 73"/>
                <a:gd name="T15" fmla="*/ 525 h 536"/>
                <a:gd name="T16" fmla="*/ 73 w 73"/>
                <a:gd name="T17" fmla="*/ 525 h 536"/>
                <a:gd name="T18" fmla="*/ 73 w 73"/>
                <a:gd name="T19" fmla="*/ 536 h 536"/>
                <a:gd name="T20" fmla="*/ 0 w 73"/>
                <a:gd name="T21" fmla="*/ 536 h 536"/>
                <a:gd name="T22" fmla="*/ 0 w 73"/>
                <a:gd name="T23" fmla="*/ 525 h 536"/>
                <a:gd name="T24" fmla="*/ 0 w 73"/>
                <a:gd name="T25" fmla="*/ 0 h 536"/>
                <a:gd name="T26" fmla="*/ 73 w 73"/>
                <a:gd name="T27" fmla="*/ 0 h 536"/>
                <a:gd name="T28" fmla="*/ 73 w 73"/>
                <a:gd name="T29" fmla="*/ 12 h 536"/>
                <a:gd name="T30" fmla="*/ 0 w 73"/>
                <a:gd name="T31" fmla="*/ 12 h 536"/>
                <a:gd name="T32" fmla="*/ 0 w 73"/>
                <a:gd name="T3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536">
                  <a:moveTo>
                    <a:pt x="30" y="530"/>
                  </a:moveTo>
                  <a:lnTo>
                    <a:pt x="30" y="269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269"/>
                  </a:lnTo>
                  <a:lnTo>
                    <a:pt x="42" y="530"/>
                  </a:lnTo>
                  <a:lnTo>
                    <a:pt x="30" y="530"/>
                  </a:lnTo>
                  <a:close/>
                  <a:moveTo>
                    <a:pt x="0" y="525"/>
                  </a:moveTo>
                  <a:lnTo>
                    <a:pt x="73" y="525"/>
                  </a:lnTo>
                  <a:lnTo>
                    <a:pt x="73" y="536"/>
                  </a:lnTo>
                  <a:lnTo>
                    <a:pt x="0" y="536"/>
                  </a:lnTo>
                  <a:lnTo>
                    <a:pt x="0" y="525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18" name="Freeform 412"/>
            <p:cNvSpPr>
              <a:spLocks noEditPoints="1"/>
            </p:cNvSpPr>
            <p:nvPr/>
          </p:nvSpPr>
          <p:spPr bwMode="auto">
            <a:xfrm>
              <a:off x="2090320" y="3335832"/>
              <a:ext cx="47178" cy="352356"/>
            </a:xfrm>
            <a:custGeom>
              <a:avLst/>
              <a:gdLst>
                <a:gd name="T0" fmla="*/ 28 w 71"/>
                <a:gd name="T1" fmla="*/ 576 h 582"/>
                <a:gd name="T2" fmla="*/ 28 w 71"/>
                <a:gd name="T3" fmla="*/ 290 h 582"/>
                <a:gd name="T4" fmla="*/ 28 w 71"/>
                <a:gd name="T5" fmla="*/ 6 h 582"/>
                <a:gd name="T6" fmla="*/ 40 w 71"/>
                <a:gd name="T7" fmla="*/ 6 h 582"/>
                <a:gd name="T8" fmla="*/ 40 w 71"/>
                <a:gd name="T9" fmla="*/ 290 h 582"/>
                <a:gd name="T10" fmla="*/ 40 w 71"/>
                <a:gd name="T11" fmla="*/ 576 h 582"/>
                <a:gd name="T12" fmla="*/ 28 w 71"/>
                <a:gd name="T13" fmla="*/ 576 h 582"/>
                <a:gd name="T14" fmla="*/ 0 w 71"/>
                <a:gd name="T15" fmla="*/ 570 h 582"/>
                <a:gd name="T16" fmla="*/ 71 w 71"/>
                <a:gd name="T17" fmla="*/ 570 h 582"/>
                <a:gd name="T18" fmla="*/ 71 w 71"/>
                <a:gd name="T19" fmla="*/ 582 h 582"/>
                <a:gd name="T20" fmla="*/ 0 w 71"/>
                <a:gd name="T21" fmla="*/ 582 h 582"/>
                <a:gd name="T22" fmla="*/ 0 w 71"/>
                <a:gd name="T23" fmla="*/ 570 h 582"/>
                <a:gd name="T24" fmla="*/ 0 w 71"/>
                <a:gd name="T25" fmla="*/ 0 h 582"/>
                <a:gd name="T26" fmla="*/ 71 w 71"/>
                <a:gd name="T27" fmla="*/ 0 h 582"/>
                <a:gd name="T28" fmla="*/ 71 w 71"/>
                <a:gd name="T29" fmla="*/ 11 h 582"/>
                <a:gd name="T30" fmla="*/ 0 w 71"/>
                <a:gd name="T31" fmla="*/ 11 h 582"/>
                <a:gd name="T32" fmla="*/ 0 w 71"/>
                <a:gd name="T33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582">
                  <a:moveTo>
                    <a:pt x="28" y="576"/>
                  </a:moveTo>
                  <a:lnTo>
                    <a:pt x="28" y="290"/>
                  </a:lnTo>
                  <a:lnTo>
                    <a:pt x="28" y="6"/>
                  </a:lnTo>
                  <a:lnTo>
                    <a:pt x="40" y="6"/>
                  </a:lnTo>
                  <a:lnTo>
                    <a:pt x="40" y="290"/>
                  </a:lnTo>
                  <a:lnTo>
                    <a:pt x="40" y="576"/>
                  </a:lnTo>
                  <a:lnTo>
                    <a:pt x="28" y="576"/>
                  </a:lnTo>
                  <a:close/>
                  <a:moveTo>
                    <a:pt x="0" y="570"/>
                  </a:moveTo>
                  <a:lnTo>
                    <a:pt x="71" y="570"/>
                  </a:lnTo>
                  <a:lnTo>
                    <a:pt x="71" y="582"/>
                  </a:lnTo>
                  <a:lnTo>
                    <a:pt x="0" y="582"/>
                  </a:lnTo>
                  <a:lnTo>
                    <a:pt x="0" y="570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19" name="Freeform 413"/>
            <p:cNvSpPr>
              <a:spLocks noEditPoints="1"/>
            </p:cNvSpPr>
            <p:nvPr/>
          </p:nvSpPr>
          <p:spPr bwMode="auto">
            <a:xfrm>
              <a:off x="2247579" y="2824855"/>
              <a:ext cx="47178" cy="353567"/>
            </a:xfrm>
            <a:custGeom>
              <a:avLst/>
              <a:gdLst>
                <a:gd name="T0" fmla="*/ 30 w 71"/>
                <a:gd name="T1" fmla="*/ 580 h 586"/>
                <a:gd name="T2" fmla="*/ 30 w 71"/>
                <a:gd name="T3" fmla="*/ 294 h 586"/>
                <a:gd name="T4" fmla="*/ 30 w 71"/>
                <a:gd name="T5" fmla="*/ 6 h 586"/>
                <a:gd name="T6" fmla="*/ 42 w 71"/>
                <a:gd name="T7" fmla="*/ 6 h 586"/>
                <a:gd name="T8" fmla="*/ 42 w 71"/>
                <a:gd name="T9" fmla="*/ 294 h 586"/>
                <a:gd name="T10" fmla="*/ 42 w 71"/>
                <a:gd name="T11" fmla="*/ 580 h 586"/>
                <a:gd name="T12" fmla="*/ 30 w 71"/>
                <a:gd name="T13" fmla="*/ 580 h 586"/>
                <a:gd name="T14" fmla="*/ 0 w 71"/>
                <a:gd name="T15" fmla="*/ 574 h 586"/>
                <a:gd name="T16" fmla="*/ 71 w 71"/>
                <a:gd name="T17" fmla="*/ 574 h 586"/>
                <a:gd name="T18" fmla="*/ 71 w 71"/>
                <a:gd name="T19" fmla="*/ 586 h 586"/>
                <a:gd name="T20" fmla="*/ 0 w 71"/>
                <a:gd name="T21" fmla="*/ 586 h 586"/>
                <a:gd name="T22" fmla="*/ 0 w 71"/>
                <a:gd name="T23" fmla="*/ 574 h 586"/>
                <a:gd name="T24" fmla="*/ 0 w 71"/>
                <a:gd name="T25" fmla="*/ 0 h 586"/>
                <a:gd name="T26" fmla="*/ 71 w 71"/>
                <a:gd name="T27" fmla="*/ 0 h 586"/>
                <a:gd name="T28" fmla="*/ 71 w 71"/>
                <a:gd name="T29" fmla="*/ 12 h 586"/>
                <a:gd name="T30" fmla="*/ 0 w 71"/>
                <a:gd name="T31" fmla="*/ 12 h 586"/>
                <a:gd name="T32" fmla="*/ 0 w 71"/>
                <a:gd name="T3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586">
                  <a:moveTo>
                    <a:pt x="30" y="580"/>
                  </a:moveTo>
                  <a:lnTo>
                    <a:pt x="30" y="294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294"/>
                  </a:lnTo>
                  <a:lnTo>
                    <a:pt x="42" y="580"/>
                  </a:lnTo>
                  <a:lnTo>
                    <a:pt x="30" y="580"/>
                  </a:lnTo>
                  <a:close/>
                  <a:moveTo>
                    <a:pt x="0" y="574"/>
                  </a:moveTo>
                  <a:lnTo>
                    <a:pt x="71" y="574"/>
                  </a:lnTo>
                  <a:lnTo>
                    <a:pt x="71" y="586"/>
                  </a:lnTo>
                  <a:lnTo>
                    <a:pt x="0" y="586"/>
                  </a:lnTo>
                  <a:lnTo>
                    <a:pt x="0" y="574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0" name="Freeform 414"/>
            <p:cNvSpPr>
              <a:spLocks noEditPoints="1"/>
            </p:cNvSpPr>
            <p:nvPr/>
          </p:nvSpPr>
          <p:spPr bwMode="auto">
            <a:xfrm>
              <a:off x="2404838" y="2850283"/>
              <a:ext cx="48488" cy="360832"/>
            </a:xfrm>
            <a:custGeom>
              <a:avLst/>
              <a:gdLst>
                <a:gd name="T0" fmla="*/ 30 w 73"/>
                <a:gd name="T1" fmla="*/ 592 h 597"/>
                <a:gd name="T2" fmla="*/ 30 w 73"/>
                <a:gd name="T3" fmla="*/ 300 h 597"/>
                <a:gd name="T4" fmla="*/ 30 w 73"/>
                <a:gd name="T5" fmla="*/ 6 h 597"/>
                <a:gd name="T6" fmla="*/ 42 w 73"/>
                <a:gd name="T7" fmla="*/ 6 h 597"/>
                <a:gd name="T8" fmla="*/ 42 w 73"/>
                <a:gd name="T9" fmla="*/ 300 h 597"/>
                <a:gd name="T10" fmla="*/ 42 w 73"/>
                <a:gd name="T11" fmla="*/ 592 h 597"/>
                <a:gd name="T12" fmla="*/ 30 w 73"/>
                <a:gd name="T13" fmla="*/ 592 h 597"/>
                <a:gd name="T14" fmla="*/ 0 w 73"/>
                <a:gd name="T15" fmla="*/ 586 h 597"/>
                <a:gd name="T16" fmla="*/ 73 w 73"/>
                <a:gd name="T17" fmla="*/ 586 h 597"/>
                <a:gd name="T18" fmla="*/ 73 w 73"/>
                <a:gd name="T19" fmla="*/ 597 h 597"/>
                <a:gd name="T20" fmla="*/ 0 w 73"/>
                <a:gd name="T21" fmla="*/ 597 h 597"/>
                <a:gd name="T22" fmla="*/ 0 w 73"/>
                <a:gd name="T23" fmla="*/ 586 h 597"/>
                <a:gd name="T24" fmla="*/ 0 w 73"/>
                <a:gd name="T25" fmla="*/ 0 h 597"/>
                <a:gd name="T26" fmla="*/ 73 w 73"/>
                <a:gd name="T27" fmla="*/ 0 h 597"/>
                <a:gd name="T28" fmla="*/ 73 w 73"/>
                <a:gd name="T29" fmla="*/ 12 h 597"/>
                <a:gd name="T30" fmla="*/ 0 w 73"/>
                <a:gd name="T31" fmla="*/ 12 h 597"/>
                <a:gd name="T32" fmla="*/ 0 w 73"/>
                <a:gd name="T33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597">
                  <a:moveTo>
                    <a:pt x="30" y="592"/>
                  </a:moveTo>
                  <a:lnTo>
                    <a:pt x="30" y="30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00"/>
                  </a:lnTo>
                  <a:lnTo>
                    <a:pt x="42" y="592"/>
                  </a:lnTo>
                  <a:lnTo>
                    <a:pt x="30" y="592"/>
                  </a:lnTo>
                  <a:close/>
                  <a:moveTo>
                    <a:pt x="0" y="586"/>
                  </a:moveTo>
                  <a:lnTo>
                    <a:pt x="73" y="586"/>
                  </a:lnTo>
                  <a:lnTo>
                    <a:pt x="73" y="597"/>
                  </a:lnTo>
                  <a:lnTo>
                    <a:pt x="0" y="597"/>
                  </a:lnTo>
                  <a:lnTo>
                    <a:pt x="0" y="586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1" name="Freeform 415"/>
            <p:cNvSpPr>
              <a:spLocks noEditPoints="1"/>
            </p:cNvSpPr>
            <p:nvPr/>
          </p:nvSpPr>
          <p:spPr bwMode="auto">
            <a:xfrm>
              <a:off x="2642038" y="2824855"/>
              <a:ext cx="45867" cy="381417"/>
            </a:xfrm>
            <a:custGeom>
              <a:avLst/>
              <a:gdLst>
                <a:gd name="T0" fmla="*/ 30 w 71"/>
                <a:gd name="T1" fmla="*/ 626 h 632"/>
                <a:gd name="T2" fmla="*/ 30 w 71"/>
                <a:gd name="T3" fmla="*/ 317 h 632"/>
                <a:gd name="T4" fmla="*/ 30 w 71"/>
                <a:gd name="T5" fmla="*/ 6 h 632"/>
                <a:gd name="T6" fmla="*/ 42 w 71"/>
                <a:gd name="T7" fmla="*/ 6 h 632"/>
                <a:gd name="T8" fmla="*/ 42 w 71"/>
                <a:gd name="T9" fmla="*/ 317 h 632"/>
                <a:gd name="T10" fmla="*/ 42 w 71"/>
                <a:gd name="T11" fmla="*/ 626 h 632"/>
                <a:gd name="T12" fmla="*/ 30 w 71"/>
                <a:gd name="T13" fmla="*/ 626 h 632"/>
                <a:gd name="T14" fmla="*/ 0 w 71"/>
                <a:gd name="T15" fmla="*/ 620 h 632"/>
                <a:gd name="T16" fmla="*/ 71 w 71"/>
                <a:gd name="T17" fmla="*/ 620 h 632"/>
                <a:gd name="T18" fmla="*/ 71 w 71"/>
                <a:gd name="T19" fmla="*/ 632 h 632"/>
                <a:gd name="T20" fmla="*/ 0 w 71"/>
                <a:gd name="T21" fmla="*/ 632 h 632"/>
                <a:gd name="T22" fmla="*/ 0 w 71"/>
                <a:gd name="T23" fmla="*/ 620 h 632"/>
                <a:gd name="T24" fmla="*/ 0 w 71"/>
                <a:gd name="T25" fmla="*/ 0 h 632"/>
                <a:gd name="T26" fmla="*/ 71 w 71"/>
                <a:gd name="T27" fmla="*/ 0 h 632"/>
                <a:gd name="T28" fmla="*/ 71 w 71"/>
                <a:gd name="T29" fmla="*/ 12 h 632"/>
                <a:gd name="T30" fmla="*/ 0 w 71"/>
                <a:gd name="T31" fmla="*/ 12 h 632"/>
                <a:gd name="T32" fmla="*/ 0 w 71"/>
                <a:gd name="T33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632">
                  <a:moveTo>
                    <a:pt x="30" y="626"/>
                  </a:moveTo>
                  <a:lnTo>
                    <a:pt x="30" y="317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17"/>
                  </a:lnTo>
                  <a:lnTo>
                    <a:pt x="42" y="626"/>
                  </a:lnTo>
                  <a:lnTo>
                    <a:pt x="30" y="626"/>
                  </a:lnTo>
                  <a:close/>
                  <a:moveTo>
                    <a:pt x="0" y="620"/>
                  </a:moveTo>
                  <a:lnTo>
                    <a:pt x="71" y="620"/>
                  </a:lnTo>
                  <a:lnTo>
                    <a:pt x="71" y="632"/>
                  </a:lnTo>
                  <a:lnTo>
                    <a:pt x="0" y="632"/>
                  </a:lnTo>
                  <a:lnTo>
                    <a:pt x="0" y="620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2" name="Freeform 416"/>
            <p:cNvSpPr>
              <a:spLocks noEditPoints="1"/>
            </p:cNvSpPr>
            <p:nvPr/>
          </p:nvSpPr>
          <p:spPr bwMode="auto">
            <a:xfrm>
              <a:off x="2877926" y="2826066"/>
              <a:ext cx="47178" cy="392314"/>
            </a:xfrm>
            <a:custGeom>
              <a:avLst/>
              <a:gdLst>
                <a:gd name="T0" fmla="*/ 30 w 71"/>
                <a:gd name="T1" fmla="*/ 641 h 647"/>
                <a:gd name="T2" fmla="*/ 30 w 71"/>
                <a:gd name="T3" fmla="*/ 324 h 647"/>
                <a:gd name="T4" fmla="*/ 30 w 71"/>
                <a:gd name="T5" fmla="*/ 6 h 647"/>
                <a:gd name="T6" fmla="*/ 42 w 71"/>
                <a:gd name="T7" fmla="*/ 6 h 647"/>
                <a:gd name="T8" fmla="*/ 42 w 71"/>
                <a:gd name="T9" fmla="*/ 324 h 647"/>
                <a:gd name="T10" fmla="*/ 42 w 71"/>
                <a:gd name="T11" fmla="*/ 641 h 647"/>
                <a:gd name="T12" fmla="*/ 30 w 71"/>
                <a:gd name="T13" fmla="*/ 641 h 647"/>
                <a:gd name="T14" fmla="*/ 0 w 71"/>
                <a:gd name="T15" fmla="*/ 635 h 647"/>
                <a:gd name="T16" fmla="*/ 71 w 71"/>
                <a:gd name="T17" fmla="*/ 635 h 647"/>
                <a:gd name="T18" fmla="*/ 71 w 71"/>
                <a:gd name="T19" fmla="*/ 647 h 647"/>
                <a:gd name="T20" fmla="*/ 0 w 71"/>
                <a:gd name="T21" fmla="*/ 647 h 647"/>
                <a:gd name="T22" fmla="*/ 0 w 71"/>
                <a:gd name="T23" fmla="*/ 635 h 647"/>
                <a:gd name="T24" fmla="*/ 0 w 71"/>
                <a:gd name="T25" fmla="*/ 0 h 647"/>
                <a:gd name="T26" fmla="*/ 71 w 71"/>
                <a:gd name="T27" fmla="*/ 0 h 647"/>
                <a:gd name="T28" fmla="*/ 71 w 71"/>
                <a:gd name="T29" fmla="*/ 11 h 647"/>
                <a:gd name="T30" fmla="*/ 0 w 71"/>
                <a:gd name="T31" fmla="*/ 11 h 647"/>
                <a:gd name="T32" fmla="*/ 0 w 71"/>
                <a:gd name="T33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647">
                  <a:moveTo>
                    <a:pt x="30" y="641"/>
                  </a:moveTo>
                  <a:lnTo>
                    <a:pt x="30" y="324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324"/>
                  </a:lnTo>
                  <a:lnTo>
                    <a:pt x="42" y="641"/>
                  </a:lnTo>
                  <a:lnTo>
                    <a:pt x="30" y="641"/>
                  </a:lnTo>
                  <a:close/>
                  <a:moveTo>
                    <a:pt x="0" y="635"/>
                  </a:moveTo>
                  <a:lnTo>
                    <a:pt x="71" y="635"/>
                  </a:lnTo>
                  <a:lnTo>
                    <a:pt x="71" y="647"/>
                  </a:lnTo>
                  <a:lnTo>
                    <a:pt x="0" y="647"/>
                  </a:lnTo>
                  <a:lnTo>
                    <a:pt x="0" y="63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3" name="Freeform 417"/>
            <p:cNvSpPr>
              <a:spLocks noEditPoints="1"/>
            </p:cNvSpPr>
            <p:nvPr/>
          </p:nvSpPr>
          <p:spPr bwMode="auto">
            <a:xfrm>
              <a:off x="3115126" y="2596005"/>
              <a:ext cx="45867" cy="416531"/>
            </a:xfrm>
            <a:custGeom>
              <a:avLst/>
              <a:gdLst>
                <a:gd name="T0" fmla="*/ 29 w 72"/>
                <a:gd name="T1" fmla="*/ 681 h 687"/>
                <a:gd name="T2" fmla="*/ 29 w 72"/>
                <a:gd name="T3" fmla="*/ 343 h 687"/>
                <a:gd name="T4" fmla="*/ 29 w 72"/>
                <a:gd name="T5" fmla="*/ 6 h 687"/>
                <a:gd name="T6" fmla="*/ 41 w 72"/>
                <a:gd name="T7" fmla="*/ 6 h 687"/>
                <a:gd name="T8" fmla="*/ 41 w 72"/>
                <a:gd name="T9" fmla="*/ 343 h 687"/>
                <a:gd name="T10" fmla="*/ 41 w 72"/>
                <a:gd name="T11" fmla="*/ 681 h 687"/>
                <a:gd name="T12" fmla="*/ 29 w 72"/>
                <a:gd name="T13" fmla="*/ 681 h 687"/>
                <a:gd name="T14" fmla="*/ 0 w 72"/>
                <a:gd name="T15" fmla="*/ 676 h 687"/>
                <a:gd name="T16" fmla="*/ 72 w 72"/>
                <a:gd name="T17" fmla="*/ 676 h 687"/>
                <a:gd name="T18" fmla="*/ 72 w 72"/>
                <a:gd name="T19" fmla="*/ 687 h 687"/>
                <a:gd name="T20" fmla="*/ 0 w 72"/>
                <a:gd name="T21" fmla="*/ 687 h 687"/>
                <a:gd name="T22" fmla="*/ 0 w 72"/>
                <a:gd name="T23" fmla="*/ 676 h 687"/>
                <a:gd name="T24" fmla="*/ 0 w 72"/>
                <a:gd name="T25" fmla="*/ 0 h 687"/>
                <a:gd name="T26" fmla="*/ 72 w 72"/>
                <a:gd name="T27" fmla="*/ 0 h 687"/>
                <a:gd name="T28" fmla="*/ 72 w 72"/>
                <a:gd name="T29" fmla="*/ 11 h 687"/>
                <a:gd name="T30" fmla="*/ 0 w 72"/>
                <a:gd name="T31" fmla="*/ 11 h 687"/>
                <a:gd name="T32" fmla="*/ 0 w 72"/>
                <a:gd name="T33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687">
                  <a:moveTo>
                    <a:pt x="29" y="681"/>
                  </a:moveTo>
                  <a:lnTo>
                    <a:pt x="29" y="343"/>
                  </a:lnTo>
                  <a:lnTo>
                    <a:pt x="29" y="6"/>
                  </a:lnTo>
                  <a:lnTo>
                    <a:pt x="41" y="6"/>
                  </a:lnTo>
                  <a:lnTo>
                    <a:pt x="41" y="343"/>
                  </a:lnTo>
                  <a:lnTo>
                    <a:pt x="41" y="681"/>
                  </a:lnTo>
                  <a:lnTo>
                    <a:pt x="29" y="681"/>
                  </a:lnTo>
                  <a:close/>
                  <a:moveTo>
                    <a:pt x="0" y="676"/>
                  </a:moveTo>
                  <a:lnTo>
                    <a:pt x="72" y="676"/>
                  </a:lnTo>
                  <a:lnTo>
                    <a:pt x="72" y="687"/>
                  </a:lnTo>
                  <a:lnTo>
                    <a:pt x="0" y="687"/>
                  </a:lnTo>
                  <a:lnTo>
                    <a:pt x="0" y="676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4" name="Freeform 418"/>
            <p:cNvSpPr>
              <a:spLocks noEditPoints="1"/>
            </p:cNvSpPr>
            <p:nvPr/>
          </p:nvSpPr>
          <p:spPr bwMode="auto">
            <a:xfrm>
              <a:off x="3351015" y="2466444"/>
              <a:ext cx="47178" cy="466176"/>
            </a:xfrm>
            <a:custGeom>
              <a:avLst/>
              <a:gdLst>
                <a:gd name="T0" fmla="*/ 29 w 71"/>
                <a:gd name="T1" fmla="*/ 764 h 770"/>
                <a:gd name="T2" fmla="*/ 29 w 71"/>
                <a:gd name="T3" fmla="*/ 384 h 770"/>
                <a:gd name="T4" fmla="*/ 29 w 71"/>
                <a:gd name="T5" fmla="*/ 6 h 770"/>
                <a:gd name="T6" fmla="*/ 41 w 71"/>
                <a:gd name="T7" fmla="*/ 6 h 770"/>
                <a:gd name="T8" fmla="*/ 41 w 71"/>
                <a:gd name="T9" fmla="*/ 384 h 770"/>
                <a:gd name="T10" fmla="*/ 41 w 71"/>
                <a:gd name="T11" fmla="*/ 764 h 770"/>
                <a:gd name="T12" fmla="*/ 29 w 71"/>
                <a:gd name="T13" fmla="*/ 764 h 770"/>
                <a:gd name="T14" fmla="*/ 0 w 71"/>
                <a:gd name="T15" fmla="*/ 758 h 770"/>
                <a:gd name="T16" fmla="*/ 71 w 71"/>
                <a:gd name="T17" fmla="*/ 758 h 770"/>
                <a:gd name="T18" fmla="*/ 71 w 71"/>
                <a:gd name="T19" fmla="*/ 770 h 770"/>
                <a:gd name="T20" fmla="*/ 0 w 71"/>
                <a:gd name="T21" fmla="*/ 770 h 770"/>
                <a:gd name="T22" fmla="*/ 0 w 71"/>
                <a:gd name="T23" fmla="*/ 758 h 770"/>
                <a:gd name="T24" fmla="*/ 0 w 71"/>
                <a:gd name="T25" fmla="*/ 0 h 770"/>
                <a:gd name="T26" fmla="*/ 71 w 71"/>
                <a:gd name="T27" fmla="*/ 0 h 770"/>
                <a:gd name="T28" fmla="*/ 71 w 71"/>
                <a:gd name="T29" fmla="*/ 11 h 770"/>
                <a:gd name="T30" fmla="*/ 0 w 71"/>
                <a:gd name="T31" fmla="*/ 11 h 770"/>
                <a:gd name="T32" fmla="*/ 0 w 71"/>
                <a:gd name="T33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70">
                  <a:moveTo>
                    <a:pt x="29" y="764"/>
                  </a:moveTo>
                  <a:lnTo>
                    <a:pt x="29" y="384"/>
                  </a:lnTo>
                  <a:lnTo>
                    <a:pt x="29" y="6"/>
                  </a:lnTo>
                  <a:lnTo>
                    <a:pt x="41" y="6"/>
                  </a:lnTo>
                  <a:lnTo>
                    <a:pt x="41" y="384"/>
                  </a:lnTo>
                  <a:lnTo>
                    <a:pt x="41" y="764"/>
                  </a:lnTo>
                  <a:lnTo>
                    <a:pt x="29" y="764"/>
                  </a:lnTo>
                  <a:close/>
                  <a:moveTo>
                    <a:pt x="0" y="758"/>
                  </a:moveTo>
                  <a:lnTo>
                    <a:pt x="71" y="758"/>
                  </a:lnTo>
                  <a:lnTo>
                    <a:pt x="71" y="770"/>
                  </a:lnTo>
                  <a:lnTo>
                    <a:pt x="0" y="770"/>
                  </a:lnTo>
                  <a:lnTo>
                    <a:pt x="0" y="758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5" name="Freeform 419"/>
            <p:cNvSpPr>
              <a:spLocks noEditPoints="1"/>
            </p:cNvSpPr>
            <p:nvPr/>
          </p:nvSpPr>
          <p:spPr bwMode="auto">
            <a:xfrm>
              <a:off x="3588214" y="2382896"/>
              <a:ext cx="45867" cy="468598"/>
            </a:xfrm>
            <a:custGeom>
              <a:avLst/>
              <a:gdLst>
                <a:gd name="T0" fmla="*/ 29 w 71"/>
                <a:gd name="T1" fmla="*/ 768 h 773"/>
                <a:gd name="T2" fmla="*/ 29 w 71"/>
                <a:gd name="T3" fmla="*/ 385 h 773"/>
                <a:gd name="T4" fmla="*/ 29 w 71"/>
                <a:gd name="T5" fmla="*/ 5 h 773"/>
                <a:gd name="T6" fmla="*/ 41 w 71"/>
                <a:gd name="T7" fmla="*/ 5 h 773"/>
                <a:gd name="T8" fmla="*/ 41 w 71"/>
                <a:gd name="T9" fmla="*/ 385 h 773"/>
                <a:gd name="T10" fmla="*/ 41 w 71"/>
                <a:gd name="T11" fmla="*/ 768 h 773"/>
                <a:gd name="T12" fmla="*/ 29 w 71"/>
                <a:gd name="T13" fmla="*/ 768 h 773"/>
                <a:gd name="T14" fmla="*/ 0 w 71"/>
                <a:gd name="T15" fmla="*/ 762 h 773"/>
                <a:gd name="T16" fmla="*/ 71 w 71"/>
                <a:gd name="T17" fmla="*/ 762 h 773"/>
                <a:gd name="T18" fmla="*/ 71 w 71"/>
                <a:gd name="T19" fmla="*/ 773 h 773"/>
                <a:gd name="T20" fmla="*/ 0 w 71"/>
                <a:gd name="T21" fmla="*/ 773 h 773"/>
                <a:gd name="T22" fmla="*/ 0 w 71"/>
                <a:gd name="T23" fmla="*/ 762 h 773"/>
                <a:gd name="T24" fmla="*/ 0 w 71"/>
                <a:gd name="T25" fmla="*/ 0 h 773"/>
                <a:gd name="T26" fmla="*/ 71 w 71"/>
                <a:gd name="T27" fmla="*/ 0 h 773"/>
                <a:gd name="T28" fmla="*/ 71 w 71"/>
                <a:gd name="T29" fmla="*/ 11 h 773"/>
                <a:gd name="T30" fmla="*/ 0 w 71"/>
                <a:gd name="T31" fmla="*/ 11 h 773"/>
                <a:gd name="T32" fmla="*/ 0 w 71"/>
                <a:gd name="T33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73">
                  <a:moveTo>
                    <a:pt x="29" y="768"/>
                  </a:moveTo>
                  <a:lnTo>
                    <a:pt x="29" y="385"/>
                  </a:lnTo>
                  <a:lnTo>
                    <a:pt x="29" y="5"/>
                  </a:lnTo>
                  <a:lnTo>
                    <a:pt x="41" y="5"/>
                  </a:lnTo>
                  <a:lnTo>
                    <a:pt x="41" y="385"/>
                  </a:lnTo>
                  <a:lnTo>
                    <a:pt x="41" y="768"/>
                  </a:lnTo>
                  <a:lnTo>
                    <a:pt x="29" y="768"/>
                  </a:lnTo>
                  <a:close/>
                  <a:moveTo>
                    <a:pt x="0" y="762"/>
                  </a:moveTo>
                  <a:lnTo>
                    <a:pt x="71" y="762"/>
                  </a:lnTo>
                  <a:lnTo>
                    <a:pt x="71" y="773"/>
                  </a:lnTo>
                  <a:lnTo>
                    <a:pt x="0" y="773"/>
                  </a:lnTo>
                  <a:lnTo>
                    <a:pt x="0" y="762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6" name="Freeform 420"/>
            <p:cNvSpPr>
              <a:spLocks noEditPoints="1"/>
            </p:cNvSpPr>
            <p:nvPr/>
          </p:nvSpPr>
          <p:spPr bwMode="auto">
            <a:xfrm>
              <a:off x="3822792" y="2456757"/>
              <a:ext cx="48488" cy="460122"/>
            </a:xfrm>
            <a:custGeom>
              <a:avLst/>
              <a:gdLst>
                <a:gd name="T0" fmla="*/ 31 w 73"/>
                <a:gd name="T1" fmla="*/ 755 h 761"/>
                <a:gd name="T2" fmla="*/ 31 w 73"/>
                <a:gd name="T3" fmla="*/ 381 h 761"/>
                <a:gd name="T4" fmla="*/ 31 w 73"/>
                <a:gd name="T5" fmla="*/ 6 h 761"/>
                <a:gd name="T6" fmla="*/ 43 w 73"/>
                <a:gd name="T7" fmla="*/ 6 h 761"/>
                <a:gd name="T8" fmla="*/ 43 w 73"/>
                <a:gd name="T9" fmla="*/ 381 h 761"/>
                <a:gd name="T10" fmla="*/ 43 w 73"/>
                <a:gd name="T11" fmla="*/ 755 h 761"/>
                <a:gd name="T12" fmla="*/ 31 w 73"/>
                <a:gd name="T13" fmla="*/ 755 h 761"/>
                <a:gd name="T14" fmla="*/ 0 w 73"/>
                <a:gd name="T15" fmla="*/ 749 h 761"/>
                <a:gd name="T16" fmla="*/ 73 w 73"/>
                <a:gd name="T17" fmla="*/ 749 h 761"/>
                <a:gd name="T18" fmla="*/ 73 w 73"/>
                <a:gd name="T19" fmla="*/ 761 h 761"/>
                <a:gd name="T20" fmla="*/ 0 w 73"/>
                <a:gd name="T21" fmla="*/ 761 h 761"/>
                <a:gd name="T22" fmla="*/ 0 w 73"/>
                <a:gd name="T23" fmla="*/ 749 h 761"/>
                <a:gd name="T24" fmla="*/ 0 w 73"/>
                <a:gd name="T25" fmla="*/ 0 h 761"/>
                <a:gd name="T26" fmla="*/ 73 w 73"/>
                <a:gd name="T27" fmla="*/ 0 h 761"/>
                <a:gd name="T28" fmla="*/ 73 w 73"/>
                <a:gd name="T29" fmla="*/ 12 h 761"/>
                <a:gd name="T30" fmla="*/ 0 w 73"/>
                <a:gd name="T31" fmla="*/ 12 h 761"/>
                <a:gd name="T32" fmla="*/ 0 w 73"/>
                <a:gd name="T3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61">
                  <a:moveTo>
                    <a:pt x="31" y="755"/>
                  </a:moveTo>
                  <a:lnTo>
                    <a:pt x="31" y="381"/>
                  </a:lnTo>
                  <a:lnTo>
                    <a:pt x="31" y="6"/>
                  </a:lnTo>
                  <a:lnTo>
                    <a:pt x="43" y="6"/>
                  </a:lnTo>
                  <a:lnTo>
                    <a:pt x="43" y="381"/>
                  </a:lnTo>
                  <a:lnTo>
                    <a:pt x="43" y="755"/>
                  </a:lnTo>
                  <a:lnTo>
                    <a:pt x="31" y="755"/>
                  </a:lnTo>
                  <a:close/>
                  <a:moveTo>
                    <a:pt x="0" y="749"/>
                  </a:moveTo>
                  <a:lnTo>
                    <a:pt x="73" y="749"/>
                  </a:lnTo>
                  <a:lnTo>
                    <a:pt x="73" y="761"/>
                  </a:lnTo>
                  <a:lnTo>
                    <a:pt x="0" y="761"/>
                  </a:lnTo>
                  <a:lnTo>
                    <a:pt x="0" y="749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7" name="Freeform 421"/>
            <p:cNvSpPr>
              <a:spLocks noEditPoints="1"/>
            </p:cNvSpPr>
            <p:nvPr/>
          </p:nvSpPr>
          <p:spPr bwMode="auto">
            <a:xfrm>
              <a:off x="4295880" y="2622643"/>
              <a:ext cx="48488" cy="452857"/>
            </a:xfrm>
            <a:custGeom>
              <a:avLst/>
              <a:gdLst>
                <a:gd name="T0" fmla="*/ 31 w 73"/>
                <a:gd name="T1" fmla="*/ 741 h 747"/>
                <a:gd name="T2" fmla="*/ 31 w 73"/>
                <a:gd name="T3" fmla="*/ 374 h 747"/>
                <a:gd name="T4" fmla="*/ 31 w 73"/>
                <a:gd name="T5" fmla="*/ 6 h 747"/>
                <a:gd name="T6" fmla="*/ 43 w 73"/>
                <a:gd name="T7" fmla="*/ 6 h 747"/>
                <a:gd name="T8" fmla="*/ 43 w 73"/>
                <a:gd name="T9" fmla="*/ 374 h 747"/>
                <a:gd name="T10" fmla="*/ 43 w 73"/>
                <a:gd name="T11" fmla="*/ 741 h 747"/>
                <a:gd name="T12" fmla="*/ 31 w 73"/>
                <a:gd name="T13" fmla="*/ 741 h 747"/>
                <a:gd name="T14" fmla="*/ 0 w 73"/>
                <a:gd name="T15" fmla="*/ 735 h 747"/>
                <a:gd name="T16" fmla="*/ 73 w 73"/>
                <a:gd name="T17" fmla="*/ 735 h 747"/>
                <a:gd name="T18" fmla="*/ 73 w 73"/>
                <a:gd name="T19" fmla="*/ 747 h 747"/>
                <a:gd name="T20" fmla="*/ 0 w 73"/>
                <a:gd name="T21" fmla="*/ 747 h 747"/>
                <a:gd name="T22" fmla="*/ 0 w 73"/>
                <a:gd name="T23" fmla="*/ 735 h 747"/>
                <a:gd name="T24" fmla="*/ 0 w 73"/>
                <a:gd name="T25" fmla="*/ 0 h 747"/>
                <a:gd name="T26" fmla="*/ 73 w 73"/>
                <a:gd name="T27" fmla="*/ 0 h 747"/>
                <a:gd name="T28" fmla="*/ 73 w 73"/>
                <a:gd name="T29" fmla="*/ 11 h 747"/>
                <a:gd name="T30" fmla="*/ 0 w 73"/>
                <a:gd name="T31" fmla="*/ 11 h 747"/>
                <a:gd name="T32" fmla="*/ 0 w 73"/>
                <a:gd name="T33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47">
                  <a:moveTo>
                    <a:pt x="31" y="741"/>
                  </a:moveTo>
                  <a:lnTo>
                    <a:pt x="31" y="374"/>
                  </a:lnTo>
                  <a:lnTo>
                    <a:pt x="31" y="6"/>
                  </a:lnTo>
                  <a:lnTo>
                    <a:pt x="43" y="6"/>
                  </a:lnTo>
                  <a:lnTo>
                    <a:pt x="43" y="374"/>
                  </a:lnTo>
                  <a:lnTo>
                    <a:pt x="43" y="741"/>
                  </a:lnTo>
                  <a:lnTo>
                    <a:pt x="31" y="741"/>
                  </a:lnTo>
                  <a:close/>
                  <a:moveTo>
                    <a:pt x="0" y="735"/>
                  </a:moveTo>
                  <a:lnTo>
                    <a:pt x="73" y="735"/>
                  </a:lnTo>
                  <a:lnTo>
                    <a:pt x="73" y="747"/>
                  </a:lnTo>
                  <a:lnTo>
                    <a:pt x="0" y="747"/>
                  </a:lnTo>
                  <a:lnTo>
                    <a:pt x="0" y="735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8" name="Freeform 422"/>
            <p:cNvSpPr>
              <a:spLocks noEditPoints="1"/>
            </p:cNvSpPr>
            <p:nvPr/>
          </p:nvSpPr>
          <p:spPr bwMode="auto">
            <a:xfrm>
              <a:off x="4768969" y="2587529"/>
              <a:ext cx="47178" cy="469809"/>
            </a:xfrm>
            <a:custGeom>
              <a:avLst/>
              <a:gdLst>
                <a:gd name="T0" fmla="*/ 31 w 71"/>
                <a:gd name="T1" fmla="*/ 770 h 776"/>
                <a:gd name="T2" fmla="*/ 31 w 71"/>
                <a:gd name="T3" fmla="*/ 388 h 776"/>
                <a:gd name="T4" fmla="*/ 31 w 71"/>
                <a:gd name="T5" fmla="*/ 6 h 776"/>
                <a:gd name="T6" fmla="*/ 42 w 71"/>
                <a:gd name="T7" fmla="*/ 6 h 776"/>
                <a:gd name="T8" fmla="*/ 42 w 71"/>
                <a:gd name="T9" fmla="*/ 388 h 776"/>
                <a:gd name="T10" fmla="*/ 42 w 71"/>
                <a:gd name="T11" fmla="*/ 770 h 776"/>
                <a:gd name="T12" fmla="*/ 31 w 71"/>
                <a:gd name="T13" fmla="*/ 770 h 776"/>
                <a:gd name="T14" fmla="*/ 0 w 71"/>
                <a:gd name="T15" fmla="*/ 765 h 776"/>
                <a:gd name="T16" fmla="*/ 71 w 71"/>
                <a:gd name="T17" fmla="*/ 765 h 776"/>
                <a:gd name="T18" fmla="*/ 71 w 71"/>
                <a:gd name="T19" fmla="*/ 776 h 776"/>
                <a:gd name="T20" fmla="*/ 0 w 71"/>
                <a:gd name="T21" fmla="*/ 776 h 776"/>
                <a:gd name="T22" fmla="*/ 0 w 71"/>
                <a:gd name="T23" fmla="*/ 765 h 776"/>
                <a:gd name="T24" fmla="*/ 0 w 71"/>
                <a:gd name="T25" fmla="*/ 0 h 776"/>
                <a:gd name="T26" fmla="*/ 71 w 71"/>
                <a:gd name="T27" fmla="*/ 0 h 776"/>
                <a:gd name="T28" fmla="*/ 71 w 71"/>
                <a:gd name="T29" fmla="*/ 12 h 776"/>
                <a:gd name="T30" fmla="*/ 0 w 71"/>
                <a:gd name="T31" fmla="*/ 12 h 776"/>
                <a:gd name="T32" fmla="*/ 0 w 71"/>
                <a:gd name="T33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76">
                  <a:moveTo>
                    <a:pt x="31" y="770"/>
                  </a:moveTo>
                  <a:lnTo>
                    <a:pt x="31" y="388"/>
                  </a:lnTo>
                  <a:lnTo>
                    <a:pt x="31" y="6"/>
                  </a:lnTo>
                  <a:lnTo>
                    <a:pt x="42" y="6"/>
                  </a:lnTo>
                  <a:lnTo>
                    <a:pt x="42" y="388"/>
                  </a:lnTo>
                  <a:lnTo>
                    <a:pt x="42" y="770"/>
                  </a:lnTo>
                  <a:lnTo>
                    <a:pt x="31" y="770"/>
                  </a:lnTo>
                  <a:close/>
                  <a:moveTo>
                    <a:pt x="0" y="765"/>
                  </a:moveTo>
                  <a:lnTo>
                    <a:pt x="71" y="765"/>
                  </a:lnTo>
                  <a:lnTo>
                    <a:pt x="71" y="776"/>
                  </a:lnTo>
                  <a:lnTo>
                    <a:pt x="0" y="776"/>
                  </a:lnTo>
                  <a:lnTo>
                    <a:pt x="0" y="76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29" name="Freeform 423"/>
            <p:cNvSpPr>
              <a:spLocks noEditPoints="1"/>
            </p:cNvSpPr>
            <p:nvPr/>
          </p:nvSpPr>
          <p:spPr bwMode="auto">
            <a:xfrm>
              <a:off x="5242057" y="2448282"/>
              <a:ext cx="47178" cy="486760"/>
            </a:xfrm>
            <a:custGeom>
              <a:avLst/>
              <a:gdLst>
                <a:gd name="T0" fmla="*/ 29 w 71"/>
                <a:gd name="T1" fmla="*/ 797 h 802"/>
                <a:gd name="T2" fmla="*/ 29 w 71"/>
                <a:gd name="T3" fmla="*/ 401 h 802"/>
                <a:gd name="T4" fmla="*/ 29 w 71"/>
                <a:gd name="T5" fmla="*/ 6 h 802"/>
                <a:gd name="T6" fmla="*/ 40 w 71"/>
                <a:gd name="T7" fmla="*/ 6 h 802"/>
                <a:gd name="T8" fmla="*/ 40 w 71"/>
                <a:gd name="T9" fmla="*/ 401 h 802"/>
                <a:gd name="T10" fmla="*/ 40 w 71"/>
                <a:gd name="T11" fmla="*/ 797 h 802"/>
                <a:gd name="T12" fmla="*/ 29 w 71"/>
                <a:gd name="T13" fmla="*/ 797 h 802"/>
                <a:gd name="T14" fmla="*/ 0 w 71"/>
                <a:gd name="T15" fmla="*/ 791 h 802"/>
                <a:gd name="T16" fmla="*/ 71 w 71"/>
                <a:gd name="T17" fmla="*/ 791 h 802"/>
                <a:gd name="T18" fmla="*/ 71 w 71"/>
                <a:gd name="T19" fmla="*/ 802 h 802"/>
                <a:gd name="T20" fmla="*/ 0 w 71"/>
                <a:gd name="T21" fmla="*/ 802 h 802"/>
                <a:gd name="T22" fmla="*/ 0 w 71"/>
                <a:gd name="T23" fmla="*/ 791 h 802"/>
                <a:gd name="T24" fmla="*/ 0 w 71"/>
                <a:gd name="T25" fmla="*/ 0 h 802"/>
                <a:gd name="T26" fmla="*/ 71 w 71"/>
                <a:gd name="T27" fmla="*/ 0 h 802"/>
                <a:gd name="T28" fmla="*/ 71 w 71"/>
                <a:gd name="T29" fmla="*/ 11 h 802"/>
                <a:gd name="T30" fmla="*/ 0 w 71"/>
                <a:gd name="T31" fmla="*/ 11 h 802"/>
                <a:gd name="T32" fmla="*/ 0 w 71"/>
                <a:gd name="T33" fmla="*/ 0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802">
                  <a:moveTo>
                    <a:pt x="29" y="797"/>
                  </a:moveTo>
                  <a:lnTo>
                    <a:pt x="29" y="401"/>
                  </a:lnTo>
                  <a:lnTo>
                    <a:pt x="29" y="6"/>
                  </a:lnTo>
                  <a:lnTo>
                    <a:pt x="40" y="6"/>
                  </a:lnTo>
                  <a:lnTo>
                    <a:pt x="40" y="401"/>
                  </a:lnTo>
                  <a:lnTo>
                    <a:pt x="40" y="797"/>
                  </a:lnTo>
                  <a:lnTo>
                    <a:pt x="29" y="797"/>
                  </a:lnTo>
                  <a:close/>
                  <a:moveTo>
                    <a:pt x="0" y="791"/>
                  </a:moveTo>
                  <a:lnTo>
                    <a:pt x="71" y="791"/>
                  </a:lnTo>
                  <a:lnTo>
                    <a:pt x="71" y="802"/>
                  </a:lnTo>
                  <a:lnTo>
                    <a:pt x="0" y="802"/>
                  </a:lnTo>
                  <a:lnTo>
                    <a:pt x="0" y="791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30" name="Freeform 424"/>
            <p:cNvSpPr>
              <a:spLocks noEditPoints="1"/>
            </p:cNvSpPr>
            <p:nvPr/>
          </p:nvSpPr>
          <p:spPr bwMode="auto">
            <a:xfrm>
              <a:off x="5713834" y="2456757"/>
              <a:ext cx="47178" cy="478284"/>
            </a:xfrm>
            <a:custGeom>
              <a:avLst/>
              <a:gdLst>
                <a:gd name="T0" fmla="*/ 31 w 73"/>
                <a:gd name="T1" fmla="*/ 784 h 789"/>
                <a:gd name="T2" fmla="*/ 31 w 73"/>
                <a:gd name="T3" fmla="*/ 396 h 789"/>
                <a:gd name="T4" fmla="*/ 31 w 73"/>
                <a:gd name="T5" fmla="*/ 6 h 789"/>
                <a:gd name="T6" fmla="*/ 42 w 73"/>
                <a:gd name="T7" fmla="*/ 6 h 789"/>
                <a:gd name="T8" fmla="*/ 42 w 73"/>
                <a:gd name="T9" fmla="*/ 396 h 789"/>
                <a:gd name="T10" fmla="*/ 42 w 73"/>
                <a:gd name="T11" fmla="*/ 784 h 789"/>
                <a:gd name="T12" fmla="*/ 31 w 73"/>
                <a:gd name="T13" fmla="*/ 784 h 789"/>
                <a:gd name="T14" fmla="*/ 0 w 73"/>
                <a:gd name="T15" fmla="*/ 778 h 789"/>
                <a:gd name="T16" fmla="*/ 73 w 73"/>
                <a:gd name="T17" fmla="*/ 778 h 789"/>
                <a:gd name="T18" fmla="*/ 73 w 73"/>
                <a:gd name="T19" fmla="*/ 789 h 789"/>
                <a:gd name="T20" fmla="*/ 0 w 73"/>
                <a:gd name="T21" fmla="*/ 789 h 789"/>
                <a:gd name="T22" fmla="*/ 0 w 73"/>
                <a:gd name="T23" fmla="*/ 778 h 789"/>
                <a:gd name="T24" fmla="*/ 0 w 73"/>
                <a:gd name="T25" fmla="*/ 0 h 789"/>
                <a:gd name="T26" fmla="*/ 73 w 73"/>
                <a:gd name="T27" fmla="*/ 0 h 789"/>
                <a:gd name="T28" fmla="*/ 73 w 73"/>
                <a:gd name="T29" fmla="*/ 12 h 789"/>
                <a:gd name="T30" fmla="*/ 0 w 73"/>
                <a:gd name="T31" fmla="*/ 12 h 789"/>
                <a:gd name="T32" fmla="*/ 0 w 73"/>
                <a:gd name="T33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789">
                  <a:moveTo>
                    <a:pt x="31" y="784"/>
                  </a:moveTo>
                  <a:lnTo>
                    <a:pt x="31" y="396"/>
                  </a:lnTo>
                  <a:lnTo>
                    <a:pt x="31" y="6"/>
                  </a:lnTo>
                  <a:lnTo>
                    <a:pt x="42" y="6"/>
                  </a:lnTo>
                  <a:lnTo>
                    <a:pt x="42" y="396"/>
                  </a:lnTo>
                  <a:lnTo>
                    <a:pt x="42" y="784"/>
                  </a:lnTo>
                  <a:lnTo>
                    <a:pt x="31" y="784"/>
                  </a:lnTo>
                  <a:close/>
                  <a:moveTo>
                    <a:pt x="0" y="778"/>
                  </a:moveTo>
                  <a:lnTo>
                    <a:pt x="73" y="778"/>
                  </a:lnTo>
                  <a:lnTo>
                    <a:pt x="73" y="789"/>
                  </a:lnTo>
                  <a:lnTo>
                    <a:pt x="0" y="789"/>
                  </a:lnTo>
                  <a:lnTo>
                    <a:pt x="0" y="778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31" name="Freeform 425"/>
            <p:cNvSpPr>
              <a:spLocks noEditPoints="1"/>
            </p:cNvSpPr>
            <p:nvPr/>
          </p:nvSpPr>
          <p:spPr bwMode="auto">
            <a:xfrm>
              <a:off x="6186923" y="2610535"/>
              <a:ext cx="47178" cy="517032"/>
            </a:xfrm>
            <a:custGeom>
              <a:avLst/>
              <a:gdLst>
                <a:gd name="T0" fmla="*/ 31 w 73"/>
                <a:gd name="T1" fmla="*/ 848 h 854"/>
                <a:gd name="T2" fmla="*/ 31 w 73"/>
                <a:gd name="T3" fmla="*/ 428 h 854"/>
                <a:gd name="T4" fmla="*/ 31 w 73"/>
                <a:gd name="T5" fmla="*/ 6 h 854"/>
                <a:gd name="T6" fmla="*/ 42 w 73"/>
                <a:gd name="T7" fmla="*/ 6 h 854"/>
                <a:gd name="T8" fmla="*/ 42 w 73"/>
                <a:gd name="T9" fmla="*/ 428 h 854"/>
                <a:gd name="T10" fmla="*/ 42 w 73"/>
                <a:gd name="T11" fmla="*/ 848 h 854"/>
                <a:gd name="T12" fmla="*/ 31 w 73"/>
                <a:gd name="T13" fmla="*/ 848 h 854"/>
                <a:gd name="T14" fmla="*/ 0 w 73"/>
                <a:gd name="T15" fmla="*/ 843 h 854"/>
                <a:gd name="T16" fmla="*/ 73 w 73"/>
                <a:gd name="T17" fmla="*/ 843 h 854"/>
                <a:gd name="T18" fmla="*/ 73 w 73"/>
                <a:gd name="T19" fmla="*/ 854 h 854"/>
                <a:gd name="T20" fmla="*/ 0 w 73"/>
                <a:gd name="T21" fmla="*/ 854 h 854"/>
                <a:gd name="T22" fmla="*/ 0 w 73"/>
                <a:gd name="T23" fmla="*/ 843 h 854"/>
                <a:gd name="T24" fmla="*/ 0 w 73"/>
                <a:gd name="T25" fmla="*/ 0 h 854"/>
                <a:gd name="T26" fmla="*/ 73 w 73"/>
                <a:gd name="T27" fmla="*/ 0 h 854"/>
                <a:gd name="T28" fmla="*/ 73 w 73"/>
                <a:gd name="T29" fmla="*/ 11 h 854"/>
                <a:gd name="T30" fmla="*/ 0 w 73"/>
                <a:gd name="T31" fmla="*/ 11 h 854"/>
                <a:gd name="T32" fmla="*/ 0 w 73"/>
                <a:gd name="T33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854">
                  <a:moveTo>
                    <a:pt x="31" y="848"/>
                  </a:moveTo>
                  <a:lnTo>
                    <a:pt x="31" y="428"/>
                  </a:lnTo>
                  <a:lnTo>
                    <a:pt x="31" y="6"/>
                  </a:lnTo>
                  <a:lnTo>
                    <a:pt x="42" y="6"/>
                  </a:lnTo>
                  <a:lnTo>
                    <a:pt x="42" y="428"/>
                  </a:lnTo>
                  <a:lnTo>
                    <a:pt x="42" y="848"/>
                  </a:lnTo>
                  <a:lnTo>
                    <a:pt x="31" y="848"/>
                  </a:lnTo>
                  <a:close/>
                  <a:moveTo>
                    <a:pt x="0" y="843"/>
                  </a:moveTo>
                  <a:lnTo>
                    <a:pt x="73" y="843"/>
                  </a:lnTo>
                  <a:lnTo>
                    <a:pt x="73" y="854"/>
                  </a:lnTo>
                  <a:lnTo>
                    <a:pt x="0" y="854"/>
                  </a:lnTo>
                  <a:lnTo>
                    <a:pt x="0" y="843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32" name="Freeform 426"/>
            <p:cNvSpPr>
              <a:spLocks noEditPoints="1"/>
            </p:cNvSpPr>
            <p:nvPr/>
          </p:nvSpPr>
          <p:spPr bwMode="auto">
            <a:xfrm>
              <a:off x="6660011" y="2434962"/>
              <a:ext cx="47178" cy="514610"/>
            </a:xfrm>
            <a:custGeom>
              <a:avLst/>
              <a:gdLst>
                <a:gd name="T0" fmla="*/ 31 w 73"/>
                <a:gd name="T1" fmla="*/ 845 h 850"/>
                <a:gd name="T2" fmla="*/ 31 w 73"/>
                <a:gd name="T3" fmla="*/ 424 h 850"/>
                <a:gd name="T4" fmla="*/ 31 w 73"/>
                <a:gd name="T5" fmla="*/ 6 h 850"/>
                <a:gd name="T6" fmla="*/ 42 w 73"/>
                <a:gd name="T7" fmla="*/ 6 h 850"/>
                <a:gd name="T8" fmla="*/ 42 w 73"/>
                <a:gd name="T9" fmla="*/ 424 h 850"/>
                <a:gd name="T10" fmla="*/ 42 w 73"/>
                <a:gd name="T11" fmla="*/ 845 h 850"/>
                <a:gd name="T12" fmla="*/ 31 w 73"/>
                <a:gd name="T13" fmla="*/ 845 h 850"/>
                <a:gd name="T14" fmla="*/ 0 w 73"/>
                <a:gd name="T15" fmla="*/ 839 h 850"/>
                <a:gd name="T16" fmla="*/ 73 w 73"/>
                <a:gd name="T17" fmla="*/ 839 h 850"/>
                <a:gd name="T18" fmla="*/ 73 w 73"/>
                <a:gd name="T19" fmla="*/ 850 h 850"/>
                <a:gd name="T20" fmla="*/ 0 w 73"/>
                <a:gd name="T21" fmla="*/ 850 h 850"/>
                <a:gd name="T22" fmla="*/ 0 w 73"/>
                <a:gd name="T23" fmla="*/ 839 h 850"/>
                <a:gd name="T24" fmla="*/ 0 w 73"/>
                <a:gd name="T25" fmla="*/ 0 h 850"/>
                <a:gd name="T26" fmla="*/ 73 w 73"/>
                <a:gd name="T27" fmla="*/ 0 h 850"/>
                <a:gd name="T28" fmla="*/ 73 w 73"/>
                <a:gd name="T29" fmla="*/ 11 h 850"/>
                <a:gd name="T30" fmla="*/ 0 w 73"/>
                <a:gd name="T31" fmla="*/ 11 h 850"/>
                <a:gd name="T32" fmla="*/ 0 w 73"/>
                <a:gd name="T33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850">
                  <a:moveTo>
                    <a:pt x="31" y="845"/>
                  </a:moveTo>
                  <a:lnTo>
                    <a:pt x="31" y="424"/>
                  </a:lnTo>
                  <a:lnTo>
                    <a:pt x="31" y="6"/>
                  </a:lnTo>
                  <a:lnTo>
                    <a:pt x="42" y="6"/>
                  </a:lnTo>
                  <a:lnTo>
                    <a:pt x="42" y="424"/>
                  </a:lnTo>
                  <a:lnTo>
                    <a:pt x="42" y="845"/>
                  </a:lnTo>
                  <a:lnTo>
                    <a:pt x="31" y="845"/>
                  </a:lnTo>
                  <a:close/>
                  <a:moveTo>
                    <a:pt x="0" y="839"/>
                  </a:moveTo>
                  <a:lnTo>
                    <a:pt x="73" y="839"/>
                  </a:lnTo>
                  <a:lnTo>
                    <a:pt x="73" y="850"/>
                  </a:lnTo>
                  <a:lnTo>
                    <a:pt x="0" y="850"/>
                  </a:lnTo>
                  <a:lnTo>
                    <a:pt x="0" y="839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633" name="Freeform 31"/>
            <p:cNvSpPr>
              <a:spLocks noEditPoints="1"/>
            </p:cNvSpPr>
            <p:nvPr/>
          </p:nvSpPr>
          <p:spPr bwMode="auto">
            <a:xfrm>
              <a:off x="7133099" y="2183106"/>
              <a:ext cx="45867" cy="531562"/>
            </a:xfrm>
            <a:custGeom>
              <a:avLst/>
              <a:gdLst>
                <a:gd name="T0" fmla="*/ 30 w 71"/>
                <a:gd name="T1" fmla="*/ 874 h 880"/>
                <a:gd name="T2" fmla="*/ 30 w 71"/>
                <a:gd name="T3" fmla="*/ 440 h 880"/>
                <a:gd name="T4" fmla="*/ 30 w 71"/>
                <a:gd name="T5" fmla="*/ 6 h 880"/>
                <a:gd name="T6" fmla="*/ 42 w 71"/>
                <a:gd name="T7" fmla="*/ 6 h 880"/>
                <a:gd name="T8" fmla="*/ 42 w 71"/>
                <a:gd name="T9" fmla="*/ 440 h 880"/>
                <a:gd name="T10" fmla="*/ 42 w 71"/>
                <a:gd name="T11" fmla="*/ 874 h 880"/>
                <a:gd name="T12" fmla="*/ 30 w 71"/>
                <a:gd name="T13" fmla="*/ 874 h 880"/>
                <a:gd name="T14" fmla="*/ 0 w 71"/>
                <a:gd name="T15" fmla="*/ 868 h 880"/>
                <a:gd name="T16" fmla="*/ 71 w 71"/>
                <a:gd name="T17" fmla="*/ 868 h 880"/>
                <a:gd name="T18" fmla="*/ 71 w 71"/>
                <a:gd name="T19" fmla="*/ 880 h 880"/>
                <a:gd name="T20" fmla="*/ 0 w 71"/>
                <a:gd name="T21" fmla="*/ 880 h 880"/>
                <a:gd name="T22" fmla="*/ 0 w 71"/>
                <a:gd name="T23" fmla="*/ 868 h 880"/>
                <a:gd name="T24" fmla="*/ 0 w 71"/>
                <a:gd name="T25" fmla="*/ 0 h 880"/>
                <a:gd name="T26" fmla="*/ 71 w 71"/>
                <a:gd name="T27" fmla="*/ 0 h 880"/>
                <a:gd name="T28" fmla="*/ 71 w 71"/>
                <a:gd name="T29" fmla="*/ 12 h 880"/>
                <a:gd name="T30" fmla="*/ 0 w 71"/>
                <a:gd name="T31" fmla="*/ 12 h 880"/>
                <a:gd name="T32" fmla="*/ 0 w 71"/>
                <a:gd name="T33" fmla="*/ 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880">
                  <a:moveTo>
                    <a:pt x="30" y="874"/>
                  </a:moveTo>
                  <a:lnTo>
                    <a:pt x="30" y="44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2" y="440"/>
                  </a:lnTo>
                  <a:lnTo>
                    <a:pt x="42" y="874"/>
                  </a:lnTo>
                  <a:lnTo>
                    <a:pt x="30" y="874"/>
                  </a:lnTo>
                  <a:close/>
                  <a:moveTo>
                    <a:pt x="0" y="868"/>
                  </a:moveTo>
                  <a:lnTo>
                    <a:pt x="71" y="868"/>
                  </a:lnTo>
                  <a:lnTo>
                    <a:pt x="71" y="880"/>
                  </a:lnTo>
                  <a:lnTo>
                    <a:pt x="0" y="880"/>
                  </a:lnTo>
                  <a:lnTo>
                    <a:pt x="0" y="868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634" name="Rectangle 657"/>
          <p:cNvSpPr/>
          <p:nvPr/>
        </p:nvSpPr>
        <p:spPr>
          <a:xfrm rot="2700000">
            <a:off x="6913239" y="2867319"/>
            <a:ext cx="46037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5" name="Oval 658"/>
          <p:cNvSpPr/>
          <p:nvPr/>
        </p:nvSpPr>
        <p:spPr>
          <a:xfrm>
            <a:off x="6916144" y="2749573"/>
            <a:ext cx="61384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6" name="Rectangle 660"/>
          <p:cNvSpPr/>
          <p:nvPr/>
        </p:nvSpPr>
        <p:spPr>
          <a:xfrm rot="2700000">
            <a:off x="6984166" y="2917565"/>
            <a:ext cx="46039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7" name="Oval 661"/>
          <p:cNvSpPr/>
          <p:nvPr/>
        </p:nvSpPr>
        <p:spPr>
          <a:xfrm>
            <a:off x="6977528" y="2725744"/>
            <a:ext cx="59267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8" name="Rectangle 663"/>
          <p:cNvSpPr/>
          <p:nvPr/>
        </p:nvSpPr>
        <p:spPr>
          <a:xfrm rot="2700000">
            <a:off x="7055055" y="2848240"/>
            <a:ext cx="46037" cy="61384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9" name="Oval 664"/>
          <p:cNvSpPr/>
          <p:nvPr/>
        </p:nvSpPr>
        <p:spPr>
          <a:xfrm>
            <a:off x="7047377" y="3349649"/>
            <a:ext cx="61384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0" name="Rectangle 666"/>
          <p:cNvSpPr/>
          <p:nvPr/>
        </p:nvSpPr>
        <p:spPr>
          <a:xfrm rot="2700000">
            <a:off x="7123847" y="2928677"/>
            <a:ext cx="46037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1" name="Oval 667"/>
          <p:cNvSpPr/>
          <p:nvPr/>
        </p:nvSpPr>
        <p:spPr>
          <a:xfrm>
            <a:off x="7117228" y="3597277"/>
            <a:ext cx="59267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2" name="Rectangle 669"/>
          <p:cNvSpPr/>
          <p:nvPr/>
        </p:nvSpPr>
        <p:spPr>
          <a:xfrm rot="2700000">
            <a:off x="7192655" y="2745081"/>
            <a:ext cx="46039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3" name="Oval 670"/>
          <p:cNvSpPr/>
          <p:nvPr/>
        </p:nvSpPr>
        <p:spPr>
          <a:xfrm>
            <a:off x="7184983" y="3746523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2636" name="Group 671"/>
          <p:cNvGrpSpPr>
            <a:grpSpLocks/>
          </p:cNvGrpSpPr>
          <p:nvPr/>
        </p:nvGrpSpPr>
        <p:grpSpPr bwMode="auto">
          <a:xfrm>
            <a:off x="7906747" y="2255861"/>
            <a:ext cx="3699933" cy="186253"/>
            <a:chOff x="1286857" y="2256627"/>
            <a:chExt cx="2774815" cy="186254"/>
          </a:xfrm>
        </p:grpSpPr>
        <p:sp>
          <p:nvSpPr>
            <p:cNvPr id="645" name="TextBox 216"/>
            <p:cNvSpPr txBox="1">
              <a:spLocks noChangeArrowheads="1"/>
            </p:cNvSpPr>
            <p:nvPr/>
          </p:nvSpPr>
          <p:spPr bwMode="auto">
            <a:xfrm>
              <a:off x="1286857" y="2256627"/>
              <a:ext cx="806411" cy="18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r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Ruxolitinib</a:t>
              </a:r>
            </a:p>
          </p:txBody>
        </p:sp>
        <p:sp>
          <p:nvSpPr>
            <p:cNvPr id="646" name="TextBox 218"/>
            <p:cNvSpPr txBox="1">
              <a:spLocks noChangeArrowheads="1"/>
            </p:cNvSpPr>
            <p:nvPr/>
          </p:nvSpPr>
          <p:spPr bwMode="auto">
            <a:xfrm>
              <a:off x="2960001" y="2258214"/>
              <a:ext cx="727040" cy="18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r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Placebo</a:t>
              </a:r>
            </a:p>
          </p:txBody>
        </p:sp>
        <p:grpSp>
          <p:nvGrpSpPr>
            <p:cNvPr id="62666" name="Group 674"/>
            <p:cNvGrpSpPr>
              <a:grpSpLocks/>
            </p:cNvGrpSpPr>
            <p:nvPr/>
          </p:nvGrpSpPr>
          <p:grpSpPr bwMode="auto">
            <a:xfrm>
              <a:off x="3770022" y="2322899"/>
              <a:ext cx="291650" cy="64008"/>
              <a:chOff x="3770022" y="2322899"/>
              <a:chExt cx="291650" cy="64008"/>
            </a:xfrm>
          </p:grpSpPr>
          <p:cxnSp>
            <p:nvCxnSpPr>
              <p:cNvPr id="62670" name="Straight Connector 678"/>
              <p:cNvCxnSpPr>
                <a:cxnSpLocks noChangeShapeType="1"/>
              </p:cNvCxnSpPr>
              <p:nvPr/>
            </p:nvCxnSpPr>
            <p:spPr bwMode="auto">
              <a:xfrm flipH="1">
                <a:off x="3769586" y="2355052"/>
                <a:ext cx="292086" cy="0"/>
              </a:xfrm>
              <a:prstGeom prst="line">
                <a:avLst/>
              </a:prstGeom>
              <a:noFill/>
              <a:ln w="25400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52" name="Rectangle 679"/>
              <p:cNvSpPr/>
              <p:nvPr/>
            </p:nvSpPr>
            <p:spPr>
              <a:xfrm rot="2700000">
                <a:off x="3883879" y="2323304"/>
                <a:ext cx="63500" cy="63497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39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62667" name="Group 675"/>
            <p:cNvGrpSpPr>
              <a:grpSpLocks/>
            </p:cNvGrpSpPr>
            <p:nvPr/>
          </p:nvGrpSpPr>
          <p:grpSpPr bwMode="auto">
            <a:xfrm>
              <a:off x="2176227" y="2320127"/>
              <a:ext cx="291650" cy="70420"/>
              <a:chOff x="2176227" y="2320127"/>
              <a:chExt cx="291650" cy="70420"/>
            </a:xfrm>
          </p:grpSpPr>
          <p:cxnSp>
            <p:nvCxnSpPr>
              <p:cNvPr id="62668" name="Straight Connector 676"/>
              <p:cNvCxnSpPr>
                <a:cxnSpLocks noChangeShapeType="1"/>
              </p:cNvCxnSpPr>
              <p:nvPr/>
            </p:nvCxnSpPr>
            <p:spPr bwMode="auto">
              <a:xfrm flipH="1">
                <a:off x="2175814" y="2355052"/>
                <a:ext cx="29208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50" name="Oval 677"/>
              <p:cNvSpPr/>
              <p:nvPr/>
            </p:nvSpPr>
            <p:spPr>
              <a:xfrm>
                <a:off x="2286934" y="2320127"/>
                <a:ext cx="69847" cy="6985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39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653" name="Rectangle 681"/>
          <p:cNvSpPr/>
          <p:nvPr/>
        </p:nvSpPr>
        <p:spPr>
          <a:xfrm rot="2700000">
            <a:off x="7332358" y="2814931"/>
            <a:ext cx="46039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4" name="Oval 682"/>
          <p:cNvSpPr/>
          <p:nvPr/>
        </p:nvSpPr>
        <p:spPr>
          <a:xfrm>
            <a:off x="7324689" y="3727469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5" name="Rectangle 684"/>
          <p:cNvSpPr/>
          <p:nvPr/>
        </p:nvSpPr>
        <p:spPr>
          <a:xfrm rot="2700000">
            <a:off x="7467823" y="2703806"/>
            <a:ext cx="46039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6" name="Oval 685"/>
          <p:cNvSpPr/>
          <p:nvPr/>
        </p:nvSpPr>
        <p:spPr>
          <a:xfrm>
            <a:off x="7460155" y="3617916"/>
            <a:ext cx="61383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7" name="Rectangle 687"/>
          <p:cNvSpPr/>
          <p:nvPr/>
        </p:nvSpPr>
        <p:spPr>
          <a:xfrm rot="2700000">
            <a:off x="7607503" y="2795881"/>
            <a:ext cx="46039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8" name="Oval 688"/>
          <p:cNvSpPr/>
          <p:nvPr/>
        </p:nvSpPr>
        <p:spPr>
          <a:xfrm>
            <a:off x="7599831" y="3287713"/>
            <a:ext cx="61383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9" name="Rectangle 690"/>
          <p:cNvSpPr/>
          <p:nvPr/>
        </p:nvSpPr>
        <p:spPr>
          <a:xfrm rot="2700000">
            <a:off x="7745087" y="2768865"/>
            <a:ext cx="46037" cy="61384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0" name="Oval 691"/>
          <p:cNvSpPr/>
          <p:nvPr/>
        </p:nvSpPr>
        <p:spPr>
          <a:xfrm>
            <a:off x="7737411" y="3303596"/>
            <a:ext cx="61384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1" name="Rectangle 693"/>
          <p:cNvSpPr/>
          <p:nvPr/>
        </p:nvSpPr>
        <p:spPr>
          <a:xfrm rot="2700000">
            <a:off x="7953579" y="2798501"/>
            <a:ext cx="46037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2" name="Oval 694"/>
          <p:cNvSpPr/>
          <p:nvPr/>
        </p:nvSpPr>
        <p:spPr>
          <a:xfrm>
            <a:off x="7946964" y="3294068"/>
            <a:ext cx="59267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3" name="Rectangle 696"/>
          <p:cNvSpPr/>
          <p:nvPr/>
        </p:nvSpPr>
        <p:spPr>
          <a:xfrm rot="2700000">
            <a:off x="8156799" y="2736589"/>
            <a:ext cx="46039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4" name="Oval 697"/>
          <p:cNvSpPr/>
          <p:nvPr/>
        </p:nvSpPr>
        <p:spPr>
          <a:xfrm>
            <a:off x="8150164" y="3292498"/>
            <a:ext cx="59267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5" name="Rectangle 699"/>
          <p:cNvSpPr/>
          <p:nvPr/>
        </p:nvSpPr>
        <p:spPr>
          <a:xfrm rot="2700000">
            <a:off x="8365287" y="2903831"/>
            <a:ext cx="46039" cy="61383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6" name="Oval 700"/>
          <p:cNvSpPr/>
          <p:nvPr/>
        </p:nvSpPr>
        <p:spPr>
          <a:xfrm>
            <a:off x="8357615" y="3162323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7" name="Rectangle 702"/>
          <p:cNvSpPr/>
          <p:nvPr/>
        </p:nvSpPr>
        <p:spPr>
          <a:xfrm rot="2700000">
            <a:off x="8571647" y="2833429"/>
            <a:ext cx="46037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8" name="Oval 703"/>
          <p:cNvSpPr/>
          <p:nvPr/>
        </p:nvSpPr>
        <p:spPr>
          <a:xfrm>
            <a:off x="8565055" y="3086123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9" name="Oval 706"/>
          <p:cNvSpPr/>
          <p:nvPr/>
        </p:nvSpPr>
        <p:spPr>
          <a:xfrm>
            <a:off x="8776722" y="3032149"/>
            <a:ext cx="61383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0" name="Oval 709"/>
          <p:cNvSpPr/>
          <p:nvPr/>
        </p:nvSpPr>
        <p:spPr>
          <a:xfrm>
            <a:off x="8990480" y="3081344"/>
            <a:ext cx="59267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1" name="Oval 712"/>
          <p:cNvSpPr/>
          <p:nvPr/>
        </p:nvSpPr>
        <p:spPr>
          <a:xfrm>
            <a:off x="9394789" y="3187701"/>
            <a:ext cx="61383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2" name="Oval 715"/>
          <p:cNvSpPr/>
          <p:nvPr/>
        </p:nvSpPr>
        <p:spPr>
          <a:xfrm>
            <a:off x="9807511" y="3165498"/>
            <a:ext cx="61384" cy="46039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3" name="Oval 718"/>
          <p:cNvSpPr/>
          <p:nvPr/>
        </p:nvSpPr>
        <p:spPr>
          <a:xfrm>
            <a:off x="10222377" y="3084520"/>
            <a:ext cx="61384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4" name="Oval 721"/>
          <p:cNvSpPr/>
          <p:nvPr/>
        </p:nvSpPr>
        <p:spPr>
          <a:xfrm>
            <a:off x="10635155" y="3084520"/>
            <a:ext cx="61383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5" name="Oval 724"/>
          <p:cNvSpPr/>
          <p:nvPr/>
        </p:nvSpPr>
        <p:spPr>
          <a:xfrm>
            <a:off x="11049996" y="3198820"/>
            <a:ext cx="59267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6" name="Oval 727"/>
          <p:cNvSpPr/>
          <p:nvPr/>
        </p:nvSpPr>
        <p:spPr>
          <a:xfrm>
            <a:off x="11464889" y="3084513"/>
            <a:ext cx="61383" cy="4445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7" name="Oval 730"/>
          <p:cNvSpPr/>
          <p:nvPr/>
        </p:nvSpPr>
        <p:spPr>
          <a:xfrm>
            <a:off x="11879755" y="2925768"/>
            <a:ext cx="61383" cy="4603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8" name="Freeform 474"/>
          <p:cNvSpPr/>
          <p:nvPr/>
        </p:nvSpPr>
        <p:spPr>
          <a:xfrm>
            <a:off x="6937312" y="2743200"/>
            <a:ext cx="4972051" cy="1030288"/>
          </a:xfrm>
          <a:custGeom>
            <a:avLst/>
            <a:gdLst>
              <a:gd name="connsiteX0" fmla="*/ 0 w 5677989"/>
              <a:gd name="connsiteY0" fmla="*/ 39189 h 1567543"/>
              <a:gd name="connsiteX1" fmla="*/ 78377 w 5677989"/>
              <a:gd name="connsiteY1" fmla="*/ 0 h 1567543"/>
              <a:gd name="connsiteX2" fmla="*/ 156754 w 5677989"/>
              <a:gd name="connsiteY2" fmla="*/ 957943 h 1567543"/>
              <a:gd name="connsiteX3" fmla="*/ 235132 w 5677989"/>
              <a:gd name="connsiteY3" fmla="*/ 1328057 h 1567543"/>
              <a:gd name="connsiteX4" fmla="*/ 317863 w 5677989"/>
              <a:gd name="connsiteY4" fmla="*/ 1567543 h 1567543"/>
              <a:gd name="connsiteX5" fmla="*/ 470263 w 5677989"/>
              <a:gd name="connsiteY5" fmla="*/ 1541417 h 1567543"/>
              <a:gd name="connsiteX6" fmla="*/ 631372 w 5677989"/>
              <a:gd name="connsiteY6" fmla="*/ 1362891 h 1567543"/>
              <a:gd name="connsiteX7" fmla="*/ 788126 w 5677989"/>
              <a:gd name="connsiteY7" fmla="*/ 862149 h 1567543"/>
              <a:gd name="connsiteX8" fmla="*/ 944880 w 5677989"/>
              <a:gd name="connsiteY8" fmla="*/ 892629 h 1567543"/>
              <a:gd name="connsiteX9" fmla="*/ 1184366 w 5677989"/>
              <a:gd name="connsiteY9" fmla="*/ 875211 h 1567543"/>
              <a:gd name="connsiteX10" fmla="*/ 1410789 w 5677989"/>
              <a:gd name="connsiteY10" fmla="*/ 875211 h 1567543"/>
              <a:gd name="connsiteX11" fmla="*/ 1654629 w 5677989"/>
              <a:gd name="connsiteY11" fmla="*/ 661851 h 1567543"/>
              <a:gd name="connsiteX12" fmla="*/ 1894114 w 5677989"/>
              <a:gd name="connsiteY12" fmla="*/ 557349 h 1567543"/>
              <a:gd name="connsiteX13" fmla="*/ 2124892 w 5677989"/>
              <a:gd name="connsiteY13" fmla="*/ 474617 h 1567543"/>
              <a:gd name="connsiteX14" fmla="*/ 2364377 w 5677989"/>
              <a:gd name="connsiteY14" fmla="*/ 544286 h 1567543"/>
              <a:gd name="connsiteX15" fmla="*/ 2838994 w 5677989"/>
              <a:gd name="connsiteY15" fmla="*/ 714103 h 1567543"/>
              <a:gd name="connsiteX16" fmla="*/ 3313612 w 5677989"/>
              <a:gd name="connsiteY16" fmla="*/ 679269 h 1567543"/>
              <a:gd name="connsiteX17" fmla="*/ 3783874 w 5677989"/>
              <a:gd name="connsiteY17" fmla="*/ 552994 h 1567543"/>
              <a:gd name="connsiteX18" fmla="*/ 4258492 w 5677989"/>
              <a:gd name="connsiteY18" fmla="*/ 557349 h 1567543"/>
              <a:gd name="connsiteX19" fmla="*/ 4733109 w 5677989"/>
              <a:gd name="connsiteY19" fmla="*/ 740229 h 1567543"/>
              <a:gd name="connsiteX20" fmla="*/ 5207726 w 5677989"/>
              <a:gd name="connsiteY20" fmla="*/ 552994 h 1567543"/>
              <a:gd name="connsiteX21" fmla="*/ 5677989 w 5677989"/>
              <a:gd name="connsiteY21" fmla="*/ 300446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77989" h="1567543">
                <a:moveTo>
                  <a:pt x="0" y="39189"/>
                </a:moveTo>
                <a:lnTo>
                  <a:pt x="78377" y="0"/>
                </a:lnTo>
                <a:lnTo>
                  <a:pt x="156754" y="957943"/>
                </a:lnTo>
                <a:lnTo>
                  <a:pt x="235132" y="1328057"/>
                </a:lnTo>
                <a:lnTo>
                  <a:pt x="317863" y="1567543"/>
                </a:lnTo>
                <a:lnTo>
                  <a:pt x="470263" y="1541417"/>
                </a:lnTo>
                <a:lnTo>
                  <a:pt x="631372" y="1362891"/>
                </a:lnTo>
                <a:lnTo>
                  <a:pt x="788126" y="862149"/>
                </a:lnTo>
                <a:lnTo>
                  <a:pt x="944880" y="892629"/>
                </a:lnTo>
                <a:lnTo>
                  <a:pt x="1184366" y="875211"/>
                </a:lnTo>
                <a:lnTo>
                  <a:pt x="1410789" y="875211"/>
                </a:lnTo>
                <a:lnTo>
                  <a:pt x="1654629" y="661851"/>
                </a:lnTo>
                <a:lnTo>
                  <a:pt x="1894114" y="557349"/>
                </a:lnTo>
                <a:lnTo>
                  <a:pt x="2124892" y="474617"/>
                </a:lnTo>
                <a:lnTo>
                  <a:pt x="2364377" y="544286"/>
                </a:lnTo>
                <a:lnTo>
                  <a:pt x="2838994" y="714103"/>
                </a:lnTo>
                <a:lnTo>
                  <a:pt x="3313612" y="679269"/>
                </a:lnTo>
                <a:lnTo>
                  <a:pt x="3783874" y="552994"/>
                </a:lnTo>
                <a:lnTo>
                  <a:pt x="4258492" y="557349"/>
                </a:lnTo>
                <a:lnTo>
                  <a:pt x="4733109" y="740229"/>
                </a:lnTo>
                <a:lnTo>
                  <a:pt x="5207726" y="552994"/>
                </a:lnTo>
                <a:lnTo>
                  <a:pt x="5677989" y="300446"/>
                </a:lnTo>
              </a:path>
            </a:pathLst>
          </a:custGeom>
          <a:noFill/>
          <a:ln w="2222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6" name="Freeform 22"/>
          <p:cNvSpPr>
            <a:spLocks noEditPoints="1"/>
          </p:cNvSpPr>
          <p:nvPr/>
        </p:nvSpPr>
        <p:spPr bwMode="auto">
          <a:xfrm>
            <a:off x="2621431" y="3836988"/>
            <a:ext cx="42333" cy="239712"/>
          </a:xfrm>
          <a:custGeom>
            <a:avLst/>
            <a:gdLst>
              <a:gd name="T0" fmla="*/ 10449146 w 60"/>
              <a:gd name="T1" fmla="*/ 189623338 h 501"/>
              <a:gd name="T2" fmla="*/ 10449146 w 60"/>
              <a:gd name="T3" fmla="*/ 95383971 h 501"/>
              <a:gd name="T4" fmla="*/ 10449146 w 60"/>
              <a:gd name="T5" fmla="*/ 1525978 h 501"/>
              <a:gd name="T6" fmla="*/ 14066278 w 60"/>
              <a:gd name="T7" fmla="*/ 1525978 h 501"/>
              <a:gd name="T8" fmla="*/ 14066278 w 60"/>
              <a:gd name="T9" fmla="*/ 95383971 h 501"/>
              <a:gd name="T10" fmla="*/ 14066278 w 60"/>
              <a:gd name="T11" fmla="*/ 189623338 h 501"/>
              <a:gd name="T12" fmla="*/ 10449146 w 60"/>
              <a:gd name="T13" fmla="*/ 189623338 h 501"/>
              <a:gd name="T14" fmla="*/ 0 w 60"/>
              <a:gd name="T15" fmla="*/ 187715505 h 501"/>
              <a:gd name="T16" fmla="*/ 24113172 w 60"/>
              <a:gd name="T17" fmla="*/ 187715505 h 501"/>
              <a:gd name="T18" fmla="*/ 24113172 w 60"/>
              <a:gd name="T19" fmla="*/ 191149316 h 501"/>
              <a:gd name="T20" fmla="*/ 0 w 60"/>
              <a:gd name="T21" fmla="*/ 191149316 h 501"/>
              <a:gd name="T22" fmla="*/ 0 w 60"/>
              <a:gd name="T23" fmla="*/ 187715505 h 501"/>
              <a:gd name="T24" fmla="*/ 0 w 60"/>
              <a:gd name="T25" fmla="*/ 0 h 501"/>
              <a:gd name="T26" fmla="*/ 24113172 w 60"/>
              <a:gd name="T27" fmla="*/ 0 h 501"/>
              <a:gd name="T28" fmla="*/ 24113172 w 60"/>
              <a:gd name="T29" fmla="*/ 3052437 h 501"/>
              <a:gd name="T30" fmla="*/ 0 w 60"/>
              <a:gd name="T31" fmla="*/ 3052437 h 501"/>
              <a:gd name="T32" fmla="*/ 0 w 60"/>
              <a:gd name="T33" fmla="*/ 0 h 50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501"/>
              <a:gd name="T53" fmla="*/ 60 w 60"/>
              <a:gd name="T54" fmla="*/ 501 h 50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501">
                <a:moveTo>
                  <a:pt x="26" y="497"/>
                </a:moveTo>
                <a:lnTo>
                  <a:pt x="26" y="250"/>
                </a:lnTo>
                <a:lnTo>
                  <a:pt x="26" y="4"/>
                </a:lnTo>
                <a:lnTo>
                  <a:pt x="35" y="4"/>
                </a:lnTo>
                <a:lnTo>
                  <a:pt x="35" y="250"/>
                </a:lnTo>
                <a:lnTo>
                  <a:pt x="35" y="497"/>
                </a:lnTo>
                <a:lnTo>
                  <a:pt x="26" y="497"/>
                </a:lnTo>
                <a:close/>
                <a:moveTo>
                  <a:pt x="0" y="492"/>
                </a:moveTo>
                <a:lnTo>
                  <a:pt x="60" y="492"/>
                </a:lnTo>
                <a:lnTo>
                  <a:pt x="60" y="501"/>
                </a:lnTo>
                <a:lnTo>
                  <a:pt x="0" y="501"/>
                </a:lnTo>
                <a:lnTo>
                  <a:pt x="0" y="492"/>
                </a:lnTo>
                <a:close/>
                <a:moveTo>
                  <a:pt x="0" y="0"/>
                </a:moveTo>
                <a:lnTo>
                  <a:pt x="60" y="0"/>
                </a:lnTo>
                <a:lnTo>
                  <a:pt x="60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50" name="Freeform 96"/>
          <p:cNvSpPr>
            <a:spLocks/>
          </p:cNvSpPr>
          <p:nvPr/>
        </p:nvSpPr>
        <p:spPr bwMode="auto">
          <a:xfrm>
            <a:off x="906930" y="2968632"/>
            <a:ext cx="1739900" cy="709613"/>
          </a:xfrm>
          <a:custGeom>
            <a:avLst/>
            <a:gdLst>
              <a:gd name="T0" fmla="*/ 0 w 2409"/>
              <a:gd name="T1" fmla="*/ 211 h 1484"/>
              <a:gd name="T2" fmla="*/ 100 w 2409"/>
              <a:gd name="T3" fmla="*/ 4 h 1484"/>
              <a:gd name="T4" fmla="*/ 103 w 2409"/>
              <a:gd name="T5" fmla="*/ 1 h 1484"/>
              <a:gd name="T6" fmla="*/ 106 w 2409"/>
              <a:gd name="T7" fmla="*/ 0 h 1484"/>
              <a:gd name="T8" fmla="*/ 110 w 2409"/>
              <a:gd name="T9" fmla="*/ 0 h 1484"/>
              <a:gd name="T10" fmla="*/ 115 w 2409"/>
              <a:gd name="T11" fmla="*/ 1 h 1484"/>
              <a:gd name="T12" fmla="*/ 214 w 2409"/>
              <a:gd name="T13" fmla="*/ 60 h 1484"/>
              <a:gd name="T14" fmla="*/ 217 w 2409"/>
              <a:gd name="T15" fmla="*/ 63 h 1484"/>
              <a:gd name="T16" fmla="*/ 317 w 2409"/>
              <a:gd name="T17" fmla="*/ 291 h 1484"/>
              <a:gd name="T18" fmla="*/ 314 w 2409"/>
              <a:gd name="T19" fmla="*/ 288 h 1484"/>
              <a:gd name="T20" fmla="*/ 414 w 2409"/>
              <a:gd name="T21" fmla="*/ 362 h 1484"/>
              <a:gd name="T22" fmla="*/ 615 w 2409"/>
              <a:gd name="T23" fmla="*/ 559 h 1484"/>
              <a:gd name="T24" fmla="*/ 605 w 2409"/>
              <a:gd name="T25" fmla="*/ 556 h 1484"/>
              <a:gd name="T26" fmla="*/ 803 w 2409"/>
              <a:gd name="T27" fmla="*/ 516 h 1484"/>
              <a:gd name="T28" fmla="*/ 801 w 2409"/>
              <a:gd name="T29" fmla="*/ 516 h 1484"/>
              <a:gd name="T30" fmla="*/ 1001 w 2409"/>
              <a:gd name="T31" fmla="*/ 448 h 1484"/>
              <a:gd name="T32" fmla="*/ 1007 w 2409"/>
              <a:gd name="T33" fmla="*/ 448 h 1484"/>
              <a:gd name="T34" fmla="*/ 1207 w 2409"/>
              <a:gd name="T35" fmla="*/ 480 h 1484"/>
              <a:gd name="T36" fmla="*/ 1209 w 2409"/>
              <a:gd name="T37" fmla="*/ 480 h 1484"/>
              <a:gd name="T38" fmla="*/ 1508 w 2409"/>
              <a:gd name="T39" fmla="*/ 576 h 1484"/>
              <a:gd name="T40" fmla="*/ 1501 w 2409"/>
              <a:gd name="T41" fmla="*/ 576 h 1484"/>
              <a:gd name="T42" fmla="*/ 1799 w 2409"/>
              <a:gd name="T43" fmla="*/ 508 h 1484"/>
              <a:gd name="T44" fmla="*/ 1805 w 2409"/>
              <a:gd name="T45" fmla="*/ 508 h 1484"/>
              <a:gd name="T46" fmla="*/ 1810 w 2409"/>
              <a:gd name="T47" fmla="*/ 512 h 1484"/>
              <a:gd name="T48" fmla="*/ 2109 w 2409"/>
              <a:gd name="T49" fmla="*/ 1069 h 1484"/>
              <a:gd name="T50" fmla="*/ 2409 w 2409"/>
              <a:gd name="T51" fmla="*/ 1471 h 1484"/>
              <a:gd name="T52" fmla="*/ 2409 w 2409"/>
              <a:gd name="T53" fmla="*/ 1478 h 1484"/>
              <a:gd name="T54" fmla="*/ 2405 w 2409"/>
              <a:gd name="T55" fmla="*/ 1484 h 1484"/>
              <a:gd name="T56" fmla="*/ 2397 w 2409"/>
              <a:gd name="T57" fmla="*/ 1484 h 1484"/>
              <a:gd name="T58" fmla="*/ 2393 w 2409"/>
              <a:gd name="T59" fmla="*/ 1481 h 1484"/>
              <a:gd name="T60" fmla="*/ 2092 w 2409"/>
              <a:gd name="T61" fmla="*/ 1076 h 1484"/>
              <a:gd name="T62" fmla="*/ 1793 w 2409"/>
              <a:gd name="T63" fmla="*/ 519 h 1484"/>
              <a:gd name="T64" fmla="*/ 1804 w 2409"/>
              <a:gd name="T65" fmla="*/ 524 h 1484"/>
              <a:gd name="T66" fmla="*/ 1506 w 2409"/>
              <a:gd name="T67" fmla="*/ 591 h 1484"/>
              <a:gd name="T68" fmla="*/ 1501 w 2409"/>
              <a:gd name="T69" fmla="*/ 591 h 1484"/>
              <a:gd name="T70" fmla="*/ 1202 w 2409"/>
              <a:gd name="T71" fmla="*/ 495 h 1484"/>
              <a:gd name="T72" fmla="*/ 1204 w 2409"/>
              <a:gd name="T73" fmla="*/ 495 h 1484"/>
              <a:gd name="T74" fmla="*/ 1004 w 2409"/>
              <a:gd name="T75" fmla="*/ 464 h 1484"/>
              <a:gd name="T76" fmla="*/ 1009 w 2409"/>
              <a:gd name="T77" fmla="*/ 464 h 1484"/>
              <a:gd name="T78" fmla="*/ 810 w 2409"/>
              <a:gd name="T79" fmla="*/ 532 h 1484"/>
              <a:gd name="T80" fmla="*/ 808 w 2409"/>
              <a:gd name="T81" fmla="*/ 532 h 1484"/>
              <a:gd name="T82" fmla="*/ 610 w 2409"/>
              <a:gd name="T83" fmla="*/ 572 h 1484"/>
              <a:gd name="T84" fmla="*/ 605 w 2409"/>
              <a:gd name="T85" fmla="*/ 572 h 1484"/>
              <a:gd name="T86" fmla="*/ 600 w 2409"/>
              <a:gd name="T87" fmla="*/ 570 h 1484"/>
              <a:gd name="T88" fmla="*/ 403 w 2409"/>
              <a:gd name="T89" fmla="*/ 375 h 1484"/>
              <a:gd name="T90" fmla="*/ 303 w 2409"/>
              <a:gd name="T91" fmla="*/ 301 h 1484"/>
              <a:gd name="T92" fmla="*/ 300 w 2409"/>
              <a:gd name="T93" fmla="*/ 298 h 1484"/>
              <a:gd name="T94" fmla="*/ 200 w 2409"/>
              <a:gd name="T95" fmla="*/ 70 h 1484"/>
              <a:gd name="T96" fmla="*/ 203 w 2409"/>
              <a:gd name="T97" fmla="*/ 75 h 1484"/>
              <a:gd name="T98" fmla="*/ 103 w 2409"/>
              <a:gd name="T99" fmla="*/ 15 h 1484"/>
              <a:gd name="T100" fmla="*/ 118 w 2409"/>
              <a:gd name="T101" fmla="*/ 11 h 1484"/>
              <a:gd name="T102" fmla="*/ 18 w 2409"/>
              <a:gd name="T103" fmla="*/ 218 h 1484"/>
              <a:gd name="T104" fmla="*/ 13 w 2409"/>
              <a:gd name="T105" fmla="*/ 222 h 1484"/>
              <a:gd name="T106" fmla="*/ 10 w 2409"/>
              <a:gd name="T107" fmla="*/ 223 h 1484"/>
              <a:gd name="T108" fmla="*/ 5 w 2409"/>
              <a:gd name="T109" fmla="*/ 222 h 1484"/>
              <a:gd name="T110" fmla="*/ 0 w 2409"/>
              <a:gd name="T111" fmla="*/ 218 h 1484"/>
              <a:gd name="T112" fmla="*/ 0 w 2409"/>
              <a:gd name="T113" fmla="*/ 215 h 1484"/>
              <a:gd name="T114" fmla="*/ 0 w 2409"/>
              <a:gd name="T115" fmla="*/ 211 h 1484"/>
              <a:gd name="T116" fmla="*/ 0 w 2409"/>
              <a:gd name="T117" fmla="*/ 211 h 1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09" h="1484">
                <a:moveTo>
                  <a:pt x="0" y="211"/>
                </a:moveTo>
                <a:lnTo>
                  <a:pt x="100" y="4"/>
                </a:lnTo>
                <a:lnTo>
                  <a:pt x="103" y="1"/>
                </a:lnTo>
                <a:lnTo>
                  <a:pt x="106" y="0"/>
                </a:lnTo>
                <a:lnTo>
                  <a:pt x="110" y="0"/>
                </a:lnTo>
                <a:lnTo>
                  <a:pt x="115" y="1"/>
                </a:lnTo>
                <a:lnTo>
                  <a:pt x="214" y="60"/>
                </a:lnTo>
                <a:lnTo>
                  <a:pt x="217" y="63"/>
                </a:lnTo>
                <a:lnTo>
                  <a:pt x="317" y="291"/>
                </a:lnTo>
                <a:lnTo>
                  <a:pt x="314" y="288"/>
                </a:lnTo>
                <a:lnTo>
                  <a:pt x="414" y="362"/>
                </a:lnTo>
                <a:lnTo>
                  <a:pt x="615" y="559"/>
                </a:lnTo>
                <a:lnTo>
                  <a:pt x="605" y="556"/>
                </a:lnTo>
                <a:lnTo>
                  <a:pt x="803" y="516"/>
                </a:lnTo>
                <a:lnTo>
                  <a:pt x="801" y="516"/>
                </a:lnTo>
                <a:lnTo>
                  <a:pt x="1001" y="448"/>
                </a:lnTo>
                <a:lnTo>
                  <a:pt x="1007" y="448"/>
                </a:lnTo>
                <a:lnTo>
                  <a:pt x="1207" y="480"/>
                </a:lnTo>
                <a:lnTo>
                  <a:pt x="1209" y="480"/>
                </a:lnTo>
                <a:lnTo>
                  <a:pt x="1508" y="576"/>
                </a:lnTo>
                <a:lnTo>
                  <a:pt x="1501" y="576"/>
                </a:lnTo>
                <a:lnTo>
                  <a:pt x="1799" y="508"/>
                </a:lnTo>
                <a:lnTo>
                  <a:pt x="1805" y="508"/>
                </a:lnTo>
                <a:lnTo>
                  <a:pt x="1810" y="512"/>
                </a:lnTo>
                <a:lnTo>
                  <a:pt x="2109" y="1069"/>
                </a:lnTo>
                <a:lnTo>
                  <a:pt x="2409" y="1471"/>
                </a:lnTo>
                <a:lnTo>
                  <a:pt x="2409" y="1478"/>
                </a:lnTo>
                <a:lnTo>
                  <a:pt x="2405" y="1484"/>
                </a:lnTo>
                <a:lnTo>
                  <a:pt x="2397" y="1484"/>
                </a:lnTo>
                <a:lnTo>
                  <a:pt x="2393" y="1481"/>
                </a:lnTo>
                <a:lnTo>
                  <a:pt x="2092" y="1076"/>
                </a:lnTo>
                <a:lnTo>
                  <a:pt x="1793" y="519"/>
                </a:lnTo>
                <a:lnTo>
                  <a:pt x="1804" y="524"/>
                </a:lnTo>
                <a:lnTo>
                  <a:pt x="1506" y="591"/>
                </a:lnTo>
                <a:lnTo>
                  <a:pt x="1501" y="591"/>
                </a:lnTo>
                <a:lnTo>
                  <a:pt x="1202" y="495"/>
                </a:lnTo>
                <a:lnTo>
                  <a:pt x="1204" y="495"/>
                </a:lnTo>
                <a:lnTo>
                  <a:pt x="1004" y="464"/>
                </a:lnTo>
                <a:lnTo>
                  <a:pt x="1009" y="464"/>
                </a:lnTo>
                <a:lnTo>
                  <a:pt x="810" y="532"/>
                </a:lnTo>
                <a:lnTo>
                  <a:pt x="808" y="532"/>
                </a:lnTo>
                <a:lnTo>
                  <a:pt x="610" y="572"/>
                </a:lnTo>
                <a:lnTo>
                  <a:pt x="605" y="572"/>
                </a:lnTo>
                <a:lnTo>
                  <a:pt x="600" y="570"/>
                </a:lnTo>
                <a:lnTo>
                  <a:pt x="403" y="375"/>
                </a:lnTo>
                <a:lnTo>
                  <a:pt x="303" y="301"/>
                </a:lnTo>
                <a:lnTo>
                  <a:pt x="300" y="298"/>
                </a:lnTo>
                <a:lnTo>
                  <a:pt x="200" y="70"/>
                </a:lnTo>
                <a:lnTo>
                  <a:pt x="203" y="75"/>
                </a:lnTo>
                <a:lnTo>
                  <a:pt x="103" y="15"/>
                </a:lnTo>
                <a:lnTo>
                  <a:pt x="118" y="11"/>
                </a:lnTo>
                <a:lnTo>
                  <a:pt x="18" y="218"/>
                </a:lnTo>
                <a:lnTo>
                  <a:pt x="13" y="222"/>
                </a:lnTo>
                <a:lnTo>
                  <a:pt x="10" y="223"/>
                </a:lnTo>
                <a:lnTo>
                  <a:pt x="5" y="222"/>
                </a:lnTo>
                <a:lnTo>
                  <a:pt x="0" y="218"/>
                </a:lnTo>
                <a:lnTo>
                  <a:pt x="0" y="215"/>
                </a:lnTo>
                <a:lnTo>
                  <a:pt x="0" y="211"/>
                </a:lnTo>
                <a:lnTo>
                  <a:pt x="0" y="211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1905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lIns="91407" tIns="45719" rIns="91407" bIns="45719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8" name="Rectangle 611"/>
          <p:cNvSpPr/>
          <p:nvPr/>
        </p:nvSpPr>
        <p:spPr>
          <a:xfrm rot="2700000">
            <a:off x="890282" y="3044565"/>
            <a:ext cx="46039" cy="5926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91407" tIns="45719" rIns="91407" bIns="45719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352777" y="6492875"/>
            <a:ext cx="536795" cy="365125"/>
          </a:xfrm>
        </p:spPr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F39A3-1701-8C48-8BC5-C2293E5641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3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90240" y="6138090"/>
            <a:ext cx="9683015" cy="5660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Verstovsek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Haematologica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2015;100:479-488.</a:t>
            </a:r>
          </a:p>
        </p:txBody>
      </p:sp>
    </p:spTree>
    <p:extLst>
      <p:ext uri="{BB962C8B-B14F-4D97-AF65-F5344CB8AC3E}">
        <p14:creationId xmlns:p14="http://schemas.microsoft.com/office/powerpoint/2010/main" val="3425044721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4DC1-3750-475A-AB84-2052DA7D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REALISE study: alternative </a:t>
            </a:r>
            <a:r>
              <a:rPr lang="en-US" dirty="0" err="1"/>
              <a:t>ruxolitinib</a:t>
            </a:r>
            <a:r>
              <a:rPr lang="en-US" dirty="0"/>
              <a:t> dosing in patients with MF and anemia (Hb &lt; 10 g/dL)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4B840-2805-4539-B644-FFD131AD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ruxolitinib dosing regimen </a:t>
            </a:r>
            <a:r>
              <a:rPr lang="en-US" b="1" dirty="0">
                <a:solidFill>
                  <a:schemeClr val="accent2"/>
                </a:solidFill>
              </a:rPr>
              <a:t>starting at 10 mg b.i.d. for 12 weeks followed by upwards titration </a:t>
            </a:r>
            <a:r>
              <a:rPr lang="en-US" dirty="0"/>
              <a:t>in the phase 2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67C5A-D10B-45D3-BC45-67D4441290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" y="6599472"/>
            <a:ext cx="5027084" cy="258528"/>
          </a:xfrm>
        </p:spPr>
        <p:txBody>
          <a:bodyPr/>
          <a:lstStyle/>
          <a:p>
            <a:r>
              <a:rPr lang="fy-NL" sz="1200"/>
              <a:t> </a:t>
            </a:r>
            <a:endParaRPr lang="en-US" sz="1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7A824-4E5F-4A1F-8594-6CC01B7930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20" y="6634370"/>
            <a:ext cx="5604823" cy="203128"/>
          </a:xfrm>
        </p:spPr>
        <p:txBody>
          <a:bodyPr/>
          <a:lstStyle/>
          <a:p>
            <a:r>
              <a:rPr lang="en-US" dirty="0"/>
              <a:t>Cervantes F, </a:t>
            </a:r>
            <a:r>
              <a:rPr lang="en-US" i="1" dirty="0"/>
              <a:t>et al. </a:t>
            </a:r>
            <a:r>
              <a:rPr lang="en-US" dirty="0"/>
              <a:t>Poster presentation at EHA 2019; abstract </a:t>
            </a:r>
            <a:r>
              <a:rPr lang="en-US" dirty="0" smtClean="0"/>
              <a:t>PS1465; </a:t>
            </a:r>
            <a:r>
              <a:rPr lang="en-US" i="1" dirty="0" smtClean="0"/>
              <a:t>Leukemia</a:t>
            </a:r>
            <a:r>
              <a:rPr lang="en-US" dirty="0" smtClean="0"/>
              <a:t> 2021.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63A43B-CCCB-4495-B2FC-B12D4126F9EE}"/>
              </a:ext>
            </a:extLst>
          </p:cNvPr>
          <p:cNvSpPr txBox="1">
            <a:spLocks/>
          </p:cNvSpPr>
          <p:nvPr/>
        </p:nvSpPr>
        <p:spPr>
          <a:xfrm>
            <a:off x="6620765" y="4080721"/>
            <a:ext cx="4884176" cy="864339"/>
          </a:xfrm>
          <a:prstGeom prst="rect">
            <a:avLst/>
          </a:prstGeom>
        </p:spPr>
        <p:txBody>
          <a:bodyPr vert="horz" lIns="121906" tIns="60953" rIns="121906" bIns="60953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en-US" sz="2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B2D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Week 24 spleen response was seen in both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transfusion-dependent and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transfusion-dependent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76239C-724F-45FA-9D32-B56E8889CBD5}"/>
              </a:ext>
            </a:extLst>
          </p:cNvPr>
          <p:cNvSpPr/>
          <p:nvPr/>
        </p:nvSpPr>
        <p:spPr>
          <a:xfrm>
            <a:off x="884776" y="5951947"/>
            <a:ext cx="5211231" cy="677104"/>
          </a:xfrm>
          <a:prstGeom prst="rect">
            <a:avLst/>
          </a:prstGeom>
        </p:spPr>
        <p:txBody>
          <a:bodyPr wrap="square" lIns="91430" tIns="45718" rIns="91430" bIns="45718">
            <a:spAutoFit/>
          </a:bodyPr>
          <a:lstStyle/>
          <a:p>
            <a:pPr marL="0" marR="0" lvl="0" indent="0" algn="ctr" defTabSz="45711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 spleen response for individual patients</a:t>
            </a:r>
          </a:p>
        </p:txBody>
      </p:sp>
      <p:graphicFrame>
        <p:nvGraphicFramePr>
          <p:cNvPr id="75" name="Content Placeholder 2">
            <a:extLst>
              <a:ext uri="{FF2B5EF4-FFF2-40B4-BE49-F238E27FC236}">
                <a16:creationId xmlns:a16="http://schemas.microsoft.com/office/drawing/2014/main" id="{9ACABC7A-1C18-4B9E-8883-4E7F2BF296D5}"/>
              </a:ext>
            </a:extLst>
          </p:cNvPr>
          <p:cNvGraphicFramePr>
            <a:graphicFrameLocks/>
          </p:cNvGraphicFramePr>
          <p:nvPr/>
        </p:nvGraphicFramePr>
        <p:xfrm>
          <a:off x="6608934" y="2883479"/>
          <a:ext cx="4878175" cy="10927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97521">
                  <a:extLst>
                    <a:ext uri="{9D8B030D-6E8A-4147-A177-3AD203B41FA5}">
                      <a16:colId xmlns:a16="http://schemas.microsoft.com/office/drawing/2014/main" val="875518365"/>
                    </a:ext>
                  </a:extLst>
                </a:gridCol>
                <a:gridCol w="1340327">
                  <a:extLst>
                    <a:ext uri="{9D8B030D-6E8A-4147-A177-3AD203B41FA5}">
                      <a16:colId xmlns:a16="http://schemas.microsoft.com/office/drawing/2014/main" val="3965661906"/>
                    </a:ext>
                  </a:extLst>
                </a:gridCol>
                <a:gridCol w="1340327">
                  <a:extLst>
                    <a:ext uri="{9D8B030D-6E8A-4147-A177-3AD203B41FA5}">
                      <a16:colId xmlns:a16="http://schemas.microsoft.com/office/drawing/2014/main" val="985072470"/>
                    </a:ext>
                  </a:extLst>
                </a:gridCol>
              </a:tblGrid>
              <a:tr h="705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≥ 50% spleen length reduction</a:t>
                      </a:r>
                      <a:endParaRPr lang="en-US" sz="19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300" marB="343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900" kern="1200" dirty="0">
                          <a:latin typeface="+mn-lt"/>
                        </a:rPr>
                        <a:t>Week 24</a:t>
                      </a:r>
                      <a:endParaRPr lang="en-US" sz="1900" b="1" kern="1200" dirty="0">
                        <a:solidFill>
                          <a:schemeClr val="bg1"/>
                        </a:solidFill>
                        <a:latin typeface="+mn-lt"/>
                        <a:ea typeface="ＭＳ Ｐゴシック"/>
                        <a:cs typeface="Arial" panose="020B0604020202020204" pitchFamily="34" charset="0"/>
                      </a:endParaRPr>
                    </a:p>
                  </a:txBody>
                  <a:tcPr marL="68580" marR="68580" marT="34300" marB="343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900" kern="1200">
                          <a:latin typeface="+mn-lt"/>
                        </a:rPr>
                        <a:t>Any time</a:t>
                      </a:r>
                      <a:endParaRPr lang="en-US" sz="1900" b="1" kern="1200" dirty="0">
                        <a:solidFill>
                          <a:schemeClr val="bg1"/>
                        </a:solidFill>
                        <a:latin typeface="+mn-lt"/>
                        <a:ea typeface="ＭＳ Ｐゴシック"/>
                        <a:cs typeface="Arial" panose="020B0604020202020204" pitchFamily="34" charset="0"/>
                      </a:endParaRPr>
                    </a:p>
                  </a:txBody>
                  <a:tcPr marL="68580" marR="68580" marT="34300" marB="34300" anchor="ctr"/>
                </a:tc>
                <a:extLst>
                  <a:ext uri="{0D108BD9-81ED-4DB2-BD59-A6C34878D82A}">
                    <a16:rowId xmlns:a16="http://schemas.microsoft.com/office/drawing/2014/main" val="46084592"/>
                  </a:ext>
                </a:extLst>
              </a:tr>
              <a:tr h="387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y-NL" sz="1900" dirty="0">
                          <a:latin typeface="+mn-lt"/>
                        </a:rPr>
                        <a:t>Patients</a:t>
                      </a:r>
                      <a:endParaRPr lang="en-US" sz="1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300" marB="343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900" b="1" kern="1200" dirty="0">
                          <a:solidFill>
                            <a:schemeClr val="accent2"/>
                          </a:solidFill>
                          <a:latin typeface="+mn-lt"/>
                        </a:rPr>
                        <a:t>56%</a:t>
                      </a:r>
                      <a:endParaRPr lang="en-US" sz="1900" b="1" kern="1200" dirty="0">
                        <a:solidFill>
                          <a:schemeClr val="accent2"/>
                        </a:solidFill>
                        <a:latin typeface="+mn-lt"/>
                        <a:ea typeface="ＭＳ Ｐゴシック"/>
                        <a:cs typeface="Arial" panose="020B0604020202020204" pitchFamily="34" charset="0"/>
                      </a:endParaRPr>
                    </a:p>
                  </a:txBody>
                  <a:tcPr marL="68580" marR="68580" marT="34300" marB="343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900" kern="1200" dirty="0">
                          <a:latin typeface="+mn-lt"/>
                        </a:rPr>
                        <a:t>70%</a:t>
                      </a:r>
                      <a:endParaRPr lang="en-US" sz="1900" kern="1200" dirty="0">
                        <a:solidFill>
                          <a:schemeClr val="dk1"/>
                        </a:solidFill>
                        <a:latin typeface="+mn-lt"/>
                        <a:ea typeface="ＭＳ Ｐゴシック"/>
                        <a:cs typeface="Arial" panose="020B0604020202020204" pitchFamily="34" charset="0"/>
                      </a:endParaRPr>
                    </a:p>
                  </a:txBody>
                  <a:tcPr marL="68580" marR="68580" marT="34300" marB="34300" anchor="ctr"/>
                </a:tc>
                <a:extLst>
                  <a:ext uri="{0D108BD9-81ED-4DB2-BD59-A6C34878D82A}">
                    <a16:rowId xmlns:a16="http://schemas.microsoft.com/office/drawing/2014/main" val="3639404300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9D1B922-43D9-4E1E-ACDC-19372BDDDCA9}"/>
              </a:ext>
            </a:extLst>
          </p:cNvPr>
          <p:cNvGrpSpPr/>
          <p:nvPr/>
        </p:nvGrpSpPr>
        <p:grpSpPr>
          <a:xfrm>
            <a:off x="857536" y="2232591"/>
            <a:ext cx="5139711" cy="3583926"/>
            <a:chOff x="120918" y="1423359"/>
            <a:chExt cx="4474485" cy="330498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1E9B969-163D-4CDD-B38F-697E730FD9A9}"/>
                </a:ext>
              </a:extLst>
            </p:cNvPr>
            <p:cNvSpPr txBox="1"/>
            <p:nvPr/>
          </p:nvSpPr>
          <p:spPr bwMode="auto">
            <a:xfrm rot="16200000">
              <a:off x="-1218228" y="2762505"/>
              <a:ext cx="3187380" cy="50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Best spleen response (% change)</a:t>
              </a:r>
            </a:p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from baseline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EB91EDE-CD64-43D2-A850-FA7232B80016}"/>
                </a:ext>
              </a:extLst>
            </p:cNvPr>
            <p:cNvSpPr txBox="1"/>
            <p:nvPr/>
          </p:nvSpPr>
          <p:spPr bwMode="auto">
            <a:xfrm>
              <a:off x="1377908" y="2023881"/>
              <a:ext cx="795730" cy="76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  <a:p>
              <a:pPr marL="0" marR="0" lvl="0" indent="0" algn="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Mean:</a:t>
              </a:r>
            </a:p>
            <a:p>
              <a:pPr marL="0" marR="0" lvl="0" indent="0" algn="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Median: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DA106A0-BF9B-4D07-A503-8E630F6C56FD}"/>
                </a:ext>
              </a:extLst>
            </p:cNvPr>
            <p:cNvSpPr txBox="1"/>
            <p:nvPr/>
          </p:nvSpPr>
          <p:spPr bwMode="auto">
            <a:xfrm>
              <a:off x="1991380" y="2023881"/>
              <a:ext cx="762238" cy="76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50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−42.07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−30.95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C4D41BF-0901-4B4A-92BA-48E208E9D3C5}"/>
                </a:ext>
              </a:extLst>
            </p:cNvPr>
            <p:cNvGrpSpPr/>
            <p:nvPr/>
          </p:nvGrpSpPr>
          <p:grpSpPr>
            <a:xfrm>
              <a:off x="1008441" y="1630448"/>
              <a:ext cx="57127" cy="2914525"/>
              <a:chOff x="1184688" y="2248619"/>
              <a:chExt cx="63261" cy="3439048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21BDE4D-58F3-4E16-A87A-C780A86BA469}"/>
                  </a:ext>
                </a:extLst>
              </p:cNvPr>
              <p:cNvCxnSpPr/>
              <p:nvPr/>
            </p:nvCxnSpPr>
            <p:spPr bwMode="auto">
              <a:xfrm>
                <a:off x="1184688" y="2248619"/>
                <a:ext cx="6326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D6723352-8A49-4952-8478-8C52E9AE6A7D}"/>
                  </a:ext>
                </a:extLst>
              </p:cNvPr>
              <p:cNvCxnSpPr/>
              <p:nvPr/>
            </p:nvCxnSpPr>
            <p:spPr bwMode="auto">
              <a:xfrm>
                <a:off x="1184688" y="3108381"/>
                <a:ext cx="6326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AA982306-9154-41C1-A8FE-46C585307A6F}"/>
                  </a:ext>
                </a:extLst>
              </p:cNvPr>
              <p:cNvCxnSpPr/>
              <p:nvPr/>
            </p:nvCxnSpPr>
            <p:spPr bwMode="auto">
              <a:xfrm>
                <a:off x="1184688" y="3968143"/>
                <a:ext cx="6326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290E6C1-7F90-4A7D-AC68-E87259D59D01}"/>
                  </a:ext>
                </a:extLst>
              </p:cNvPr>
              <p:cNvCxnSpPr/>
              <p:nvPr/>
            </p:nvCxnSpPr>
            <p:spPr bwMode="auto">
              <a:xfrm>
                <a:off x="1184688" y="4827905"/>
                <a:ext cx="6326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B0701BD-0EED-4A6C-86DB-BC353CC99C46}"/>
                  </a:ext>
                </a:extLst>
              </p:cNvPr>
              <p:cNvCxnSpPr/>
              <p:nvPr/>
            </p:nvCxnSpPr>
            <p:spPr bwMode="auto">
              <a:xfrm>
                <a:off x="1184688" y="5687667"/>
                <a:ext cx="6326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E6FE4E9-BD07-4EA1-86D6-AF990EE059AA}"/>
                </a:ext>
              </a:extLst>
            </p:cNvPr>
            <p:cNvCxnSpPr/>
            <p:nvPr/>
          </p:nvCxnSpPr>
          <p:spPr bwMode="auto">
            <a:xfrm>
              <a:off x="1070766" y="1630448"/>
              <a:ext cx="0" cy="2934033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680347B-A1E3-43B9-B1CF-2E25F87610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7097" y="3087718"/>
              <a:ext cx="353830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E4BA7B6-1DFF-4AF8-AD3A-BFAA4EA19F50}"/>
                </a:ext>
              </a:extLst>
            </p:cNvPr>
            <p:cNvSpPr txBox="1"/>
            <p:nvPr/>
          </p:nvSpPr>
          <p:spPr bwMode="auto">
            <a:xfrm>
              <a:off x="2398958" y="4416141"/>
              <a:ext cx="756655" cy="31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F2A6BF9-1D2E-40EE-999A-B861BF757605}"/>
                </a:ext>
              </a:extLst>
            </p:cNvPr>
            <p:cNvGrpSpPr/>
            <p:nvPr/>
          </p:nvGrpSpPr>
          <p:grpSpPr>
            <a:xfrm>
              <a:off x="1138282" y="3078293"/>
              <a:ext cx="3230257" cy="1467027"/>
              <a:chOff x="1002799" y="3973861"/>
              <a:chExt cx="2682850" cy="1731032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978E570-4772-4C0E-AD4D-4828136A103E}"/>
                  </a:ext>
                </a:extLst>
              </p:cNvPr>
              <p:cNvCxnSpPr/>
              <p:nvPr/>
            </p:nvCxnSpPr>
            <p:spPr bwMode="auto">
              <a:xfrm>
                <a:off x="1002799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321E4FDA-B544-4B3A-8990-C1A9361F5406}"/>
                  </a:ext>
                </a:extLst>
              </p:cNvPr>
              <p:cNvCxnSpPr/>
              <p:nvPr/>
            </p:nvCxnSpPr>
            <p:spPr bwMode="auto">
              <a:xfrm>
                <a:off x="1071589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F3238DE-9A59-414A-9861-4F4FFF04FE38}"/>
                  </a:ext>
                </a:extLst>
              </p:cNvPr>
              <p:cNvCxnSpPr/>
              <p:nvPr/>
            </p:nvCxnSpPr>
            <p:spPr bwMode="auto">
              <a:xfrm>
                <a:off x="1140379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C682DC5-7360-461A-A191-D663D80539F2}"/>
                  </a:ext>
                </a:extLst>
              </p:cNvPr>
              <p:cNvCxnSpPr/>
              <p:nvPr/>
            </p:nvCxnSpPr>
            <p:spPr bwMode="auto">
              <a:xfrm>
                <a:off x="1209168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C18B0DA-7269-440A-96D0-92BE86570B09}"/>
                  </a:ext>
                </a:extLst>
              </p:cNvPr>
              <p:cNvCxnSpPr/>
              <p:nvPr/>
            </p:nvCxnSpPr>
            <p:spPr bwMode="auto">
              <a:xfrm>
                <a:off x="1277958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DE3C66A-6E22-4332-8E02-7AD43A4F8E13}"/>
                  </a:ext>
                </a:extLst>
              </p:cNvPr>
              <p:cNvCxnSpPr/>
              <p:nvPr/>
            </p:nvCxnSpPr>
            <p:spPr bwMode="auto">
              <a:xfrm>
                <a:off x="1346748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5EA8347-A00D-402B-8298-5E71133590D0}"/>
                  </a:ext>
                </a:extLst>
              </p:cNvPr>
              <p:cNvCxnSpPr/>
              <p:nvPr/>
            </p:nvCxnSpPr>
            <p:spPr bwMode="auto">
              <a:xfrm>
                <a:off x="1415538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8FA4E1C-7D7B-4DEE-A706-87DB8FF139FB}"/>
                  </a:ext>
                </a:extLst>
              </p:cNvPr>
              <p:cNvCxnSpPr/>
              <p:nvPr/>
            </p:nvCxnSpPr>
            <p:spPr bwMode="auto">
              <a:xfrm>
                <a:off x="1484328" y="3973870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5BA34C5-DCB7-4463-BC3E-DD8EFEFE86F6}"/>
                  </a:ext>
                </a:extLst>
              </p:cNvPr>
              <p:cNvCxnSpPr/>
              <p:nvPr/>
            </p:nvCxnSpPr>
            <p:spPr bwMode="auto">
              <a:xfrm>
                <a:off x="1553117" y="3973872"/>
                <a:ext cx="0" cy="173102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8565815-1196-4D0A-B100-016AF6B3C2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21907" y="3973869"/>
                <a:ext cx="0" cy="1569996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3B282D1B-1034-4CA4-BB44-34403FA7B2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90697" y="3973870"/>
                <a:ext cx="0" cy="144347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CB883F32-1696-4B6D-9CE4-C470E44091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59487" y="3973868"/>
                <a:ext cx="0" cy="1305454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21CF110-D0B2-4ADD-96E8-1B40FB14C1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28277" y="3973870"/>
                <a:ext cx="0" cy="116168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563A79B-BA1E-4F0D-BBD1-1FA6DAF55C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97066" y="3973868"/>
                <a:ext cx="0" cy="108116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40B8BF2-0A3C-40F8-81C3-D5ABAB5805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65856" y="3973869"/>
                <a:ext cx="0" cy="1032288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BCD1D2A-2DFB-49BB-8044-72E4A8A517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34646" y="3973868"/>
                <a:ext cx="0" cy="100065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679A91C-D4CF-4D4A-BCDE-B8D908A6F0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03436" y="3973868"/>
                <a:ext cx="0" cy="99778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1EE880D-8DE0-47C4-87E3-9CCD7621EE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72226" y="3973864"/>
                <a:ext cx="0" cy="1000658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9806B7E-A755-48A9-99AA-A21A2312ED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41015" y="3973866"/>
                <a:ext cx="0" cy="85401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A9C2D7F-FB5D-45DB-A83B-8239ADAAD1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09805" y="3973864"/>
                <a:ext cx="0" cy="851134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92054B5-C177-47E3-84C5-17FCA3073E4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78595" y="3973861"/>
                <a:ext cx="0" cy="710238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1741E34-4D6E-4819-95EA-89979EF948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47385" y="3973861"/>
                <a:ext cx="0" cy="678608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32D4FB6-AF38-4EF4-9927-3F1A466990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16175" y="3973866"/>
                <a:ext cx="0" cy="701614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FCD6ACB-147B-4F5F-9432-2D2922FFC7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84964" y="3973867"/>
                <a:ext cx="0" cy="68436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3481C97-75AB-4011-8776-9A227F78CC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53754" y="3973868"/>
                <a:ext cx="0" cy="563593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51982B8C-7A0C-4708-A936-6FBD3A5DC8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22544" y="3973876"/>
                <a:ext cx="0" cy="48883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F8561F10-64EC-4542-AF27-78FF07AFC1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91334" y="3973872"/>
                <a:ext cx="0" cy="47733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A92A083-EC8A-4548-89FB-B94CFAA86C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60124" y="3973875"/>
                <a:ext cx="0" cy="442825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F3EF5051-8773-414C-BFFC-D80F966892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28913" y="3973876"/>
                <a:ext cx="0" cy="442825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7B873209-CE2F-41E7-94EF-DD99EA5906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97703" y="3973880"/>
                <a:ext cx="0" cy="431325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81A54C0-3D49-4348-A843-1044AA932F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66493" y="3973880"/>
                <a:ext cx="0" cy="3565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66953B4-0D0E-466A-AD44-BD1022540E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35283" y="3973879"/>
                <a:ext cx="0" cy="368064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03394F5-0A00-46B5-B19B-2CDA82D63EC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04073" y="3973879"/>
                <a:ext cx="0" cy="35081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06BAE51-4C95-4AE0-BB84-B7699123D7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72862" y="3973879"/>
                <a:ext cx="0" cy="3565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10D9B80-23C8-4FB8-AE8E-9753865422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41652" y="3973883"/>
                <a:ext cx="0" cy="310554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D43BF66-9AC5-4FC7-91A2-F0550BB8CA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10442" y="3973883"/>
                <a:ext cx="0" cy="2933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55EC211-0854-438C-9546-F6FD170209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79232" y="3973882"/>
                <a:ext cx="0" cy="299054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425D0F56-4DCA-46FC-AB6F-273AAA28D0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48022" y="3973879"/>
                <a:ext cx="0" cy="26454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9F96762-7996-4072-89C1-BF26E985A7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16811" y="3973886"/>
                <a:ext cx="0" cy="241544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BE99C89-8201-49E7-AD92-6793AAC620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85649" y="3973898"/>
                <a:ext cx="0" cy="1552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179600E-CE06-4E74-9AD1-BFD7927E93D5}"/>
                </a:ext>
              </a:extLst>
            </p:cNvPr>
            <p:cNvSpPr txBox="1"/>
            <p:nvPr/>
          </p:nvSpPr>
          <p:spPr bwMode="auto">
            <a:xfrm>
              <a:off x="565720" y="1475332"/>
              <a:ext cx="458013" cy="31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AA3B0C0-63C7-4863-B4B8-4DE9C151FB6D}"/>
                </a:ext>
              </a:extLst>
            </p:cNvPr>
            <p:cNvSpPr txBox="1"/>
            <p:nvPr/>
          </p:nvSpPr>
          <p:spPr bwMode="auto">
            <a:xfrm>
              <a:off x="668102" y="2207219"/>
              <a:ext cx="358930" cy="31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D4C94EF-3088-4A98-A238-AF0C2F743D2C}"/>
                </a:ext>
              </a:extLst>
            </p:cNvPr>
            <p:cNvSpPr txBox="1"/>
            <p:nvPr/>
          </p:nvSpPr>
          <p:spPr bwMode="auto">
            <a:xfrm>
              <a:off x="770479" y="2899966"/>
              <a:ext cx="259848" cy="31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D2E5F22-4045-44F9-95F5-2162CA31437F}"/>
                </a:ext>
              </a:extLst>
            </p:cNvPr>
            <p:cNvSpPr txBox="1"/>
            <p:nvPr/>
          </p:nvSpPr>
          <p:spPr bwMode="auto">
            <a:xfrm>
              <a:off x="481543" y="4398958"/>
              <a:ext cx="562677" cy="31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−100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C527E72-2A0D-47BD-B37B-9B5CC5F8668A}"/>
                </a:ext>
              </a:extLst>
            </p:cNvPr>
            <p:cNvSpPr txBox="1"/>
            <p:nvPr/>
          </p:nvSpPr>
          <p:spPr bwMode="auto">
            <a:xfrm>
              <a:off x="583918" y="3659247"/>
              <a:ext cx="463595" cy="31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1218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−50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033C824-9F69-480C-8A9D-DCD976FFEDD1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25" y="1547888"/>
              <a:ext cx="0" cy="308345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123CAAD-46EE-4727-93FD-6DCEAAFE77E2}"/>
                </a:ext>
              </a:extLst>
            </p:cNvPr>
            <p:cNvCxnSpPr/>
            <p:nvPr/>
          </p:nvCxnSpPr>
          <p:spPr>
            <a:xfrm flipH="1">
              <a:off x="976575" y="1644662"/>
              <a:ext cx="9452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C9D3C01-4B2E-4E14-B69A-9713C5782942}"/>
                </a:ext>
              </a:extLst>
            </p:cNvPr>
            <p:cNvCxnSpPr/>
            <p:nvPr/>
          </p:nvCxnSpPr>
          <p:spPr>
            <a:xfrm flipH="1">
              <a:off x="982215" y="2371433"/>
              <a:ext cx="9452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55DD226-7490-4973-B4E1-54A60E63B6EF}"/>
                </a:ext>
              </a:extLst>
            </p:cNvPr>
            <p:cNvCxnSpPr/>
            <p:nvPr/>
          </p:nvCxnSpPr>
          <p:spPr>
            <a:xfrm flipH="1">
              <a:off x="971040" y="3073550"/>
              <a:ext cx="9452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7F3897C-6397-46AD-95C0-177749934B86}"/>
                </a:ext>
              </a:extLst>
            </p:cNvPr>
            <p:cNvCxnSpPr/>
            <p:nvPr/>
          </p:nvCxnSpPr>
          <p:spPr>
            <a:xfrm flipH="1">
              <a:off x="982839" y="3826096"/>
              <a:ext cx="9452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B64A191-C571-48B8-B62C-AF2E84120E3A}"/>
                </a:ext>
              </a:extLst>
            </p:cNvPr>
            <p:cNvCxnSpPr/>
            <p:nvPr/>
          </p:nvCxnSpPr>
          <p:spPr>
            <a:xfrm flipH="1">
              <a:off x="982839" y="4560191"/>
              <a:ext cx="9452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270B562-BAF9-4729-9D13-87190596D6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680" y="3074212"/>
              <a:ext cx="3411938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1533589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935246" y="1790700"/>
            <a:ext cx="2627313" cy="4257674"/>
          </a:xfrm>
          <a:prstGeom prst="roundRect">
            <a:avLst/>
          </a:prstGeom>
          <a:solidFill>
            <a:srgbClr val="1F2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967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Fedratinib</a:t>
            </a:r>
            <a:r>
              <a:rPr lang="en-US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 Adverse </a:t>
            </a:r>
            <a:r>
              <a:rPr lang="en-US" sz="36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Events in JAKARTA</a:t>
            </a:r>
            <a:endParaRPr lang="en-US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124825" y="6174962"/>
            <a:ext cx="2415358" cy="435429"/>
          </a:xfrm>
        </p:spPr>
        <p:txBody>
          <a:bodyPr/>
          <a:lstStyle/>
          <a:p>
            <a:r>
              <a:rPr lang="en-US" dirty="0" err="1"/>
              <a:t>Pardanani</a:t>
            </a:r>
            <a:r>
              <a:rPr lang="en-US" dirty="0"/>
              <a:t> A, </a:t>
            </a:r>
            <a:r>
              <a:rPr lang="en-US" i="1" dirty="0"/>
              <a:t>et al. JAMA </a:t>
            </a:r>
            <a:r>
              <a:rPr lang="en-US" i="1" dirty="0" err="1"/>
              <a:t>Oncol</a:t>
            </a:r>
            <a:r>
              <a:rPr lang="en-US" dirty="0"/>
              <a:t>. 2015;1(5):643–651.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819497" y="1152515"/>
          <a:ext cx="5989330" cy="561023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20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109">
                  <a:extLst>
                    <a:ext uri="{9D8B030D-6E8A-4147-A177-3AD203B41FA5}">
                      <a16:colId xmlns:a16="http://schemas.microsoft.com/office/drawing/2014/main" val="4142415266"/>
                    </a:ext>
                  </a:extLst>
                </a:gridCol>
                <a:gridCol w="798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8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0193">
                <a:tc rowSpan="2">
                  <a:txBody>
                    <a:bodyPr/>
                    <a:lstStyle/>
                    <a:p>
                      <a:r>
                        <a:rPr lang="en-US" sz="1400" b="1" dirty="0"/>
                        <a:t>Adverse Event, %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>
                          <a:solidFill>
                            <a:schemeClr val="bg1"/>
                          </a:solidFill>
                        </a:rPr>
                        <a:t>Fedratinib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 400 mg (n = 96)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C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Fedratinib 500 mg (n = 97)</a:t>
                      </a:r>
                      <a:endParaRPr lang="en-US" sz="9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A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Placebo (n = 95)</a:t>
                      </a:r>
                      <a:endParaRPr lang="en-US" sz="9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</a:rPr>
                        <a:t>All Grades</a:t>
                      </a:r>
                      <a:endParaRPr lang="en-US" sz="9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C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Grade 3 or 4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C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All Grades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Grade 3 or 4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All Grades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Grade 3 or 4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977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Nonhematologic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Diarrhea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56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Vomiting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Nausea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Constipation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Asthenia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617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Abdominal pain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Fatigue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16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977">
                <a:tc gridSpan="7">
                  <a:txBody>
                    <a:bodyPr/>
                    <a:lstStyle/>
                    <a:p>
                      <a:r>
                        <a:rPr lang="en-US" sz="1400" b="1" dirty="0"/>
                        <a:t>Hematologic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Anemia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43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98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91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/>
                        <a:t>25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617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Thrombocytopenia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63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17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57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51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Lymphopenia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57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21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66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27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54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21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Leukopenia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53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5977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Neutropenia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28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44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18</a:t>
                      </a:r>
                      <a:endParaRPr lang="en-US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4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993906" y="1960035"/>
            <a:ext cx="2509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box warning</a:t>
            </a:r>
          </a:p>
          <a:p>
            <a:pPr marL="214304" marR="0" lvl="0" indent="-214304" algn="l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Wernicke’s encephalopathy (ataxia, altered mental status,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ophthalmoplegia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occurred in 8 of 608 (1.3%) patients receiving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fedratinib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clinical trials</a:t>
            </a:r>
          </a:p>
          <a:p>
            <a:pPr marL="0" marR="0" lvl="0" indent="0" algn="l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Considerations </a:t>
            </a:r>
          </a:p>
          <a:p>
            <a:pPr marL="214304" marR="0" lvl="0" indent="-214304" algn="l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 and address thiamine levels prior to treatment initiation</a:t>
            </a:r>
          </a:p>
          <a:p>
            <a:pPr marL="214304" marR="0" lvl="0" indent="-214304" algn="l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start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fedratinib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patients with thiamine deficiency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9497" y="4882243"/>
            <a:ext cx="5989334" cy="8994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19497" y="2032032"/>
            <a:ext cx="5989334" cy="9778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2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34972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83">
            <a:extLst>
              <a:ext uri="{FF2B5EF4-FFF2-40B4-BE49-F238E27FC236}">
                <a16:creationId xmlns:a16="http://schemas.microsoft.com/office/drawing/2014/main" id="{7F5481F0-33F6-EB93-F341-2CB6064F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3" y="1077211"/>
            <a:ext cx="11776889" cy="527587"/>
          </a:xfrm>
        </p:spPr>
        <p:txBody>
          <a:bodyPr anchor="ctr"/>
          <a:lstStyle/>
          <a:p>
            <a:pPr algn="l"/>
            <a:r>
              <a:rPr lang="en-US" sz="2400" b="1" dirty="0"/>
              <a:t>Momelotinib Inhibits JAK1, JAK2 and ACVR1 to Address MF Symptoms, Spleen, and Anemia</a:t>
            </a:r>
            <a:endParaRPr lang="en-GB" sz="24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2E96D-2B69-9743-EBE6-3D5FCC156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2407" y="6225669"/>
            <a:ext cx="10714180" cy="460280"/>
          </a:xfrm>
        </p:spPr>
        <p:txBody>
          <a:bodyPr anchor="ctr"/>
          <a:lstStyle/>
          <a:p>
            <a:r>
              <a:rPr lang="en-GB" dirty="0"/>
              <a:t>ACVR1=activin A receptor type 1; BMP=bone morphogenic protein; EPOR=erythropoietin receptor; JAK=Janus kinase; MMB=momelotinib; MPL=myeloproliferative leukemia protein;</a:t>
            </a:r>
            <a:br>
              <a:rPr lang="en-GB" dirty="0"/>
            </a:br>
            <a:r>
              <a:rPr lang="en-GB" dirty="0"/>
              <a:t>STAT=signal transducer and activator of transcription.</a:t>
            </a:r>
          </a:p>
          <a:p>
            <a:r>
              <a:rPr lang="en-GB" dirty="0"/>
              <a:t>1. Chifotides HT, et al. </a:t>
            </a:r>
            <a:r>
              <a:rPr lang="en-GB" i="1" dirty="0"/>
              <a:t>J Hematol Oncol</a:t>
            </a:r>
            <a:r>
              <a:rPr lang="en-GB" dirty="0"/>
              <a:t>. 2022;15(1):7; 2. Verstovsek S, et al</a:t>
            </a:r>
            <a:r>
              <a:rPr lang="en-GB" i="1" dirty="0"/>
              <a:t>. Future Oncol</a:t>
            </a:r>
            <a:r>
              <a:rPr lang="en-GB" dirty="0"/>
              <a:t>. 2021;17(12):1449-1458; 3. Asshoff M, et al. </a:t>
            </a:r>
            <a:r>
              <a:rPr lang="en-GB" i="1" dirty="0"/>
              <a:t>Blood</a:t>
            </a:r>
            <a:r>
              <a:rPr lang="en-GB" dirty="0"/>
              <a:t>. 2017;129(13):1823-1830; 4. Oh S, et al. </a:t>
            </a:r>
            <a:r>
              <a:rPr lang="en-GB" i="1" dirty="0"/>
              <a:t>Blood Adv</a:t>
            </a:r>
            <a:r>
              <a:rPr lang="en-GB" dirty="0"/>
              <a:t>. 2020;4(18):4282-4291.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6C1A35B-3A84-C667-AEC7-3CDF543E4C9C}"/>
              </a:ext>
            </a:extLst>
          </p:cNvPr>
          <p:cNvSpPr txBox="1">
            <a:spLocks/>
          </p:cNvSpPr>
          <p:nvPr/>
        </p:nvSpPr>
        <p:spPr>
          <a:xfrm>
            <a:off x="1" y="227636"/>
            <a:ext cx="12195428" cy="6194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219170" fontAlgn="base">
              <a:spcAft>
                <a:spcPct val="0"/>
              </a:spcAft>
            </a:pPr>
            <a:endParaRPr lang="en-US" sz="21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5E2E46-47C8-D702-30BF-8FACA57AB6D9}"/>
              </a:ext>
            </a:extLst>
          </p:cNvPr>
          <p:cNvGrpSpPr/>
          <p:nvPr/>
        </p:nvGrpSpPr>
        <p:grpSpPr>
          <a:xfrm>
            <a:off x="469902" y="1687092"/>
            <a:ext cx="11361973" cy="4303418"/>
            <a:chOff x="352426" y="1059582"/>
            <a:chExt cx="8521480" cy="3227563"/>
          </a:xfrm>
        </p:grpSpPr>
        <p:pic>
          <p:nvPicPr>
            <p:cNvPr id="44" name="Picture 11" descr="D:\Projects\Clients\Sierra\Design Kit\ICONS\nucleus2.png">
              <a:extLst>
                <a:ext uri="{FF2B5EF4-FFF2-40B4-BE49-F238E27FC236}">
                  <a16:creationId xmlns:a16="http://schemas.microsoft.com/office/drawing/2014/main" id="{3EBC8A40-854B-B33E-272D-5F8EAC2F1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25232" y="3097693"/>
              <a:ext cx="3784642" cy="50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43FAB9-CC29-948C-750F-D2F261F20F88}"/>
                </a:ext>
              </a:extLst>
            </p:cNvPr>
            <p:cNvSpPr txBox="1"/>
            <p:nvPr/>
          </p:nvSpPr>
          <p:spPr bwMode="gray">
            <a:xfrm>
              <a:off x="352426" y="3571565"/>
              <a:ext cx="3930254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4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Dysregulated </a:t>
              </a:r>
              <a:r>
                <a:rPr lang="en-US" sz="14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JAK-STAT signaling </a:t>
              </a:r>
              <a:r>
                <a:rPr lang="en-US" sz="14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in MF drives overproduction of inflammatory cytokines, </a:t>
              </a:r>
              <a:r>
                <a:rPr lang="en-US" sz="14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bone marrow fibrosis,</a:t>
              </a:r>
              <a:r>
                <a:rPr lang="en-US" sz="14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systemic symptoms, </a:t>
              </a:r>
              <a:r>
                <a:rPr lang="en-US" sz="14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and clonal proliferation resulting in extramedullary hematopoiesis and </a:t>
              </a:r>
              <a:r>
                <a:rPr lang="en-US" sz="14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splenomegaly</a:t>
              </a:r>
              <a:r>
                <a:rPr lang="en-US" sz="14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.</a:t>
              </a:r>
              <a:r>
                <a:rPr lang="en-US" sz="1400" baseline="300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1,2</a:t>
              </a:r>
              <a:r>
                <a:rPr lang="en-US" sz="14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 </a:t>
              </a:r>
              <a:endParaRPr lang="en-CA" sz="1400" b="1" dirty="0">
                <a:solidFill>
                  <a:srgbClr val="1F497D"/>
                </a:solidFill>
                <a:latin typeface="Calibri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5DB17C-162B-D95B-0379-19BB47F24885}"/>
                </a:ext>
              </a:extLst>
            </p:cNvPr>
            <p:cNvSpPr txBox="1"/>
            <p:nvPr/>
          </p:nvSpPr>
          <p:spPr bwMode="gray">
            <a:xfrm>
              <a:off x="4871162" y="3590359"/>
              <a:ext cx="2990759" cy="57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CA" sz="1467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Chronic inflammation also drives hyperactivation of </a:t>
              </a:r>
              <a:r>
                <a:rPr lang="en-CA" sz="1467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ACVR1</a:t>
              </a:r>
              <a:r>
                <a:rPr lang="en-CA" sz="1467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, elevated </a:t>
              </a:r>
              <a:r>
                <a:rPr lang="en-CA" sz="1467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hepcidin</a:t>
              </a:r>
              <a:r>
                <a:rPr lang="en-CA" sz="1467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, dysregulated iron metabolism, and </a:t>
              </a:r>
              <a:r>
                <a:rPr lang="en-CA" sz="1467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anemia</a:t>
              </a:r>
              <a:r>
                <a:rPr lang="en-CA" sz="1467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 of MF.</a:t>
              </a:r>
              <a:r>
                <a:rPr lang="en-US" sz="1467" baseline="30000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3,4</a:t>
              </a:r>
              <a:endParaRPr lang="en-US" sz="1467" dirty="0">
                <a:solidFill>
                  <a:srgbClr val="1F497D"/>
                </a:solidFill>
                <a:latin typeface="Calibri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11" descr="D:\Projects\Clients\Sierra\Design Kit\ICONS\nucleus2.png">
              <a:extLst>
                <a:ext uri="{FF2B5EF4-FFF2-40B4-BE49-F238E27FC236}">
                  <a16:creationId xmlns:a16="http://schemas.microsoft.com/office/drawing/2014/main" id="{171A70DD-CD47-DB5A-5C5D-D26935015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92479" y="3059965"/>
              <a:ext cx="3664334" cy="53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75C45A-A0DF-6780-4FDE-6DC7D2FFB375}"/>
                </a:ext>
              </a:extLst>
            </p:cNvPr>
            <p:cNvSpPr txBox="1"/>
            <p:nvPr/>
          </p:nvSpPr>
          <p:spPr bwMode="gray">
            <a:xfrm>
              <a:off x="5301973" y="1218727"/>
              <a:ext cx="555998" cy="154525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 defTabSz="4320324">
                <a:defRPr/>
              </a:pPr>
              <a:r>
                <a:rPr lang="en-US" sz="12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rPr>
                <a:t>BMP2, BMP6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9D51C7-C7E1-1BEC-6210-7F8C2B160110}"/>
                </a:ext>
              </a:extLst>
            </p:cNvPr>
            <p:cNvSpPr txBox="1"/>
            <p:nvPr/>
          </p:nvSpPr>
          <p:spPr bwMode="gray">
            <a:xfrm>
              <a:off x="6636017" y="1425169"/>
              <a:ext cx="641121" cy="10557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ctr" defTabSz="4320324">
                <a:defRPr/>
              </a:pPr>
              <a:r>
                <a:rPr lang="en-US" sz="1600" b="1" dirty="0">
                  <a:solidFill>
                    <a:srgbClr val="1F497D"/>
                  </a:solidFill>
                  <a:latin typeface="Arial" panose="020B0604020202020204" pitchFamily="34" charset="0"/>
                  <a:cs typeface="Arial" charset="0"/>
                </a:rPr>
                <a:t>ACVR1</a:t>
              </a:r>
            </a:p>
          </p:txBody>
        </p:sp>
        <p:pic>
          <p:nvPicPr>
            <p:cNvPr id="67" name="Picture 3" descr="D:\Projects\Clients\Sierra\Design Kit\ICONS\receptor7.png">
              <a:extLst>
                <a:ext uri="{FF2B5EF4-FFF2-40B4-BE49-F238E27FC236}">
                  <a16:creationId xmlns:a16="http://schemas.microsoft.com/office/drawing/2014/main" id="{5039D74E-8C89-A6AF-3240-A4FF0FB4E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012423" y="1316374"/>
              <a:ext cx="462064" cy="1250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" descr="D:\Projects\Clients\Sierra\Design Kit\ICONS\activator2.png">
              <a:extLst>
                <a:ext uri="{FF2B5EF4-FFF2-40B4-BE49-F238E27FC236}">
                  <a16:creationId xmlns:a16="http://schemas.microsoft.com/office/drawing/2014/main" id="{8028B497-F557-2839-E9DA-F6E896538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081505" y="1232211"/>
              <a:ext cx="323903" cy="20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E5B4CE2-3E9E-1FD3-6B93-8DBE223E3B3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329561" y="1541513"/>
              <a:ext cx="2050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8639BBE-176B-359D-C8F0-5678C344F2F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63810" y="1295989"/>
              <a:ext cx="2050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A6A6373-276E-CC14-3A54-68BCD5FEB296}"/>
                </a:ext>
              </a:extLst>
            </p:cNvPr>
            <p:cNvSpPr txBox="1"/>
            <p:nvPr/>
          </p:nvSpPr>
          <p:spPr bwMode="gray">
            <a:xfrm>
              <a:off x="5768089" y="2858365"/>
              <a:ext cx="500942" cy="1302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4320324">
                <a:defRPr/>
              </a:pPr>
              <a:r>
                <a:rPr lang="en-US" sz="700" b="1">
                  <a:solidFill>
                    <a:srgbClr val="1F497D">
                      <a:lumMod val="40000"/>
                      <a:lumOff val="60000"/>
                    </a:srgbClr>
                  </a:solidFill>
                  <a:latin typeface="Arial" panose="020B0604020202020204" pitchFamily="34" charset="0"/>
                  <a:cs typeface="Arial" charset="0"/>
                </a:rPr>
                <a:t>SMAD1,5</a:t>
              </a:r>
            </a:p>
          </p:txBody>
        </p:sp>
        <p:pic>
          <p:nvPicPr>
            <p:cNvPr id="72" name="Picture 20" descr="D:\Projects\Clients\Sierra\Design Kit\ICONS\smad3.png">
              <a:extLst>
                <a:ext uri="{FF2B5EF4-FFF2-40B4-BE49-F238E27FC236}">
                  <a16:creationId xmlns:a16="http://schemas.microsoft.com/office/drawing/2014/main" id="{8A8FD1B7-895D-F04F-CA63-8B63CB323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099986" y="2928276"/>
              <a:ext cx="310839" cy="193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1A39911-1143-7B36-A769-0D55C8F8881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344761" y="2933426"/>
              <a:ext cx="116645" cy="12333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320324">
                <a:defRPr/>
              </a:pPr>
              <a:r>
                <a:rPr lang="en-US" sz="700" b="1">
                  <a:solidFill>
                    <a:prstClr val="white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4E5F6A4D-03BE-D8A5-DBC1-4334D0B12C9E}"/>
                </a:ext>
              </a:extLst>
            </p:cNvPr>
            <p:cNvGrpSpPr/>
            <p:nvPr/>
          </p:nvGrpSpPr>
          <p:grpSpPr bwMode="gray">
            <a:xfrm>
              <a:off x="5857969" y="2639541"/>
              <a:ext cx="279913" cy="159803"/>
              <a:chOff x="4277637" y="2551453"/>
              <a:chExt cx="736353" cy="265602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832DA1E-0046-4D60-E338-0ECA705C6AD4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4277637" y="2688425"/>
                <a:ext cx="736353" cy="0"/>
              </a:xfrm>
              <a:prstGeom prst="line">
                <a:avLst/>
              </a:prstGeom>
              <a:ln w="38100" cmpd="sng">
                <a:solidFill>
                  <a:srgbClr val="DB4118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170F87D-4FFF-7A9A-E00E-2414E5147620}"/>
                  </a:ext>
                </a:extLst>
              </p:cNvPr>
              <p:cNvCxnSpPr/>
              <p:nvPr/>
            </p:nvCxnSpPr>
            <p:spPr bwMode="gray">
              <a:xfrm rot="16200000" flipH="1">
                <a:off x="4864509" y="2684254"/>
                <a:ext cx="265602" cy="0"/>
              </a:xfrm>
              <a:prstGeom prst="line">
                <a:avLst/>
              </a:prstGeom>
              <a:ln w="38100" cmpd="sng">
                <a:solidFill>
                  <a:srgbClr val="DB4118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BFCE6E3-A840-3BF7-1489-80EB07CF9A91}"/>
                </a:ext>
              </a:extLst>
            </p:cNvPr>
            <p:cNvGrpSpPr/>
            <p:nvPr/>
          </p:nvGrpSpPr>
          <p:grpSpPr bwMode="gray">
            <a:xfrm>
              <a:off x="6152978" y="2640993"/>
              <a:ext cx="148316" cy="156821"/>
              <a:chOff x="3628357" y="3281585"/>
              <a:chExt cx="213216" cy="213216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E696876-718D-61B8-DC50-699976780261}"/>
                  </a:ext>
                </a:extLst>
              </p:cNvPr>
              <p:cNvCxnSpPr/>
              <p:nvPr/>
            </p:nvCxnSpPr>
            <p:spPr bwMode="gray">
              <a:xfrm rot="2700000" flipV="1">
                <a:off x="3734965" y="3277360"/>
                <a:ext cx="0" cy="213216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13FF636-3F57-808A-E50A-477508F7CB3F}"/>
                  </a:ext>
                </a:extLst>
              </p:cNvPr>
              <p:cNvCxnSpPr/>
              <p:nvPr/>
            </p:nvCxnSpPr>
            <p:spPr bwMode="gray">
              <a:xfrm rot="-2700000" flipV="1">
                <a:off x="3734964" y="3281585"/>
                <a:ext cx="0" cy="213216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2273B18-1EE5-9A72-88AA-D3926900B38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227136" y="2400882"/>
              <a:ext cx="1421" cy="23106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7" name="Picture 9" descr="D:\Projects\Clients\Sierra\Design Kit\ICONS\bliayer2.png">
              <a:extLst>
                <a:ext uri="{FF2B5EF4-FFF2-40B4-BE49-F238E27FC236}">
                  <a16:creationId xmlns:a16="http://schemas.microsoft.com/office/drawing/2014/main" id="{035A33C2-4D74-ED05-184C-D4C41D4AD6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8" r="36256"/>
            <a:stretch/>
          </p:blipFill>
          <p:spPr bwMode="gray">
            <a:xfrm>
              <a:off x="5638825" y="1665959"/>
              <a:ext cx="2674747" cy="191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3E1C648-4E86-389E-9517-06993CA8384A}"/>
                </a:ext>
              </a:extLst>
            </p:cNvPr>
            <p:cNvSpPr txBox="1"/>
            <p:nvPr/>
          </p:nvSpPr>
          <p:spPr>
            <a:xfrm>
              <a:off x="4740826" y="1545630"/>
              <a:ext cx="755003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b="1" dirty="0">
                  <a:solidFill>
                    <a:srgbClr val="00587C"/>
                  </a:solidFill>
                  <a:latin typeface="Calibri" pitchFamily="34" charset="0"/>
                  <a:cs typeface="Calibri" panose="020F0502020204030204" pitchFamily="34" charset="0"/>
                </a:rPr>
                <a:t>Hepatocyte </a:t>
              </a:r>
            </a:p>
            <a:p>
              <a:pPr algn="ctr" defTabSz="914377">
                <a:defRPr/>
              </a:pPr>
              <a:r>
                <a:rPr lang="en-US" sz="1200" b="1" dirty="0">
                  <a:solidFill>
                    <a:srgbClr val="00587C"/>
                  </a:solidFill>
                  <a:latin typeface="Calibri" pitchFamily="34" charset="0"/>
                  <a:cs typeface="Calibri" panose="020F0502020204030204" pitchFamily="34" charset="0"/>
                </a:rPr>
                <a:t>cellular membrane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A880DC8-77F1-30D9-5A9A-1CAB448EBD1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98687" y="1754358"/>
              <a:ext cx="2050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84FE1A3-460C-60BD-13BB-73A94132F55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6366542" y="2490078"/>
              <a:ext cx="201839" cy="193585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AB6269A-389B-FE0C-AF7A-D3E1A225939E}"/>
                </a:ext>
              </a:extLst>
            </p:cNvPr>
            <p:cNvSpPr txBox="1"/>
            <p:nvPr/>
          </p:nvSpPr>
          <p:spPr>
            <a:xfrm>
              <a:off x="6513437" y="2294652"/>
              <a:ext cx="794930" cy="45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defRPr/>
              </a:pPr>
              <a:r>
                <a:rPr lang="en-US" sz="1867" b="1" dirty="0">
                  <a:solidFill>
                    <a:srgbClr val="00587C"/>
                  </a:solidFill>
                  <a:latin typeface="Calibri" pitchFamily="34" charset="0"/>
                  <a:cs typeface="Calibri" panose="020F0502020204030204" pitchFamily="34" charset="0"/>
                </a:rPr>
                <a:t>Hepcidin</a:t>
              </a:r>
            </a:p>
            <a:p>
              <a:pPr algn="ctr" defTabSz="914377">
                <a:defRPr/>
              </a:pPr>
              <a:r>
                <a:rPr lang="en-US" sz="1500" b="1" dirty="0">
                  <a:solidFill>
                    <a:srgbClr val="00587C"/>
                  </a:solidFill>
                  <a:latin typeface="Arial" panose="020B0604020202020204" pitchFamily="34" charset="0"/>
                  <a:cs typeface="Arial" charset="0"/>
                </a:rPr>
                <a:t> </a:t>
              </a:r>
            </a:p>
          </p:txBody>
        </p:sp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B4006922-4F79-042E-B05F-D94A684B5651}"/>
                </a:ext>
              </a:extLst>
            </p:cNvPr>
            <p:cNvSpPr/>
            <p:nvPr/>
          </p:nvSpPr>
          <p:spPr>
            <a:xfrm>
              <a:off x="7232854" y="2233191"/>
              <a:ext cx="168071" cy="41419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2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B88B21F-7D0F-0AB3-CB89-C989AF00172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42316" y="2434173"/>
              <a:ext cx="277425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363A1EEB-B7EA-4D32-C6EA-AAEDC2FE6494}"/>
                </a:ext>
              </a:extLst>
            </p:cNvPr>
            <p:cNvSpPr/>
            <p:nvPr/>
          </p:nvSpPr>
          <p:spPr>
            <a:xfrm rot="10800000">
              <a:off x="8698588" y="2216108"/>
              <a:ext cx="175318" cy="444453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2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E3AD2CD-C2F0-D766-7631-4F462DA5F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4070" y="2798061"/>
              <a:ext cx="726402" cy="544100"/>
            </a:xfrm>
            <a:prstGeom prst="rect">
              <a:avLst/>
            </a:prstGeom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6BEC3CD-8D9F-CD20-D349-E9AA2F0C7FCC}"/>
                </a:ext>
              </a:extLst>
            </p:cNvPr>
            <p:cNvGrpSpPr/>
            <p:nvPr/>
          </p:nvGrpSpPr>
          <p:grpSpPr>
            <a:xfrm>
              <a:off x="456121" y="1059582"/>
              <a:ext cx="3850598" cy="2065016"/>
              <a:chOff x="608161" y="1200187"/>
              <a:chExt cx="5134130" cy="275335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4FC2E-3F05-52D4-08F9-6C559BCEC03E}"/>
                  </a:ext>
                </a:extLst>
              </p:cNvPr>
              <p:cNvSpPr txBox="1"/>
              <p:nvPr/>
            </p:nvSpPr>
            <p:spPr bwMode="gray">
              <a:xfrm>
                <a:off x="5006593" y="1742993"/>
                <a:ext cx="735697" cy="1468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200" b="1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EPOR/MPL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1A35F7-D847-F5ED-561D-5F770A4DDF5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757617" y="1823773"/>
                <a:ext cx="2600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A322F5-0458-8C83-59A7-2458C8F81452}"/>
                  </a:ext>
                </a:extLst>
              </p:cNvPr>
              <p:cNvSpPr txBox="1"/>
              <p:nvPr/>
            </p:nvSpPr>
            <p:spPr bwMode="gray">
              <a:xfrm>
                <a:off x="1349368" y="1200187"/>
                <a:ext cx="649032" cy="4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2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Interleukins</a:t>
                </a:r>
              </a:p>
              <a:p>
                <a:pPr algn="ctr" defTabSz="4320324">
                  <a:defRPr/>
                </a:pPr>
                <a:r>
                  <a:rPr lang="en-US" sz="12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Interferons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34D330-5A38-7649-A5BE-F20DBECD3535}"/>
                  </a:ext>
                </a:extLst>
              </p:cNvPr>
              <p:cNvSpPr txBox="1"/>
              <p:nvPr/>
            </p:nvSpPr>
            <p:spPr bwMode="gray">
              <a:xfrm>
                <a:off x="2823333" y="1603847"/>
                <a:ext cx="1171143" cy="49894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noAutofit/>
              </a:bodyPr>
              <a:lstStyle/>
              <a:p>
                <a:pPr defTabSz="4320324">
                  <a:defRPr/>
                </a:pPr>
                <a:r>
                  <a:rPr lang="en-US" sz="12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Cytokine </a:t>
                </a:r>
                <a:br>
                  <a:rPr lang="en-US" sz="12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</a:br>
                <a:r>
                  <a:rPr lang="en-US" sz="12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Receptors</a:t>
                </a:r>
              </a:p>
            </p:txBody>
          </p:sp>
          <p:pic>
            <p:nvPicPr>
              <p:cNvPr id="14" name="Picture 9" descr="D:\Projects\Clients\Sierra\Design Kit\ICONS\jak12.png">
                <a:extLst>
                  <a:ext uri="{FF2B5EF4-FFF2-40B4-BE49-F238E27FC236}">
                    <a16:creationId xmlns:a16="http://schemas.microsoft.com/office/drawing/2014/main" id="{F3EDBB4E-7A7D-7C83-FF1E-D03827A12F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874721" y="2484971"/>
                <a:ext cx="375670" cy="204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D:\Projects\Clients\Sierra\Design Kit\ICONS\jak1.png">
                <a:extLst>
                  <a:ext uri="{FF2B5EF4-FFF2-40B4-BE49-F238E27FC236}">
                    <a16:creationId xmlns:a16="http://schemas.microsoft.com/office/drawing/2014/main" id="{89623C43-288A-1D83-6EEF-A0759C0B46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477667" y="2336090"/>
                <a:ext cx="413239" cy="224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FD3857E-04D3-D539-070D-7764EF25D24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738399" y="3025083"/>
                <a:ext cx="0" cy="206644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BD27ED-2478-267F-C0C4-E4B60E9974B0}"/>
                  </a:ext>
                </a:extLst>
              </p:cNvPr>
              <p:cNvSpPr txBox="1"/>
              <p:nvPr/>
            </p:nvSpPr>
            <p:spPr bwMode="gray">
              <a:xfrm>
                <a:off x="3899406" y="1366080"/>
                <a:ext cx="402996" cy="21073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2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Ligand</a:t>
                </a:r>
              </a:p>
            </p:txBody>
          </p:sp>
          <p:pic>
            <p:nvPicPr>
              <p:cNvPr id="18" name="Picture 4" descr="D:\Projects\Clients\Sierra\Design Kit\ICONS\receptor6.png">
                <a:extLst>
                  <a:ext uri="{FF2B5EF4-FFF2-40B4-BE49-F238E27FC236}">
                    <a16:creationId xmlns:a16="http://schemas.microsoft.com/office/drawing/2014/main" id="{7CEF65B6-BA2D-CB00-E2C4-A19E0B1150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32698" y="1481092"/>
                <a:ext cx="611403" cy="15506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D:\Projects\Clients\Sierra\Design Kit\ICONS\receptor9.png">
                <a:extLst>
                  <a:ext uri="{FF2B5EF4-FFF2-40B4-BE49-F238E27FC236}">
                    <a16:creationId xmlns:a16="http://schemas.microsoft.com/office/drawing/2014/main" id="{702965AE-9670-DC08-DF38-B8A0E08515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flipH="1">
                <a:off x="2059628" y="1552197"/>
                <a:ext cx="611403" cy="15506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1" descr="D:\Projects\Clients\Sierra\Design Kit\ICONS\activator5.png">
                <a:extLst>
                  <a:ext uri="{FF2B5EF4-FFF2-40B4-BE49-F238E27FC236}">
                    <a16:creationId xmlns:a16="http://schemas.microsoft.com/office/drawing/2014/main" id="{1048F1AE-8A56-7AC6-E2BB-A3229E4CEB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162754" y="1373305"/>
                <a:ext cx="405151" cy="401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9" descr="D:\Projects\Clients\Sierra\Design Kit\ICONS\activator4.png">
                <a:extLst>
                  <a:ext uri="{FF2B5EF4-FFF2-40B4-BE49-F238E27FC236}">
                    <a16:creationId xmlns:a16="http://schemas.microsoft.com/office/drawing/2014/main" id="{D780C071-EEEF-25B5-073B-4C3A50ADA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525881" y="1403502"/>
                <a:ext cx="410403" cy="3023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B093EB-B1C8-0355-4761-5FE3AF906D88}"/>
                  </a:ext>
                </a:extLst>
              </p:cNvPr>
              <p:cNvSpPr txBox="1"/>
              <p:nvPr/>
            </p:nvSpPr>
            <p:spPr bwMode="gray">
              <a:xfrm>
                <a:off x="2651046" y="2569418"/>
                <a:ext cx="411577" cy="1776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JAK2</a:t>
                </a:r>
                <a:endParaRPr lang="en-US" sz="14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348709-D9FF-4F8B-E9FD-4A4EDBAEBF4E}"/>
                  </a:ext>
                </a:extLst>
              </p:cNvPr>
              <p:cNvSpPr txBox="1"/>
              <p:nvPr/>
            </p:nvSpPr>
            <p:spPr bwMode="gray">
              <a:xfrm>
                <a:off x="1719793" y="2694853"/>
                <a:ext cx="411577" cy="1776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JAK1</a:t>
                </a:r>
                <a:endParaRPr lang="en-US" sz="14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905C261-6EC1-EB82-80D2-2A78F02993FE}"/>
                  </a:ext>
                </a:extLst>
              </p:cNvPr>
              <p:cNvSpPr txBox="1"/>
              <p:nvPr/>
            </p:nvSpPr>
            <p:spPr bwMode="gray">
              <a:xfrm>
                <a:off x="5023365" y="2511722"/>
                <a:ext cx="411577" cy="1776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JAK2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55FE8C5-5A94-4B84-E2CA-63D21613D59F}"/>
                  </a:ext>
                </a:extLst>
              </p:cNvPr>
              <p:cNvSpPr txBox="1"/>
              <p:nvPr/>
            </p:nvSpPr>
            <p:spPr bwMode="gray">
              <a:xfrm>
                <a:off x="4055861" y="2501605"/>
                <a:ext cx="411577" cy="1776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600" b="1" dirty="0">
                    <a:solidFill>
                      <a:srgbClr val="1F497D"/>
                    </a:solidFill>
                    <a:latin typeface="Calibri" pitchFamily="34" charset="0"/>
                    <a:cs typeface="Calibri" panose="020F0502020204030204" pitchFamily="34" charset="0"/>
                  </a:rPr>
                  <a:t>JAK2</a:t>
                </a:r>
                <a:endParaRPr lang="en-US" sz="1400" b="1" dirty="0">
                  <a:solidFill>
                    <a:srgbClr val="1F497D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3C7064-17DE-78C1-52DA-6A9E47CE2B8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477666" y="1823773"/>
                <a:ext cx="29691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9" descr="D:\Projects\Clients\Sierra\Design Kit\ICONS\bliayer2.png">
                <a:extLst>
                  <a:ext uri="{FF2B5EF4-FFF2-40B4-BE49-F238E27FC236}">
                    <a16:creationId xmlns:a16="http://schemas.microsoft.com/office/drawing/2014/main" id="{9EB59412-E612-95DE-7B00-AFF6A7DB8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622784" y="1976394"/>
                <a:ext cx="5119507" cy="237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097931C-936E-2D6A-FE7F-C83D13C0725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357930" y="1486107"/>
                <a:ext cx="30025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A4EE9F6-34D3-5B23-6A9D-33EB13E9968B}"/>
                  </a:ext>
                </a:extLst>
              </p:cNvPr>
              <p:cNvCxnSpPr/>
              <p:nvPr/>
            </p:nvCxnSpPr>
            <p:spPr bwMode="gray">
              <a:xfrm>
                <a:off x="2108110" y="1478138"/>
                <a:ext cx="25721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B900E94-A17A-C593-8103-3CA42CDF2E07}"/>
                  </a:ext>
                </a:extLst>
              </p:cNvPr>
              <p:cNvGrpSpPr/>
              <p:nvPr/>
            </p:nvGrpSpPr>
            <p:grpSpPr bwMode="gray">
              <a:xfrm>
                <a:off x="1755816" y="3308408"/>
                <a:ext cx="504641" cy="171659"/>
                <a:chOff x="4256777" y="2551453"/>
                <a:chExt cx="757213" cy="26560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D6A8091-B66D-47A6-0EFE-8992AAE0E6EE}"/>
                    </a:ext>
                  </a:extLst>
                </p:cNvPr>
                <p:cNvCxnSpPr/>
                <p:nvPr/>
              </p:nvCxnSpPr>
              <p:spPr bwMode="gray">
                <a:xfrm flipH="1">
                  <a:off x="4256777" y="2688425"/>
                  <a:ext cx="757213" cy="0"/>
                </a:xfrm>
                <a:prstGeom prst="line">
                  <a:avLst/>
                </a:prstGeom>
                <a:ln w="38100" cmpd="sng">
                  <a:solidFill>
                    <a:srgbClr val="DB4118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FCB126EE-E555-728B-E2EF-EF039C331EF4}"/>
                    </a:ext>
                  </a:extLst>
                </p:cNvPr>
                <p:cNvCxnSpPr/>
                <p:nvPr/>
              </p:nvCxnSpPr>
              <p:spPr bwMode="gray">
                <a:xfrm rot="16200000" flipH="1">
                  <a:off x="4864509" y="2684254"/>
                  <a:ext cx="265602" cy="0"/>
                </a:xfrm>
                <a:prstGeom prst="line">
                  <a:avLst/>
                </a:prstGeom>
                <a:ln w="38100" cmpd="sng">
                  <a:solidFill>
                    <a:srgbClr val="DB4118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35E69F-96CD-300E-91E6-5C652BAA8D39}"/>
                  </a:ext>
                </a:extLst>
              </p:cNvPr>
              <p:cNvSpPr txBox="1"/>
              <p:nvPr/>
            </p:nvSpPr>
            <p:spPr bwMode="gray">
              <a:xfrm>
                <a:off x="3492278" y="3163267"/>
                <a:ext cx="411577" cy="17767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1051" b="1">
                    <a:solidFill>
                      <a:prstClr val="white"/>
                    </a:solidFill>
                    <a:latin typeface="Arial" panose="020B0604020202020204" pitchFamily="34" charset="0"/>
                    <a:cs typeface="Arial" charset="0"/>
                  </a:rPr>
                  <a:t>JAK2</a:t>
                </a:r>
              </a:p>
              <a:p>
                <a:pPr algn="ctr" defTabSz="4320324">
                  <a:defRPr/>
                </a:pPr>
                <a:r>
                  <a:rPr lang="en-US" sz="1051" b="1">
                    <a:solidFill>
                      <a:prstClr val="white"/>
                    </a:solidFill>
                    <a:latin typeface="Arial" panose="020B0604020202020204" pitchFamily="34" charset="0"/>
                    <a:cs typeface="Arial" charset="0"/>
                  </a:rPr>
                  <a:t>Inhibition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F44783-3F39-B1EB-4009-AA1BE338BC2F}"/>
                  </a:ext>
                </a:extLst>
              </p:cNvPr>
              <p:cNvSpPr txBox="1"/>
              <p:nvPr/>
            </p:nvSpPr>
            <p:spPr bwMode="gray">
              <a:xfrm>
                <a:off x="1740539" y="3483513"/>
                <a:ext cx="615422" cy="20092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700" b="1" dirty="0">
                    <a:solidFill>
                      <a:srgbClr val="1F497D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charset="0"/>
                  </a:rPr>
                  <a:t>STAT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433517C-52FE-A727-750D-246319FAE2D0}"/>
                  </a:ext>
                </a:extLst>
              </p:cNvPr>
              <p:cNvSpPr txBox="1"/>
              <p:nvPr/>
            </p:nvSpPr>
            <p:spPr bwMode="gray">
              <a:xfrm>
                <a:off x="4098058" y="3524781"/>
                <a:ext cx="602589" cy="1468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4320324">
                  <a:defRPr/>
                </a:pPr>
                <a:r>
                  <a:rPr lang="en-US" sz="700" b="1">
                    <a:solidFill>
                      <a:srgbClr val="1F497D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charset="0"/>
                  </a:rPr>
                  <a:t>STAT</a:t>
                </a:r>
              </a:p>
            </p:txBody>
          </p:sp>
          <p:pic>
            <p:nvPicPr>
              <p:cNvPr id="34" name="Picture 5" descr="D:\Projects\Clients\Sierra\Design Kit\ICONS\stat3.png">
                <a:extLst>
                  <a:ext uri="{FF2B5EF4-FFF2-40B4-BE49-F238E27FC236}">
                    <a16:creationId xmlns:a16="http://schemas.microsoft.com/office/drawing/2014/main" id="{D0340908-150F-932D-67D4-934DE7773E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96832" y="3559058"/>
                <a:ext cx="449609" cy="261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C7B3CD9-4A78-5B02-542D-ED8B30F99C9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50622" y="3530730"/>
                <a:ext cx="169779" cy="168201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4320324">
                  <a:defRPr/>
                </a:pPr>
                <a:r>
                  <a:rPr lang="en-US" sz="700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P</a:t>
                </a:r>
              </a:p>
            </p:txBody>
          </p:sp>
          <p:pic>
            <p:nvPicPr>
              <p:cNvPr id="36" name="Picture 5" descr="D:\Projects\Clients\Sierra\Design Kit\ICONS\stat3.png">
                <a:extLst>
                  <a:ext uri="{FF2B5EF4-FFF2-40B4-BE49-F238E27FC236}">
                    <a16:creationId xmlns:a16="http://schemas.microsoft.com/office/drawing/2014/main" id="{50A49814-3169-AE53-12DD-72DBB2C8DA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102904" y="3599169"/>
                <a:ext cx="449608" cy="261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520CDB4-CC91-C03D-A35A-3E32007E4FC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452769" y="3567598"/>
                <a:ext cx="169778" cy="168201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4320324">
                  <a:defRPr/>
                </a:pPr>
                <a:r>
                  <a:rPr lang="en-US" sz="700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P</a:t>
                </a:r>
              </a:p>
            </p:txBody>
          </p:sp>
          <p:pic>
            <p:nvPicPr>
              <p:cNvPr id="38" name="Picture 6" descr="D:\Projects\Clients\Sierra\Design Kit\ICONS\jak1.png">
                <a:extLst>
                  <a:ext uri="{FF2B5EF4-FFF2-40B4-BE49-F238E27FC236}">
                    <a16:creationId xmlns:a16="http://schemas.microsoft.com/office/drawing/2014/main" id="{590D65FE-020A-D293-4C7B-9F6AD62E4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187386" y="2256409"/>
                <a:ext cx="413239" cy="224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6" descr="D:\Projects\Clients\Sierra\Design Kit\ICONS\jak1.png">
                <a:extLst>
                  <a:ext uri="{FF2B5EF4-FFF2-40B4-BE49-F238E27FC236}">
                    <a16:creationId xmlns:a16="http://schemas.microsoft.com/office/drawing/2014/main" id="{ADE84C35-58FA-E893-5391-69BFC1B69A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64583" y="2256410"/>
                <a:ext cx="413239" cy="224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014F342-FAFE-43AB-D50C-63C9007B4BA7}"/>
                  </a:ext>
                </a:extLst>
              </p:cNvPr>
              <p:cNvGrpSpPr/>
              <p:nvPr/>
            </p:nvGrpSpPr>
            <p:grpSpPr bwMode="gray">
              <a:xfrm>
                <a:off x="2272413" y="3310208"/>
                <a:ext cx="196251" cy="194425"/>
                <a:chOff x="3628357" y="3281585"/>
                <a:chExt cx="213216" cy="213216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5A817ED-0F1F-3F2C-6AFE-F60E60699441}"/>
                    </a:ext>
                  </a:extLst>
                </p:cNvPr>
                <p:cNvCxnSpPr/>
                <p:nvPr/>
              </p:nvCxnSpPr>
              <p:spPr bwMode="gray">
                <a:xfrm rot="2700000" flipV="1">
                  <a:off x="3734965" y="3277360"/>
                  <a:ext cx="0" cy="21321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headEnd type="none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6FD07A89-57BE-2FB5-81F0-EA597E1DADA9}"/>
                    </a:ext>
                  </a:extLst>
                </p:cNvPr>
                <p:cNvCxnSpPr/>
                <p:nvPr/>
              </p:nvCxnSpPr>
              <p:spPr bwMode="gray">
                <a:xfrm rot="-2700000" flipV="1">
                  <a:off x="3734964" y="3281585"/>
                  <a:ext cx="0" cy="21321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headEnd type="none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83CE896-961D-004C-F687-9A4FDBC3A481}"/>
                  </a:ext>
                </a:extLst>
              </p:cNvPr>
              <p:cNvGrpSpPr/>
              <p:nvPr/>
            </p:nvGrpSpPr>
            <p:grpSpPr bwMode="gray">
              <a:xfrm>
                <a:off x="4164497" y="3195353"/>
                <a:ext cx="472577" cy="186328"/>
                <a:chOff x="4256777" y="2551453"/>
                <a:chExt cx="757213" cy="265602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16DA9DB2-C39A-0901-C30E-26B0BF081C06}"/>
                    </a:ext>
                  </a:extLst>
                </p:cNvPr>
                <p:cNvCxnSpPr/>
                <p:nvPr/>
              </p:nvCxnSpPr>
              <p:spPr bwMode="gray">
                <a:xfrm flipH="1">
                  <a:off x="4256777" y="2688425"/>
                  <a:ext cx="757213" cy="0"/>
                </a:xfrm>
                <a:prstGeom prst="line">
                  <a:avLst/>
                </a:prstGeom>
                <a:ln w="38100" cmpd="sng">
                  <a:solidFill>
                    <a:srgbClr val="DB4118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EC9E423F-F152-FA61-432C-8A462BF64375}"/>
                    </a:ext>
                  </a:extLst>
                </p:cNvPr>
                <p:cNvCxnSpPr/>
                <p:nvPr/>
              </p:nvCxnSpPr>
              <p:spPr bwMode="gray">
                <a:xfrm rot="16200000" flipH="1">
                  <a:off x="4864509" y="2684254"/>
                  <a:ext cx="265602" cy="0"/>
                </a:xfrm>
                <a:prstGeom prst="line">
                  <a:avLst/>
                </a:prstGeom>
                <a:ln w="38100" cmpd="sng">
                  <a:solidFill>
                    <a:srgbClr val="DB4118"/>
                  </a:solidFill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B4FDE1-11EC-8F8C-9839-1FAF80A7FD83}"/>
                  </a:ext>
                </a:extLst>
              </p:cNvPr>
              <p:cNvGrpSpPr/>
              <p:nvPr/>
            </p:nvGrpSpPr>
            <p:grpSpPr bwMode="gray">
              <a:xfrm>
                <a:off x="4649029" y="3197155"/>
                <a:ext cx="196251" cy="194425"/>
                <a:chOff x="3628357" y="3281585"/>
                <a:chExt cx="213216" cy="213216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C446DFB-3C6B-8890-BEA8-7D618CEF5CAC}"/>
                    </a:ext>
                  </a:extLst>
                </p:cNvPr>
                <p:cNvCxnSpPr/>
                <p:nvPr/>
              </p:nvCxnSpPr>
              <p:spPr bwMode="gray">
                <a:xfrm rot="2700000" flipV="1">
                  <a:off x="3734965" y="3277360"/>
                  <a:ext cx="0" cy="21321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headEnd type="none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2BE21453-6960-9DE1-7A9E-3ED81C383D88}"/>
                    </a:ext>
                  </a:extLst>
                </p:cNvPr>
                <p:cNvCxnSpPr/>
                <p:nvPr/>
              </p:nvCxnSpPr>
              <p:spPr bwMode="gray">
                <a:xfrm rot="-2700000" flipV="1">
                  <a:off x="3734964" y="3281585"/>
                  <a:ext cx="0" cy="21321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headEnd type="none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BFA6D34-87B0-5F40-2FA6-B876521079A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2372931" y="2983911"/>
                <a:ext cx="5805" cy="367351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9FED35F-7628-E46A-0C51-0CE643F86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8161" y="2853595"/>
                <a:ext cx="1099946" cy="1099946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33DD39C1-8255-4747-290A-CFF71E528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06903" y="2768222"/>
                <a:ext cx="1103818" cy="1110894"/>
              </a:xfrm>
              <a:prstGeom prst="rect">
                <a:avLst/>
              </a:prstGeom>
            </p:spPr>
          </p:pic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4ADDF96-F4BD-0A75-AFC7-4B46D311B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34923" y="2311591"/>
              <a:ext cx="833171" cy="833171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1EFD7C-E55F-0553-4B9F-C8A4553A60A2}"/>
                </a:ext>
              </a:extLst>
            </p:cNvPr>
            <p:cNvSpPr txBox="1"/>
            <p:nvPr/>
          </p:nvSpPr>
          <p:spPr>
            <a:xfrm>
              <a:off x="7628652" y="2156240"/>
              <a:ext cx="113670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600" b="1" dirty="0">
                  <a:solidFill>
                    <a:srgbClr val="00587C"/>
                  </a:solidFill>
                  <a:latin typeface="Calibri" pitchFamily="34" charset="0"/>
                  <a:cs typeface="Calibri" panose="020F0502020204030204" pitchFamily="34" charset="0"/>
                </a:rPr>
                <a:t>Serum Iron,</a:t>
              </a:r>
            </a:p>
            <a:p>
              <a:pPr algn="ctr" defTabSz="914377">
                <a:defRPr/>
              </a:pPr>
              <a:r>
                <a:rPr lang="en-US" sz="1600" b="1" dirty="0">
                  <a:solidFill>
                    <a:srgbClr val="00587C"/>
                  </a:solidFill>
                  <a:latin typeface="Calibri" pitchFamily="34" charset="0"/>
                  <a:cs typeface="Calibri" panose="020F0502020204030204" pitchFamily="34" charset="0"/>
                </a:rPr>
                <a:t>Hemoglobin,</a:t>
              </a:r>
            </a:p>
            <a:p>
              <a:pPr algn="ctr" defTabSz="914377">
                <a:defRPr/>
              </a:pPr>
              <a:r>
                <a:rPr lang="en-US" sz="1600" b="1" dirty="0">
                  <a:solidFill>
                    <a:srgbClr val="00587C"/>
                  </a:solidFill>
                  <a:latin typeface="Calibri" pitchFamily="34" charset="0"/>
                  <a:cs typeface="Calibri" panose="020F0502020204030204" pitchFamily="34" charset="0"/>
                </a:rPr>
                <a:t>Erythropoiesis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41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2AB7-C914-4D9C-AA8B-6F91F282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7509"/>
            <a:ext cx="9246848" cy="915988"/>
          </a:xfrm>
        </p:spPr>
        <p:txBody>
          <a:bodyPr/>
          <a:lstStyle/>
          <a:p>
            <a:r>
              <a:rPr lang="en-US"/>
              <a:t>Momelotinib:</a:t>
            </a:r>
            <a:br>
              <a:rPr lang="en-US"/>
            </a:br>
            <a:r>
              <a:rPr lang="en-US"/>
              <a:t>Differentiated Heme Profile Allows High Dose Intensity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8D2F75-4986-4727-825F-0709CAF4615C}"/>
              </a:ext>
            </a:extLst>
          </p:cNvPr>
          <p:cNvGrpSpPr>
            <a:grpSpLocks noChangeAspect="1"/>
          </p:cNvGrpSpPr>
          <p:nvPr/>
        </p:nvGrpSpPr>
        <p:grpSpPr>
          <a:xfrm>
            <a:off x="810586" y="1236595"/>
            <a:ext cx="3690894" cy="2711224"/>
            <a:chOff x="2657475" y="633128"/>
            <a:chExt cx="6877050" cy="58197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8FACD6-2EB7-4E25-9283-E4406227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7475" y="633128"/>
              <a:ext cx="6877050" cy="5819775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37B81B-0863-412B-B718-53E384E120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054" y="3817361"/>
              <a:ext cx="0" cy="1750321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E5117A-2BD1-4DD4-AAC9-A1B0A8927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2921" y="1937858"/>
              <a:ext cx="578840" cy="1778465"/>
            </a:xfrm>
            <a:prstGeom prst="line">
              <a:avLst/>
            </a:prstGeom>
            <a:ln w="22225">
              <a:solidFill>
                <a:srgbClr val="66A8D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826482-883B-4B9D-968F-03D82867AD08}"/>
                </a:ext>
              </a:extLst>
            </p:cNvPr>
            <p:cNvSpPr txBox="1"/>
            <p:nvPr/>
          </p:nvSpPr>
          <p:spPr>
            <a:xfrm>
              <a:off x="7110911" y="4307873"/>
              <a:ext cx="2345753" cy="97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320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Crossover</a:t>
              </a:r>
            </a:p>
            <a:p>
              <a:pPr marL="0" marR="0" lvl="0" indent="0" algn="l" defTabSz="4320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RUX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→MMB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F0014-FBF5-42ED-8B39-263FD6D3FEAD}"/>
              </a:ext>
            </a:extLst>
          </p:cNvPr>
          <p:cNvGrpSpPr>
            <a:grpSpLocks noChangeAspect="1"/>
          </p:cNvGrpSpPr>
          <p:nvPr/>
        </p:nvGrpSpPr>
        <p:grpSpPr>
          <a:xfrm>
            <a:off x="772891" y="4025822"/>
            <a:ext cx="3859641" cy="2832178"/>
            <a:chOff x="2643187" y="895350"/>
            <a:chExt cx="6905625" cy="50673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E88766-CD45-424E-A171-DF15A465DBF7}"/>
                </a:ext>
              </a:extLst>
            </p:cNvPr>
            <p:cNvGrpSpPr/>
            <p:nvPr/>
          </p:nvGrpSpPr>
          <p:grpSpPr>
            <a:xfrm>
              <a:off x="2643187" y="895350"/>
              <a:ext cx="6905625" cy="5067300"/>
              <a:chOff x="2643187" y="895350"/>
              <a:chExt cx="6905625" cy="50673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A3DD64F-864A-4262-8CA4-657906733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187" y="895350"/>
                <a:ext cx="6905625" cy="506730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B67C8EC-038D-4EA4-8022-7D86E50078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40554" y="3438331"/>
                <a:ext cx="541176" cy="685800"/>
              </a:xfrm>
              <a:prstGeom prst="line">
                <a:avLst/>
              </a:prstGeom>
              <a:ln w="22225">
                <a:solidFill>
                  <a:srgbClr val="66A8D9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1B8AB9-9847-4E69-AA04-DABAB91CE5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054" y="4124131"/>
              <a:ext cx="0" cy="104618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B0C417-4DE7-490B-9B11-BB583046C1E0}"/>
                </a:ext>
              </a:extLst>
            </p:cNvPr>
            <p:cNvSpPr txBox="1"/>
            <p:nvPr/>
          </p:nvSpPr>
          <p:spPr>
            <a:xfrm>
              <a:off x="7189053" y="4145228"/>
              <a:ext cx="2001850" cy="833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320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Crossover</a:t>
              </a:r>
            </a:p>
            <a:p>
              <a:pPr marL="0" marR="0" lvl="0" indent="0" algn="l" defTabSz="4320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RUX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→MMB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D4A1A8A-04F7-4A41-8ADC-B5F787A8A6EB}"/>
              </a:ext>
            </a:extLst>
          </p:cNvPr>
          <p:cNvSpPr txBox="1"/>
          <p:nvPr/>
        </p:nvSpPr>
        <p:spPr>
          <a:xfrm>
            <a:off x="1247103" y="1082102"/>
            <a:ext cx="28178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Hemoglobin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60BBC5-B166-4407-85C8-8A92480CC68F}"/>
              </a:ext>
            </a:extLst>
          </p:cNvPr>
          <p:cNvSpPr txBox="1"/>
          <p:nvPr/>
        </p:nvSpPr>
        <p:spPr>
          <a:xfrm>
            <a:off x="1335687" y="3897290"/>
            <a:ext cx="28178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Platelet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9C641-1356-4C15-8BF4-40ACC2E48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1" r="52776" b="5229"/>
          <a:stretch/>
        </p:blipFill>
        <p:spPr>
          <a:xfrm>
            <a:off x="6280724" y="4009043"/>
            <a:ext cx="3093574" cy="2477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51EAB3-F38D-484B-8AAE-F2ABE77A3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26" r="53479" b="4548"/>
          <a:stretch/>
        </p:blipFill>
        <p:spPr>
          <a:xfrm>
            <a:off x="6309200" y="1465782"/>
            <a:ext cx="3093573" cy="2477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C42AB0-A9AE-42EC-90CA-ED8C2CF1E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729" t="49532"/>
          <a:stretch/>
        </p:blipFill>
        <p:spPr>
          <a:xfrm>
            <a:off x="9746638" y="2066116"/>
            <a:ext cx="1016813" cy="18956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B6F957-0DBC-41BB-9EE7-4DD35F615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47" t="32435" b="30995"/>
          <a:stretch/>
        </p:blipFill>
        <p:spPr>
          <a:xfrm>
            <a:off x="9775485" y="4790393"/>
            <a:ext cx="939697" cy="13791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86D9BB-66C7-40FE-8BCA-76D6FE9EB834}"/>
              </a:ext>
            </a:extLst>
          </p:cNvPr>
          <p:cNvSpPr txBox="1"/>
          <p:nvPr/>
        </p:nvSpPr>
        <p:spPr>
          <a:xfrm>
            <a:off x="6924031" y="6483492"/>
            <a:ext cx="2371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Weeks on Study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F3AE52-5F8B-41C5-9695-E92200EEB6E9}"/>
              </a:ext>
            </a:extLst>
          </p:cNvPr>
          <p:cNvSpPr txBox="1"/>
          <p:nvPr/>
        </p:nvSpPr>
        <p:spPr>
          <a:xfrm>
            <a:off x="6124534" y="1824075"/>
            <a:ext cx="369332" cy="4260737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Proportion of Patients on Study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5ED00-7A92-4B22-BE9B-5D2947A75EF9}"/>
              </a:ext>
            </a:extLst>
          </p:cNvPr>
          <p:cNvSpPr txBox="1"/>
          <p:nvPr/>
        </p:nvSpPr>
        <p:spPr>
          <a:xfrm>
            <a:off x="9949336" y="6627168"/>
            <a:ext cx="22397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Verstovsek</a:t>
            </a:r>
            <a:r>
              <a:rPr kumimoji="0" lang="da-DK" sz="9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</a:t>
            </a:r>
            <a:r>
              <a:rPr kumimoji="0" lang="da-DK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a-D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 </a:t>
            </a:r>
            <a:r>
              <a:rPr lang="da-DK" sz="900" dirty="0" smtClean="0">
                <a:solidFill>
                  <a:srgbClr val="000000"/>
                </a:solidFill>
                <a:latin typeface="Arial" panose="020B0604020202020204"/>
              </a:rPr>
              <a:t>ASH</a:t>
            </a:r>
            <a:r>
              <a:rPr kumimoji="0" lang="da-DK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5BA203-36D4-485A-94CC-2B49C885E692}"/>
              </a:ext>
            </a:extLst>
          </p:cNvPr>
          <p:cNvSpPr txBox="1"/>
          <p:nvPr/>
        </p:nvSpPr>
        <p:spPr>
          <a:xfrm>
            <a:off x="6598240" y="1061200"/>
            <a:ext cx="33495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Dose Intensity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Week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4E5AAA-C316-41BA-9F6B-E960E2390444}"/>
              </a:ext>
            </a:extLst>
          </p:cNvPr>
          <p:cNvSpPr/>
          <p:nvPr/>
        </p:nvSpPr>
        <p:spPr>
          <a:xfrm>
            <a:off x="9145307" y="1526805"/>
            <a:ext cx="1961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4A2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SIMPLIFY-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354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354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182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98201E-2907-4632-8DB5-279053199B18}"/>
              </a:ext>
            </a:extLst>
          </p:cNvPr>
          <p:cNvSpPr/>
          <p:nvPr/>
        </p:nvSpPr>
        <p:spPr>
          <a:xfrm>
            <a:off x="9155584" y="4156118"/>
            <a:ext cx="1961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4A2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SIMPLIFY-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354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F10990-FBD2-47D0-846D-3701F5C71532}"/>
              </a:ext>
            </a:extLst>
          </p:cNvPr>
          <p:cNvSpPr/>
          <p:nvPr/>
        </p:nvSpPr>
        <p:spPr>
          <a:xfrm>
            <a:off x="3562771" y="2062517"/>
            <a:ext cx="1961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4A2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SIMPLIFY-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354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182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380E75-32ED-472A-87D0-5BBE4DDE3647}"/>
              </a:ext>
            </a:extLst>
          </p:cNvPr>
          <p:cNvSpPr/>
          <p:nvPr/>
        </p:nvSpPr>
        <p:spPr>
          <a:xfrm>
            <a:off x="3527496" y="4156118"/>
            <a:ext cx="1961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4A2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SIMPLIFY-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354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182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F87D36-EEED-4B59-84A4-769EF6DA3025}"/>
              </a:ext>
            </a:extLst>
          </p:cNvPr>
          <p:cNvSpPr txBox="1"/>
          <p:nvPr/>
        </p:nvSpPr>
        <p:spPr>
          <a:xfrm>
            <a:off x="9932616" y="160268"/>
            <a:ext cx="2098963" cy="12620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Place video here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40A0E8-1DA1-4423-9632-092228989707}"/>
              </a:ext>
            </a:extLst>
          </p:cNvPr>
          <p:cNvCxnSpPr>
            <a:cxnSpLocks/>
          </p:cNvCxnSpPr>
          <p:nvPr/>
        </p:nvCxnSpPr>
        <p:spPr>
          <a:xfrm>
            <a:off x="592773" y="1013497"/>
            <a:ext cx="9206853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285571"/>
                </a:gs>
                <a:gs pos="97000">
                  <a:srgbClr val="29B57A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8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3AF20-6F74-4B27-8D5E-A1A695F63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5" b="15278"/>
          <a:stretch/>
        </p:blipFill>
        <p:spPr>
          <a:xfrm>
            <a:off x="4414982" y="1485079"/>
            <a:ext cx="7113593" cy="5230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22AB7-C914-4D9C-AA8B-6F91F282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SIMPLIFY-1:  Transfusion Independence and Duration of TI 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62331DE-5A3C-4C3C-B765-B2AE95BA13A4}"/>
              </a:ext>
            </a:extLst>
          </p:cNvPr>
          <p:cNvGraphicFramePr>
            <a:graphicFrameLocks/>
          </p:cNvGraphicFramePr>
          <p:nvPr/>
        </p:nvGraphicFramePr>
        <p:xfrm>
          <a:off x="419581" y="2605367"/>
          <a:ext cx="3200400" cy="34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514A0D6-885F-4832-ACC1-0FCBEBF91F25}"/>
              </a:ext>
            </a:extLst>
          </p:cNvPr>
          <p:cNvGrpSpPr/>
          <p:nvPr/>
        </p:nvGrpSpPr>
        <p:grpSpPr>
          <a:xfrm>
            <a:off x="4989238" y="3890890"/>
            <a:ext cx="2356766" cy="599411"/>
            <a:chOff x="6887438" y="-14976"/>
            <a:chExt cx="2356766" cy="599411"/>
          </a:xfrm>
          <a:noFill/>
        </p:grpSpPr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19440A7E-9261-4E9D-B00E-F0BB799F6EFE}"/>
                </a:ext>
              </a:extLst>
            </p:cNvPr>
            <p:cNvSpPr txBox="1"/>
            <p:nvPr/>
          </p:nvSpPr>
          <p:spPr>
            <a:xfrm>
              <a:off x="6887438" y="-14976"/>
              <a:ext cx="2356766" cy="587952"/>
            </a:xfrm>
            <a:prstGeom prst="rect">
              <a:avLst/>
            </a:prstGeom>
            <a:grpFill/>
            <a:ln w="12192">
              <a:noFill/>
            </a:ln>
          </p:spPr>
          <p:txBody>
            <a:bodyPr vert="horz" wrap="square" lIns="0" tIns="8226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Treatment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7969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-3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MMB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477969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8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RUX→MMB at Week 24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5126E4-FD40-492A-BEFB-79D9D8192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3984" y="183114"/>
              <a:ext cx="171450" cy="238125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93DBFC-FE88-424A-B3EF-3EE618E98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8746" y="374885"/>
              <a:ext cx="161925" cy="209550"/>
            </a:xfrm>
            <a:prstGeom prst="rect">
              <a:avLst/>
            </a:prstGeom>
            <a:grpFill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61038F4-9F59-4260-A9FF-4AC7D834FF15}"/>
              </a:ext>
            </a:extLst>
          </p:cNvPr>
          <p:cNvSpPr/>
          <p:nvPr/>
        </p:nvSpPr>
        <p:spPr>
          <a:xfrm>
            <a:off x="942661" y="1793326"/>
            <a:ext cx="2160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4A2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SIMPLIFY-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354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BFB75-3CE2-40F1-9E5C-2C3B3FF1AF24}"/>
              </a:ext>
            </a:extLst>
          </p:cNvPr>
          <p:cNvSpPr txBox="1"/>
          <p:nvPr/>
        </p:nvSpPr>
        <p:spPr>
          <a:xfrm>
            <a:off x="6518897" y="1406593"/>
            <a:ext cx="4602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duration of TI not reached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&gt;3 years follow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7B126-2478-46C0-A1B9-5DC31A3C4D02}"/>
              </a:ext>
            </a:extLst>
          </p:cNvPr>
          <p:cNvSpPr txBox="1"/>
          <p:nvPr/>
        </p:nvSpPr>
        <p:spPr>
          <a:xfrm>
            <a:off x="2414320" y="3139244"/>
            <a:ext cx="1377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Nominal p&lt;0.001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2FFCB3-B275-4E65-B349-69E0073622B2}"/>
              </a:ext>
            </a:extLst>
          </p:cNvPr>
          <p:cNvSpPr txBox="1"/>
          <p:nvPr/>
        </p:nvSpPr>
        <p:spPr>
          <a:xfrm>
            <a:off x="9932616" y="160268"/>
            <a:ext cx="2098963" cy="12620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Place video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0C36F1-336B-4632-95D7-6CDF39A7BDEE}"/>
              </a:ext>
            </a:extLst>
          </p:cNvPr>
          <p:cNvCxnSpPr>
            <a:cxnSpLocks/>
          </p:cNvCxnSpPr>
          <p:nvPr/>
        </p:nvCxnSpPr>
        <p:spPr>
          <a:xfrm>
            <a:off x="592773" y="1013497"/>
            <a:ext cx="9206853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285571"/>
                </a:gs>
                <a:gs pos="97000">
                  <a:srgbClr val="29B57A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956388" y="6576947"/>
            <a:ext cx="2235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Verstovsek</a:t>
            </a:r>
            <a:r>
              <a:rPr lang="en-US" sz="1200" dirty="0" smtClean="0"/>
              <a:t> S </a:t>
            </a:r>
            <a:r>
              <a:rPr lang="en-US" sz="1200" i="1" dirty="0" smtClean="0"/>
              <a:t>et al. </a:t>
            </a:r>
            <a:r>
              <a:rPr lang="en-US" sz="1200" dirty="0" smtClean="0"/>
              <a:t>ASH 2020.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34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6">
            <a:extLst>
              <a:ext uri="{FF2B5EF4-FFF2-40B4-BE49-F238E27FC236}">
                <a16:creationId xmlns:a16="http://schemas.microsoft.com/office/drawing/2014/main" id="{0CEEF325-B7DF-4F94-9043-FCF153336D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82061" y="5299698"/>
            <a:ext cx="7775575" cy="15430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/>
              <a:t>In S1, patients randomized to MMB who were TI responders at W24 show an OS advantage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/>
              <a:t>3-year survival in MMB TI responders was 80% compared to 50% in MMB TI </a:t>
            </a:r>
            <a:r>
              <a:rPr lang="en-US" altLang="en-US" sz="1800" err="1"/>
              <a:t>nonresponders</a:t>
            </a:r>
            <a:r>
              <a:rPr lang="en-US" altLang="en-US" sz="1800"/>
              <a:t>, HR=0.30; p&lt;0.0001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336701-B5FA-4605-85A8-8ED6C10AE425}"/>
              </a:ext>
            </a:extLst>
          </p:cNvPr>
          <p:cNvSpPr txBox="1">
            <a:spLocks/>
          </p:cNvSpPr>
          <p:nvPr/>
        </p:nvSpPr>
        <p:spPr bwMode="auto">
          <a:xfrm>
            <a:off x="2209800" y="226433"/>
            <a:ext cx="7772400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defRPr/>
            </a:pPr>
            <a:r>
              <a:rPr lang="en-US" sz="2400" b="1">
                <a:solidFill>
                  <a:srgbClr val="1F497D"/>
                </a:solidFill>
                <a:latin typeface="Trebuchet MS"/>
              </a:rPr>
              <a:t>Results: </a:t>
            </a:r>
            <a:r>
              <a:rPr lang="en-US" sz="2400">
                <a:solidFill>
                  <a:srgbClr val="1F497D"/>
                </a:solidFill>
                <a:latin typeface="Trebuchet MS"/>
              </a:rPr>
              <a:t>SIMPLIFY-1 OS </a:t>
            </a:r>
            <a:r>
              <a:rPr lang="en-US" sz="2400">
                <a:solidFill>
                  <a:srgbClr val="2C5272"/>
                </a:solidFill>
                <a:latin typeface="Trebuchet MS"/>
              </a:rPr>
              <a:t>in All Patients </a:t>
            </a:r>
            <a:r>
              <a:rPr lang="en-US" sz="2400">
                <a:solidFill>
                  <a:srgbClr val="1F497D"/>
                </a:solidFill>
                <a:latin typeface="Trebuchet MS"/>
              </a:rPr>
              <a:t>Randomized to MMB by Week 24 TI Response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6003C-7096-40CC-8B84-D826E431B30C}"/>
              </a:ext>
            </a:extLst>
          </p:cNvPr>
          <p:cNvSpPr txBox="1"/>
          <p:nvPr/>
        </p:nvSpPr>
        <p:spPr>
          <a:xfrm>
            <a:off x="1524001" y="6581170"/>
            <a:ext cx="7324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>
                <a:solidFill>
                  <a:srgbClr val="1F497D"/>
                </a:solidFill>
                <a:latin typeface="Trebuchet MS"/>
                <a:cs typeface="Arial" panose="020B0604020202020204" pitchFamily="34" charset="0"/>
              </a:rPr>
              <a:t>Note: Results of OS analysis measured from W24 are consistent with OS measured from randomization.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7CDDA-47FB-4CCC-AD0B-50D892FBE9A6}"/>
              </a:ext>
            </a:extLst>
          </p:cNvPr>
          <p:cNvSpPr txBox="1"/>
          <p:nvPr/>
        </p:nvSpPr>
        <p:spPr>
          <a:xfrm>
            <a:off x="6921748" y="3433207"/>
            <a:ext cx="3060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kern="0">
                <a:solidFill>
                  <a:prstClr val="black"/>
                </a:solidFill>
                <a:latin typeface="Trebuchet MS"/>
                <a:cs typeface="Arial" panose="020B0604020202020204" pitchFamily="34" charset="0"/>
              </a:rPr>
              <a:t>MMB-randomized TI </a:t>
            </a:r>
            <a:r>
              <a:rPr lang="en-US" sz="1200" kern="0" err="1">
                <a:solidFill>
                  <a:prstClr val="black"/>
                </a:solidFill>
                <a:latin typeface="Trebuchet MS"/>
                <a:cs typeface="Arial" panose="020B0604020202020204" pitchFamily="34" charset="0"/>
              </a:rPr>
              <a:t>Nonresponder</a:t>
            </a:r>
            <a:r>
              <a:rPr lang="en-US" sz="1200" kern="0">
                <a:solidFill>
                  <a:prstClr val="black"/>
                </a:solidFill>
                <a:latin typeface="Trebuchet MS"/>
                <a:cs typeface="Arial" panose="020B0604020202020204" pitchFamily="34" charset="0"/>
              </a:rPr>
              <a:t> (TI-NR)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CC0F88-1F37-4722-AA65-78CA5914A6E4}"/>
              </a:ext>
            </a:extLst>
          </p:cNvPr>
          <p:cNvSpPr/>
          <p:nvPr/>
        </p:nvSpPr>
        <p:spPr>
          <a:xfrm>
            <a:off x="6468671" y="1265358"/>
            <a:ext cx="785091" cy="8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273A25-A684-4337-92D2-45DE457DB77E}"/>
              </a:ext>
            </a:extLst>
          </p:cNvPr>
          <p:cNvSpPr/>
          <p:nvPr/>
        </p:nvSpPr>
        <p:spPr>
          <a:xfrm>
            <a:off x="4989040" y="1371655"/>
            <a:ext cx="1283854" cy="399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E11899-A4E0-4BAA-9699-4F0B3ED93922}"/>
              </a:ext>
            </a:extLst>
          </p:cNvPr>
          <p:cNvSpPr/>
          <p:nvPr/>
        </p:nvSpPr>
        <p:spPr>
          <a:xfrm>
            <a:off x="6252644" y="1632944"/>
            <a:ext cx="2309477" cy="50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155E31A1-4302-46DB-8223-1C499B94A92E}"/>
              </a:ext>
            </a:extLst>
          </p:cNvPr>
          <p:cNvSpPr txBox="1"/>
          <p:nvPr/>
        </p:nvSpPr>
        <p:spPr>
          <a:xfrm>
            <a:off x="6913961" y="1927553"/>
            <a:ext cx="2728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kern="0">
                <a:solidFill>
                  <a:prstClr val="black"/>
                </a:solidFill>
                <a:latin typeface="Trebuchet MS"/>
                <a:cs typeface="Arial" panose="020B0604020202020204" pitchFamily="34" charset="0"/>
              </a:rPr>
              <a:t>MMB-randomized TI Responder (TI-R)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2B537E-07EC-43B7-A241-EF58F7645F42}"/>
              </a:ext>
            </a:extLst>
          </p:cNvPr>
          <p:cNvSpPr txBox="1"/>
          <p:nvPr/>
        </p:nvSpPr>
        <p:spPr>
          <a:xfrm>
            <a:off x="8384069" y="2563506"/>
            <a:ext cx="1101677" cy="5847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1F497D"/>
                </a:solidFill>
                <a:latin typeface="Trebuchet MS"/>
                <a:cs typeface="Arial" panose="020B0604020202020204" pitchFamily="34" charset="0"/>
              </a:rPr>
              <a:t>HR=0.30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1F497D"/>
                </a:solidFill>
                <a:latin typeface="Trebuchet MS"/>
                <a:cs typeface="Arial" panose="020B0604020202020204" pitchFamily="34" charset="0"/>
              </a:rPr>
              <a:t>p&lt;0.0001</a:t>
            </a:r>
            <a:endParaRPr lang="en-US" sz="1600">
              <a:solidFill>
                <a:srgbClr val="1F497D"/>
              </a:solidFill>
              <a:latin typeface="Trebuchet MS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86B59-0E6B-474C-8A37-54B3C887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994" y="1249404"/>
            <a:ext cx="6501947" cy="4087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7521" y="6581001"/>
            <a:ext cx="1844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Mesa RA </a:t>
            </a:r>
            <a:r>
              <a:rPr lang="en-US" sz="1200" i="1" dirty="0" smtClean="0"/>
              <a:t>et al. </a:t>
            </a:r>
            <a:r>
              <a:rPr lang="en-US" sz="1200" dirty="0" smtClean="0"/>
              <a:t>EHA 2021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316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6C1A35B-3A84-C667-AEC7-3CDF543E4C9C}"/>
              </a:ext>
            </a:extLst>
          </p:cNvPr>
          <p:cNvSpPr txBox="1">
            <a:spLocks/>
          </p:cNvSpPr>
          <p:nvPr/>
        </p:nvSpPr>
        <p:spPr>
          <a:xfrm>
            <a:off x="1" y="227636"/>
            <a:ext cx="12195428" cy="6194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219170" fontAlgn="base">
              <a:spcAft>
                <a:spcPct val="0"/>
              </a:spcAft>
            </a:pPr>
            <a:endParaRPr lang="en-US" sz="210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3A8E936-1ADF-B4A7-5BB5-3843009D5F7C}"/>
              </a:ext>
            </a:extLst>
          </p:cNvPr>
          <p:cNvSpPr txBox="1">
            <a:spLocks/>
          </p:cNvSpPr>
          <p:nvPr/>
        </p:nvSpPr>
        <p:spPr bwMode="auto">
          <a:xfrm>
            <a:off x="1" y="1221318"/>
            <a:ext cx="12191999" cy="4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rebuchet MS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rebuchet MS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rebuchet MS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219170"/>
            <a:r>
              <a:rPr lang="en-US" sz="2400" b="1" dirty="0" smtClean="0">
                <a:solidFill>
                  <a:srgbClr val="1F497D"/>
                </a:solidFill>
              </a:rPr>
              <a:t>MOMENTUM: Transfusion </a:t>
            </a:r>
            <a:r>
              <a:rPr lang="en-US" sz="2400" b="1" dirty="0">
                <a:solidFill>
                  <a:srgbClr val="1F497D"/>
                </a:solidFill>
              </a:rPr>
              <a:t>Independence</a:t>
            </a:r>
            <a:r>
              <a:rPr lang="en-US" sz="2400" b="1" baseline="30000" dirty="0">
                <a:solidFill>
                  <a:srgbClr val="1F497D"/>
                </a:solidFill>
              </a:rPr>
              <a:t>* </a:t>
            </a:r>
            <a:r>
              <a:rPr lang="en-US" sz="2400" b="1" dirty="0">
                <a:solidFill>
                  <a:srgbClr val="1F497D"/>
                </a:solidFill>
              </a:rPr>
              <a:t>Rate at W24 and Mean Hemoglobin Over Time</a:t>
            </a:r>
            <a:endParaRPr lang="en-GB" sz="2400" b="1" dirty="0">
              <a:solidFill>
                <a:srgbClr val="1F497D"/>
              </a:solidFill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45FE952-9D76-7E3E-BFC1-E8AA2148FFA0}"/>
              </a:ext>
            </a:extLst>
          </p:cNvPr>
          <p:cNvSpPr txBox="1">
            <a:spLocks/>
          </p:cNvSpPr>
          <p:nvPr/>
        </p:nvSpPr>
        <p:spPr bwMode="auto">
          <a:xfrm>
            <a:off x="335360" y="6462887"/>
            <a:ext cx="8424763" cy="17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 kern="1200">
                <a:solidFill>
                  <a:srgbClr val="00255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675" kern="1200">
                <a:solidFill>
                  <a:srgbClr val="00255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675" kern="1200">
                <a:solidFill>
                  <a:srgbClr val="00255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675" kern="1200">
                <a:solidFill>
                  <a:srgbClr val="00255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675" kern="1200">
                <a:solidFill>
                  <a:srgbClr val="0025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900" dirty="0"/>
              <a:t>*Defined as not requiring red blood cell transfusion in the terminal 12 weeks of the 24-week randomized period, with all hemoglobin levels during the 12-week interval of ≥8 g/dL.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886B1C-3F49-F25A-38EC-4D0ECE485577}"/>
              </a:ext>
            </a:extLst>
          </p:cNvPr>
          <p:cNvGrpSpPr/>
          <p:nvPr/>
        </p:nvGrpSpPr>
        <p:grpSpPr>
          <a:xfrm>
            <a:off x="341504" y="1751113"/>
            <a:ext cx="11713302" cy="4608512"/>
            <a:chOff x="194913" y="1275606"/>
            <a:chExt cx="8864867" cy="3256200"/>
          </a:xfrm>
        </p:grpSpPr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DE77AB0D-E41B-885E-F2D7-BCF6ADC717C6}"/>
                </a:ext>
              </a:extLst>
            </p:cNvPr>
            <p:cNvSpPr txBox="1">
              <a:spLocks/>
            </p:cNvSpPr>
            <p:nvPr/>
          </p:nvSpPr>
          <p:spPr>
            <a:xfrm>
              <a:off x="194913" y="4296080"/>
              <a:ext cx="8864867" cy="23572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76A9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Wingdings" panose="05000000000000000000" pitchFamily="2" charset="2"/>
                <a:buChar char="§"/>
                <a:defRPr lang="en-US" sz="24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Courier New" panose="02070309020205020404" pitchFamily="49" charset="0"/>
                <a:buChar char="o"/>
                <a:defRPr lang="en-US" sz="18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 fontAlgn="base">
                <a:spcBef>
                  <a:spcPts val="533"/>
                </a:spcBef>
                <a:spcAft>
                  <a:spcPct val="0"/>
                </a:spcAft>
                <a:buNone/>
              </a:pPr>
              <a:endParaRPr lang="en-US" sz="1067">
                <a:solidFill>
                  <a:srgbClr val="1F497D"/>
                </a:solidFill>
              </a:endParaRP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78D8481B-1F62-767E-E88E-45950EA91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2033800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B856CFAC-2FD1-B91B-4026-0F40FB407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2382653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092417F9-BEC1-16D5-5E99-2D5AA3510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3079169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4AD35026-16A8-CFE9-5823-725F7C559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3779256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5CAFE248-C773-21B0-3FDF-243E5C1E9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2731506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34209DB0-B51A-3B38-2AF7-D7AB15594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3430403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A2402B78-CBEF-8D66-EF98-1E8558B18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4128109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86947285-B60C-F72E-8F89-CF2A8B6F9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1682565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0E999297-087B-B90A-8EF4-F7B8C7157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58" y="3216091"/>
              <a:ext cx="546497" cy="912019"/>
            </a:xfrm>
            <a:prstGeom prst="rect">
              <a:avLst/>
            </a:prstGeom>
            <a:solidFill>
              <a:srgbClr val="0076A9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00D7A4D0-7CAE-12AD-A93E-709234E19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054" y="1974269"/>
              <a:ext cx="548879" cy="2153841"/>
            </a:xfrm>
            <a:prstGeom prst="rect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7FBE0B0A-F3AC-8B7F-49A6-136407205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958" y="3050594"/>
              <a:ext cx="547688" cy="1077516"/>
            </a:xfrm>
            <a:prstGeom prst="rect">
              <a:avLst/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3FB60F80-4317-9F09-B3DA-D4D41F5BF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645" y="2731506"/>
              <a:ext cx="548879" cy="1396604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F678BE-3661-672F-918B-AD1CDAB8BCB8}"/>
                </a:ext>
              </a:extLst>
            </p:cNvPr>
            <p:cNvSpPr txBox="1"/>
            <p:nvPr/>
          </p:nvSpPr>
          <p:spPr>
            <a:xfrm>
              <a:off x="431160" y="1968563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2E5F22-D631-C0E0-51DC-76A987119928}"/>
                </a:ext>
              </a:extLst>
            </p:cNvPr>
            <p:cNvSpPr txBox="1"/>
            <p:nvPr/>
          </p:nvSpPr>
          <p:spPr>
            <a:xfrm>
              <a:off x="431160" y="2317416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CBDE7-6C97-6FE3-5EF2-9C9E404B8712}"/>
                </a:ext>
              </a:extLst>
            </p:cNvPr>
            <p:cNvSpPr txBox="1"/>
            <p:nvPr/>
          </p:nvSpPr>
          <p:spPr>
            <a:xfrm>
              <a:off x="431160" y="1617328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A9C7ED-3E36-193F-8FE5-D5C61CBC120E}"/>
                </a:ext>
              </a:extLst>
            </p:cNvPr>
            <p:cNvSpPr txBox="1"/>
            <p:nvPr/>
          </p:nvSpPr>
          <p:spPr>
            <a:xfrm>
              <a:off x="431160" y="2666268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2C4FCE-B6DA-E1FC-F83E-A12EB954D378}"/>
                </a:ext>
              </a:extLst>
            </p:cNvPr>
            <p:cNvSpPr txBox="1"/>
            <p:nvPr/>
          </p:nvSpPr>
          <p:spPr>
            <a:xfrm>
              <a:off x="431160" y="3013932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FA73DC-A35E-9A96-8B16-1B3AF5890574}"/>
                </a:ext>
              </a:extLst>
            </p:cNvPr>
            <p:cNvSpPr txBox="1"/>
            <p:nvPr/>
          </p:nvSpPr>
          <p:spPr>
            <a:xfrm>
              <a:off x="431160" y="3365165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61E007-7043-3B20-1AE9-5C02658A685D}"/>
                </a:ext>
              </a:extLst>
            </p:cNvPr>
            <p:cNvSpPr txBox="1"/>
            <p:nvPr/>
          </p:nvSpPr>
          <p:spPr>
            <a:xfrm>
              <a:off x="490604" y="3714018"/>
              <a:ext cx="5944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FAAE50-47FD-427E-77F2-9AE9761D685F}"/>
                </a:ext>
              </a:extLst>
            </p:cNvPr>
            <p:cNvSpPr txBox="1"/>
            <p:nvPr/>
          </p:nvSpPr>
          <p:spPr>
            <a:xfrm>
              <a:off x="490604" y="4062871"/>
              <a:ext cx="5944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BE46D3-EF1D-27FC-719B-EB67F57E74EC}"/>
                </a:ext>
              </a:extLst>
            </p:cNvPr>
            <p:cNvSpPr txBox="1"/>
            <p:nvPr/>
          </p:nvSpPr>
          <p:spPr>
            <a:xfrm>
              <a:off x="861713" y="4164221"/>
              <a:ext cx="422189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Baseline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BE5DFA-190D-85F3-1A03-38DE278F744F}"/>
                </a:ext>
              </a:extLst>
            </p:cNvPr>
            <p:cNvSpPr txBox="1"/>
            <p:nvPr/>
          </p:nvSpPr>
          <p:spPr>
            <a:xfrm>
              <a:off x="1400009" y="4164221"/>
              <a:ext cx="440968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Week 24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EFC2BE-BD29-6CFF-B05D-DD14688D71C0}"/>
                </a:ext>
              </a:extLst>
            </p:cNvPr>
            <p:cNvSpPr txBox="1"/>
            <p:nvPr/>
          </p:nvSpPr>
          <p:spPr>
            <a:xfrm>
              <a:off x="823757" y="4339535"/>
              <a:ext cx="1046979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Momelotinib (N=130)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CE4C70-EE44-47D1-6852-C2C58C8E8E2D}"/>
                </a:ext>
              </a:extLst>
            </p:cNvPr>
            <p:cNvSpPr txBox="1"/>
            <p:nvPr/>
          </p:nvSpPr>
          <p:spPr>
            <a:xfrm>
              <a:off x="2157709" y="4164221"/>
              <a:ext cx="422189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Baseline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88CECC-296E-32CE-7D13-F3FD494ED68A}"/>
                </a:ext>
              </a:extLst>
            </p:cNvPr>
            <p:cNvSpPr txBox="1"/>
            <p:nvPr/>
          </p:nvSpPr>
          <p:spPr>
            <a:xfrm>
              <a:off x="2696600" y="4164221"/>
              <a:ext cx="440968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Week 24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15D327-1BA5-CD37-C53E-0CDF877C65BA}"/>
                </a:ext>
              </a:extLst>
            </p:cNvPr>
            <p:cNvSpPr txBox="1"/>
            <p:nvPr/>
          </p:nvSpPr>
          <p:spPr>
            <a:xfrm>
              <a:off x="2273001" y="4339535"/>
              <a:ext cx="740479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Danazol (N=65)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BBE825-8857-DA01-67D4-072FA88BA353}"/>
                </a:ext>
              </a:extLst>
            </p:cNvPr>
            <p:cNvSpPr txBox="1"/>
            <p:nvPr/>
          </p:nvSpPr>
          <p:spPr>
            <a:xfrm>
              <a:off x="2273457" y="2861642"/>
              <a:ext cx="20260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15%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02D140-A162-149E-2B1B-D7ACF0048957}"/>
                </a:ext>
              </a:extLst>
            </p:cNvPr>
            <p:cNvSpPr txBox="1"/>
            <p:nvPr/>
          </p:nvSpPr>
          <p:spPr>
            <a:xfrm>
              <a:off x="2821741" y="2537757"/>
              <a:ext cx="20260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C8A0FF-9CE1-52D7-0591-C48F3899FA92}"/>
                </a:ext>
              </a:extLst>
            </p:cNvPr>
            <p:cNvSpPr txBox="1"/>
            <p:nvPr/>
          </p:nvSpPr>
          <p:spPr>
            <a:xfrm>
              <a:off x="1525148" y="1782641"/>
              <a:ext cx="20260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31%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F9F13E-5E51-CFE4-96CA-288061AF2352}"/>
                </a:ext>
              </a:extLst>
            </p:cNvPr>
            <p:cNvSpPr txBox="1"/>
            <p:nvPr/>
          </p:nvSpPr>
          <p:spPr>
            <a:xfrm>
              <a:off x="964117" y="3029163"/>
              <a:ext cx="2292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13%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429741-10DA-57EE-19CE-6E7CA4CA4904}"/>
                </a:ext>
              </a:extLst>
            </p:cNvPr>
            <p:cNvSpPr txBox="1"/>
            <p:nvPr/>
          </p:nvSpPr>
          <p:spPr>
            <a:xfrm rot="16200000">
              <a:off x="-955349" y="2835458"/>
              <a:ext cx="2445544" cy="13975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Transfusion Independence Rate (%)</a:t>
              </a:r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28878DF-D9A8-7F07-13CD-5602A29E6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48" y="1682566"/>
              <a:ext cx="2690813" cy="2445544"/>
            </a:xfrm>
            <a:custGeom>
              <a:avLst/>
              <a:gdLst>
                <a:gd name="T0" fmla="*/ 0 w 2260"/>
                <a:gd name="T1" fmla="*/ 0 h 2054"/>
                <a:gd name="T2" fmla="*/ 0 w 2260"/>
                <a:gd name="T3" fmla="*/ 2054 h 2054"/>
                <a:gd name="T4" fmla="*/ 2260 w 2260"/>
                <a:gd name="T5" fmla="*/ 2054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" h="2054">
                  <a:moveTo>
                    <a:pt x="0" y="0"/>
                  </a:moveTo>
                  <a:lnTo>
                    <a:pt x="0" y="2054"/>
                  </a:lnTo>
                  <a:lnTo>
                    <a:pt x="2260" y="2054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427E4B00-1D3F-DDB1-1C08-1BCE4D038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6" y="1681376"/>
              <a:ext cx="4526756" cy="1982390"/>
            </a:xfrm>
            <a:custGeom>
              <a:avLst/>
              <a:gdLst>
                <a:gd name="T0" fmla="*/ 0 w 3802"/>
                <a:gd name="T1" fmla="*/ 0 h 1665"/>
                <a:gd name="T2" fmla="*/ 0 w 3802"/>
                <a:gd name="T3" fmla="*/ 1665 h 1665"/>
                <a:gd name="T4" fmla="*/ 3802 w 3802"/>
                <a:gd name="T5" fmla="*/ 1665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02" h="1665">
                  <a:moveTo>
                    <a:pt x="0" y="0"/>
                  </a:moveTo>
                  <a:lnTo>
                    <a:pt x="0" y="1665"/>
                  </a:lnTo>
                  <a:lnTo>
                    <a:pt x="3802" y="1665"/>
                  </a:lnTo>
                </a:path>
              </a:pathLst>
            </a:custGeom>
            <a:noFill/>
            <a:ln w="127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3" name="Line 22">
              <a:extLst>
                <a:ext uri="{FF2B5EF4-FFF2-40B4-BE49-F238E27FC236}">
                  <a16:creationId xmlns:a16="http://schemas.microsoft.com/office/drawing/2014/main" id="{31755F9B-1318-71C9-AFC2-F29455499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2246922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33DB7573-F881-2E18-B667-40638F0642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2814850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5" name="Line 24">
              <a:extLst>
                <a:ext uri="{FF2B5EF4-FFF2-40B4-BE49-F238E27FC236}">
                  <a16:creationId xmlns:a16="http://schemas.microsoft.com/office/drawing/2014/main" id="{ABF3907F-6BBA-113D-DD36-75472DCC7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3382778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6" name="Line 25">
              <a:extLst>
                <a:ext uri="{FF2B5EF4-FFF2-40B4-BE49-F238E27FC236}">
                  <a16:creationId xmlns:a16="http://schemas.microsoft.com/office/drawing/2014/main" id="{65412E42-8B41-5FEB-CB26-C03DF51B1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3098219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7" name="Line 26">
              <a:extLst>
                <a:ext uri="{FF2B5EF4-FFF2-40B4-BE49-F238E27FC236}">
                  <a16:creationId xmlns:a16="http://schemas.microsoft.com/office/drawing/2014/main" id="{84FBECE8-7EFE-F962-A40D-1B48648B2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2530290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8" name="Line 27">
              <a:extLst>
                <a:ext uri="{FF2B5EF4-FFF2-40B4-BE49-F238E27FC236}">
                  <a16:creationId xmlns:a16="http://schemas.microsoft.com/office/drawing/2014/main" id="{1E4A60B9-07CF-C384-3509-3AFB94FBD0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1964744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9" name="Line 28">
              <a:extLst>
                <a:ext uri="{FF2B5EF4-FFF2-40B4-BE49-F238E27FC236}">
                  <a16:creationId xmlns:a16="http://schemas.microsoft.com/office/drawing/2014/main" id="{8D610DDE-2164-9E52-071D-284133B1C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3663765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0" name="Line 29">
              <a:extLst>
                <a:ext uri="{FF2B5EF4-FFF2-40B4-BE49-F238E27FC236}">
                  <a16:creationId xmlns:a16="http://schemas.microsoft.com/office/drawing/2014/main" id="{E889BA9B-2B65-028D-5218-396CF680F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1019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1" name="Line 30">
              <a:extLst>
                <a:ext uri="{FF2B5EF4-FFF2-40B4-BE49-F238E27FC236}">
                  <a16:creationId xmlns:a16="http://schemas.microsoft.com/office/drawing/2014/main" id="{A90D6E1D-716C-C553-84DD-1352B3DF7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2494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2" name="Line 31">
              <a:extLst>
                <a:ext uri="{FF2B5EF4-FFF2-40B4-BE49-F238E27FC236}">
                  <a16:creationId xmlns:a16="http://schemas.microsoft.com/office/drawing/2014/main" id="{E45244EC-B618-35C3-13B3-75A542AEA9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6350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3" name="Line 32">
              <a:extLst>
                <a:ext uri="{FF2B5EF4-FFF2-40B4-BE49-F238E27FC236}">
                  <a16:creationId xmlns:a16="http://schemas.microsoft.com/office/drawing/2014/main" id="{8408D339-1A36-B3B0-8308-BDCF67FA6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7825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4" name="Line 33">
              <a:extLst>
                <a:ext uri="{FF2B5EF4-FFF2-40B4-BE49-F238E27FC236}">
                  <a16:creationId xmlns:a16="http://schemas.microsoft.com/office/drawing/2014/main" id="{8AE5D404-3C3A-8811-F2B5-4674220B8F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8110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5" name="Line 34">
              <a:extLst>
                <a:ext uri="{FF2B5EF4-FFF2-40B4-BE49-F238E27FC236}">
                  <a16:creationId xmlns:a16="http://schemas.microsoft.com/office/drawing/2014/main" id="{3F2C7675-8188-BE70-4E2B-00A31017A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9585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6" name="Line 35">
              <a:extLst>
                <a:ext uri="{FF2B5EF4-FFF2-40B4-BE49-F238E27FC236}">
                  <a16:creationId xmlns:a16="http://schemas.microsoft.com/office/drawing/2014/main" id="{5E540BDC-6E28-2E04-C565-0062AE5543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7" name="Line 36">
              <a:extLst>
                <a:ext uri="{FF2B5EF4-FFF2-40B4-BE49-F238E27FC236}">
                  <a16:creationId xmlns:a16="http://schemas.microsoft.com/office/drawing/2014/main" id="{877C9C67-3C9A-6142-1391-E3756C0A9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4916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8" name="Line 37">
              <a:extLst>
                <a:ext uri="{FF2B5EF4-FFF2-40B4-BE49-F238E27FC236}">
                  <a16:creationId xmlns:a16="http://schemas.microsoft.com/office/drawing/2014/main" id="{F0A6DC3B-5A36-8A66-AF86-90DD1CC60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639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9" name="Line 38">
              <a:extLst>
                <a:ext uri="{FF2B5EF4-FFF2-40B4-BE49-F238E27FC236}">
                  <a16:creationId xmlns:a16="http://schemas.microsoft.com/office/drawing/2014/main" id="{E5AEF353-273E-8743-34E5-746E60AE1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7866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0" name="Line 39">
              <a:extLst>
                <a:ext uri="{FF2B5EF4-FFF2-40B4-BE49-F238E27FC236}">
                  <a16:creationId xmlns:a16="http://schemas.microsoft.com/office/drawing/2014/main" id="{9583531F-D897-B080-DBF7-A65EEA15B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053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" name="Line 40">
              <a:extLst>
                <a:ext uri="{FF2B5EF4-FFF2-40B4-BE49-F238E27FC236}">
                  <a16:creationId xmlns:a16="http://schemas.microsoft.com/office/drawing/2014/main" id="{24361352-76CE-70AF-DD54-655C333E3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2006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2" name="Line 41">
              <a:extLst>
                <a:ext uri="{FF2B5EF4-FFF2-40B4-BE49-F238E27FC236}">
                  <a16:creationId xmlns:a16="http://schemas.microsoft.com/office/drawing/2014/main" id="{894BF5CA-5DAC-CAF1-64C4-E3937684B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348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F4119902-B9EA-7F91-3CF9-6B6FB4F0C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1681375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4" name="Oval 43">
              <a:extLst>
                <a:ext uri="{FF2B5EF4-FFF2-40B4-BE49-F238E27FC236}">
                  <a16:creationId xmlns:a16="http://schemas.microsoft.com/office/drawing/2014/main" id="{52B8F981-4CE0-156A-A142-74EEC7B24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2" y="3317294"/>
              <a:ext cx="61913" cy="6310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5" name="Oval 44">
              <a:extLst>
                <a:ext uri="{FF2B5EF4-FFF2-40B4-BE49-F238E27FC236}">
                  <a16:creationId xmlns:a16="http://schemas.microsoft.com/office/drawing/2014/main" id="{59A6911B-130D-A4D4-3038-17F46E5CD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419" y="2480284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6" name="Oval 45">
              <a:extLst>
                <a:ext uri="{FF2B5EF4-FFF2-40B4-BE49-F238E27FC236}">
                  <a16:creationId xmlns:a16="http://schemas.microsoft.com/office/drawing/2014/main" id="{618B9921-B8A1-36DA-4D12-1C90D21E9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8" y="2620778"/>
              <a:ext cx="59531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7" name="Oval 46">
              <a:extLst>
                <a:ext uri="{FF2B5EF4-FFF2-40B4-BE49-F238E27FC236}">
                  <a16:creationId xmlns:a16="http://schemas.microsoft.com/office/drawing/2014/main" id="{67459845-73C4-35F1-7CF5-54A607CEB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394" y="2686262"/>
              <a:ext cx="59531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8" name="Oval 47">
              <a:extLst>
                <a:ext uri="{FF2B5EF4-FFF2-40B4-BE49-F238E27FC236}">
                  <a16:creationId xmlns:a16="http://schemas.microsoft.com/office/drawing/2014/main" id="{049F489B-8A47-F98E-F0B0-894DA15E2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869" y="2627921"/>
              <a:ext cx="59531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9" name="Oval 48">
              <a:extLst>
                <a:ext uri="{FF2B5EF4-FFF2-40B4-BE49-F238E27FC236}">
                  <a16:creationId xmlns:a16="http://schemas.microsoft.com/office/drawing/2014/main" id="{857A7AC9-BC40-679D-FE0A-30DE9F1A3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772" y="2580297"/>
              <a:ext cx="61913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0" name="Oval 49">
              <a:extLst>
                <a:ext uri="{FF2B5EF4-FFF2-40B4-BE49-F238E27FC236}">
                  <a16:creationId xmlns:a16="http://schemas.microsoft.com/office/drawing/2014/main" id="{CF758259-ADFC-7170-99BD-CC5A692C6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628" y="2582678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" name="Oval 50">
              <a:extLst>
                <a:ext uri="{FF2B5EF4-FFF2-40B4-BE49-F238E27FC236}">
                  <a16:creationId xmlns:a16="http://schemas.microsoft.com/office/drawing/2014/main" id="{D079F1C5-9929-D386-7623-5A3C40387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2485" y="2573153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2" name="Oval 51">
              <a:extLst>
                <a:ext uri="{FF2B5EF4-FFF2-40B4-BE49-F238E27FC236}">
                  <a16:creationId xmlns:a16="http://schemas.microsoft.com/office/drawing/2014/main" id="{7436B393-ABB9-00FB-887A-A3FF63FB0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960" y="2642209"/>
              <a:ext cx="59531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3" name="Oval 52">
              <a:extLst>
                <a:ext uri="{FF2B5EF4-FFF2-40B4-BE49-F238E27FC236}">
                  <a16:creationId xmlns:a16="http://schemas.microsoft.com/office/drawing/2014/main" id="{03257CFE-C415-EE8D-3342-614A66F9F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7817" y="2587441"/>
              <a:ext cx="59531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4" name="Oval 53">
              <a:extLst>
                <a:ext uri="{FF2B5EF4-FFF2-40B4-BE49-F238E27FC236}">
                  <a16:creationId xmlns:a16="http://schemas.microsoft.com/office/drawing/2014/main" id="{191D3C6E-B9C5-DF28-F631-D90FAAE8F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6910" y="2587441"/>
              <a:ext cx="61913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5" name="Oval 54">
              <a:extLst>
                <a:ext uri="{FF2B5EF4-FFF2-40B4-BE49-F238E27FC236}">
                  <a16:creationId xmlns:a16="http://schemas.microsoft.com/office/drawing/2014/main" id="{58054C13-60EE-6E73-1F35-8D48BFA75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2613634"/>
              <a:ext cx="61913" cy="6310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6" name="Oval 55">
              <a:extLst>
                <a:ext uri="{FF2B5EF4-FFF2-40B4-BE49-F238E27FC236}">
                  <a16:creationId xmlns:a16="http://schemas.microsoft.com/office/drawing/2014/main" id="{0ACFBE23-B3DA-D7CD-0C69-F79DE31C3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1050" y="2623159"/>
              <a:ext cx="61913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7" name="Oval 56">
              <a:extLst>
                <a:ext uri="{FF2B5EF4-FFF2-40B4-BE49-F238E27FC236}">
                  <a16:creationId xmlns:a16="http://schemas.microsoft.com/office/drawing/2014/main" id="{E6F3EF0F-2E1D-BD17-E2F6-DA5A2BDA0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525" y="2501716"/>
              <a:ext cx="61913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2875B07C-BCF1-5FE3-D457-CD75F2AE1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019" y="2511240"/>
              <a:ext cx="4462463" cy="837009"/>
            </a:xfrm>
            <a:custGeom>
              <a:avLst/>
              <a:gdLst>
                <a:gd name="T0" fmla="*/ 0 w 3748"/>
                <a:gd name="T1" fmla="*/ 703 h 703"/>
                <a:gd name="T2" fmla="*/ 154 w 3748"/>
                <a:gd name="T3" fmla="*/ 0 h 703"/>
                <a:gd name="T4" fmla="*/ 312 w 3748"/>
                <a:gd name="T5" fmla="*/ 116 h 703"/>
                <a:gd name="T6" fmla="*/ 626 w 3748"/>
                <a:gd name="T7" fmla="*/ 173 h 703"/>
                <a:gd name="T8" fmla="*/ 938 w 3748"/>
                <a:gd name="T9" fmla="*/ 122 h 703"/>
                <a:gd name="T10" fmla="*/ 1247 w 3748"/>
                <a:gd name="T11" fmla="*/ 82 h 703"/>
                <a:gd name="T12" fmla="*/ 1561 w 3748"/>
                <a:gd name="T13" fmla="*/ 86 h 703"/>
                <a:gd name="T14" fmla="*/ 1875 w 3748"/>
                <a:gd name="T15" fmla="*/ 78 h 703"/>
                <a:gd name="T16" fmla="*/ 2185 w 3748"/>
                <a:gd name="T17" fmla="*/ 137 h 703"/>
                <a:gd name="T18" fmla="*/ 2501 w 3748"/>
                <a:gd name="T19" fmla="*/ 90 h 703"/>
                <a:gd name="T20" fmla="*/ 2811 w 3748"/>
                <a:gd name="T21" fmla="*/ 90 h 703"/>
                <a:gd name="T22" fmla="*/ 3124 w 3748"/>
                <a:gd name="T23" fmla="*/ 112 h 703"/>
                <a:gd name="T24" fmla="*/ 3436 w 3748"/>
                <a:gd name="T25" fmla="*/ 120 h 703"/>
                <a:gd name="T26" fmla="*/ 3748 w 3748"/>
                <a:gd name="T27" fmla="*/ 18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8" h="703">
                  <a:moveTo>
                    <a:pt x="0" y="703"/>
                  </a:moveTo>
                  <a:lnTo>
                    <a:pt x="154" y="0"/>
                  </a:lnTo>
                  <a:lnTo>
                    <a:pt x="312" y="116"/>
                  </a:lnTo>
                  <a:lnTo>
                    <a:pt x="626" y="173"/>
                  </a:lnTo>
                  <a:lnTo>
                    <a:pt x="938" y="122"/>
                  </a:lnTo>
                  <a:lnTo>
                    <a:pt x="1247" y="82"/>
                  </a:lnTo>
                  <a:lnTo>
                    <a:pt x="1561" y="86"/>
                  </a:lnTo>
                  <a:lnTo>
                    <a:pt x="1875" y="78"/>
                  </a:lnTo>
                  <a:lnTo>
                    <a:pt x="2185" y="137"/>
                  </a:lnTo>
                  <a:lnTo>
                    <a:pt x="2501" y="90"/>
                  </a:lnTo>
                  <a:lnTo>
                    <a:pt x="2811" y="90"/>
                  </a:lnTo>
                  <a:lnTo>
                    <a:pt x="3124" y="112"/>
                  </a:lnTo>
                  <a:lnTo>
                    <a:pt x="3436" y="120"/>
                  </a:lnTo>
                  <a:lnTo>
                    <a:pt x="3748" y="18"/>
                  </a:lnTo>
                </a:path>
              </a:pathLst>
            </a:cu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9" name="Line 58">
              <a:extLst>
                <a:ext uri="{FF2B5EF4-FFF2-40B4-BE49-F238E27FC236}">
                  <a16:creationId xmlns:a16="http://schemas.microsoft.com/office/drawing/2014/main" id="{B51C0C63-E511-5D44-C00F-85163D7CA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2437422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0" name="Line 59">
              <a:extLst>
                <a:ext uri="{FF2B5EF4-FFF2-40B4-BE49-F238E27FC236}">
                  <a16:creationId xmlns:a16="http://schemas.microsoft.com/office/drawing/2014/main" id="{4BFB5122-CD36-93D3-0695-4B988C3BA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25802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1" name="Line 60">
              <a:extLst>
                <a:ext uri="{FF2B5EF4-FFF2-40B4-BE49-F238E27FC236}">
                  <a16:creationId xmlns:a16="http://schemas.microsoft.com/office/drawing/2014/main" id="{52BA8351-4EC6-89F3-1DB0-12C8ACD86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4375" y="2437422"/>
              <a:ext cx="0" cy="142875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2" name="Line 61">
              <a:extLst>
                <a:ext uri="{FF2B5EF4-FFF2-40B4-BE49-F238E27FC236}">
                  <a16:creationId xmlns:a16="http://schemas.microsoft.com/office/drawing/2014/main" id="{6965126F-3A5A-9A78-8E12-DF3A75F8A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0062" y="328871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3" name="Line 62">
              <a:extLst>
                <a:ext uri="{FF2B5EF4-FFF2-40B4-BE49-F238E27FC236}">
                  <a16:creationId xmlns:a16="http://schemas.microsoft.com/office/drawing/2014/main" id="{BBC4091F-ABE5-543C-8B05-A356E101A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1019" y="3288719"/>
              <a:ext cx="0" cy="7620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4" name="Line 63">
              <a:extLst>
                <a:ext uri="{FF2B5EF4-FFF2-40B4-BE49-F238E27FC236}">
                  <a16:creationId xmlns:a16="http://schemas.microsoft.com/office/drawing/2014/main" id="{8358176A-39ED-DF39-9A43-CA6851429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570772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5" name="Line 64">
              <a:extLst>
                <a:ext uri="{FF2B5EF4-FFF2-40B4-BE49-F238E27FC236}">
                  <a16:creationId xmlns:a16="http://schemas.microsoft.com/office/drawing/2014/main" id="{92E55C0E-6175-4115-0020-A0FDE823F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72436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6" name="Line 65">
              <a:extLst>
                <a:ext uri="{FF2B5EF4-FFF2-40B4-BE49-F238E27FC236}">
                  <a16:creationId xmlns:a16="http://schemas.microsoft.com/office/drawing/2014/main" id="{D0E96139-437D-5C3E-DCF5-FFF037396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2494" y="2570772"/>
              <a:ext cx="0" cy="15359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7" name="Line 66">
              <a:extLst>
                <a:ext uri="{FF2B5EF4-FFF2-40B4-BE49-F238E27FC236}">
                  <a16:creationId xmlns:a16="http://schemas.microsoft.com/office/drawing/2014/main" id="{CB2D531A-9A07-1A11-8C43-39AE6EEAE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2632684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8" name="Line 67">
              <a:extLst>
                <a:ext uri="{FF2B5EF4-FFF2-40B4-BE49-F238E27FC236}">
                  <a16:creationId xmlns:a16="http://schemas.microsoft.com/office/drawing/2014/main" id="{D81903B9-1672-0C03-66DC-E741A4819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280056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9" name="Line 68">
              <a:extLst>
                <a:ext uri="{FF2B5EF4-FFF2-40B4-BE49-F238E27FC236}">
                  <a16:creationId xmlns:a16="http://schemas.microsoft.com/office/drawing/2014/main" id="{748654B0-05D8-5FA2-CAA3-CA2EC00903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6350" y="2632684"/>
              <a:ext cx="0" cy="167878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0" name="Line 69">
              <a:extLst>
                <a:ext uri="{FF2B5EF4-FFF2-40B4-BE49-F238E27FC236}">
                  <a16:creationId xmlns:a16="http://schemas.microsoft.com/office/drawing/2014/main" id="{A2743BC5-0091-DC44-6A3A-C6E12A2FD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2563628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1" name="Line 70">
              <a:extLst>
                <a:ext uri="{FF2B5EF4-FFF2-40B4-BE49-F238E27FC236}">
                  <a16:creationId xmlns:a16="http://schemas.microsoft.com/office/drawing/2014/main" id="{329E44B0-0224-8830-E40C-CDD8B86AB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2752938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" name="Line 71">
              <a:extLst>
                <a:ext uri="{FF2B5EF4-FFF2-40B4-BE49-F238E27FC236}">
                  <a16:creationId xmlns:a16="http://schemas.microsoft.com/office/drawing/2014/main" id="{D054E802-4233-4C36-A7F7-79D5A7A53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7825" y="2563628"/>
              <a:ext cx="0" cy="189309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3" name="Line 72">
              <a:extLst>
                <a:ext uri="{FF2B5EF4-FFF2-40B4-BE49-F238E27FC236}">
                  <a16:creationId xmlns:a16="http://schemas.microsoft.com/office/drawing/2014/main" id="{61767D6A-84DE-A195-B441-B4E76098F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250885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4" name="Line 73">
              <a:extLst>
                <a:ext uri="{FF2B5EF4-FFF2-40B4-BE49-F238E27FC236}">
                  <a16:creationId xmlns:a16="http://schemas.microsoft.com/office/drawing/2014/main" id="{471715E0-FB50-65F7-B8C4-F8BFE3D2E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271245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5" name="Line 74">
              <a:extLst>
                <a:ext uri="{FF2B5EF4-FFF2-40B4-BE49-F238E27FC236}">
                  <a16:creationId xmlns:a16="http://schemas.microsoft.com/office/drawing/2014/main" id="{7CEF5472-B8DC-7672-6073-EFB6B93C6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5729" y="2508859"/>
              <a:ext cx="0" cy="203597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6" name="Line 75">
              <a:extLst>
                <a:ext uri="{FF2B5EF4-FFF2-40B4-BE49-F238E27FC236}">
                  <a16:creationId xmlns:a16="http://schemas.microsoft.com/office/drawing/2014/main" id="{4F013B32-1B4D-D318-7CAA-223FC03C7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2535053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7" name="Line 76">
              <a:extLst>
                <a:ext uri="{FF2B5EF4-FFF2-40B4-BE49-F238E27FC236}">
                  <a16:creationId xmlns:a16="http://schemas.microsoft.com/office/drawing/2014/main" id="{18E518B0-1E24-3963-3D95-316888905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269102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8" name="Line 77">
              <a:extLst>
                <a:ext uri="{FF2B5EF4-FFF2-40B4-BE49-F238E27FC236}">
                  <a16:creationId xmlns:a16="http://schemas.microsoft.com/office/drawing/2014/main" id="{B9A6C8A0-4629-385A-F45D-730E07864C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9585" y="2535053"/>
              <a:ext cx="0" cy="155972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9" name="Line 78">
              <a:extLst>
                <a:ext uri="{FF2B5EF4-FFF2-40B4-BE49-F238E27FC236}">
                  <a16:creationId xmlns:a16="http://schemas.microsoft.com/office/drawing/2014/main" id="{CC70F740-18D4-1F0D-277C-C50135BB5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251124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0" name="Line 79">
              <a:extLst>
                <a:ext uri="{FF2B5EF4-FFF2-40B4-BE49-F238E27FC236}">
                  <a16:creationId xmlns:a16="http://schemas.microsoft.com/office/drawing/2014/main" id="{C1AB756B-69AC-BE6C-DFBE-E58FE3BAD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269102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1" name="Line 80">
              <a:extLst>
                <a:ext uri="{FF2B5EF4-FFF2-40B4-BE49-F238E27FC236}">
                  <a16:creationId xmlns:a16="http://schemas.microsoft.com/office/drawing/2014/main" id="{AD75838B-BAD5-A8BD-70DD-5E7D8E11B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2511240"/>
              <a:ext cx="0" cy="179784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" name="Line 81">
              <a:extLst>
                <a:ext uri="{FF2B5EF4-FFF2-40B4-BE49-F238E27FC236}">
                  <a16:creationId xmlns:a16="http://schemas.microsoft.com/office/drawing/2014/main" id="{FCD20910-BE4E-CAED-215B-E62C68D02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57315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" name="Line 82">
              <a:extLst>
                <a:ext uri="{FF2B5EF4-FFF2-40B4-BE49-F238E27FC236}">
                  <a16:creationId xmlns:a16="http://schemas.microsoft.com/office/drawing/2014/main" id="{8702E866-5455-2075-8213-95935ADC84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77436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4" name="Line 83">
              <a:extLst>
                <a:ext uri="{FF2B5EF4-FFF2-40B4-BE49-F238E27FC236}">
                  <a16:creationId xmlns:a16="http://schemas.microsoft.com/office/drawing/2014/main" id="{3F115E32-D7C2-0140-D16F-EA30B891C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2535" y="2573153"/>
              <a:ext cx="0" cy="201215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5" name="Line 84">
              <a:extLst>
                <a:ext uri="{FF2B5EF4-FFF2-40B4-BE49-F238E27FC236}">
                  <a16:creationId xmlns:a16="http://schemas.microsoft.com/office/drawing/2014/main" id="{BFBBFE01-D594-E554-745B-C3E867A6D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7817" y="250885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6" name="Line 85">
              <a:extLst>
                <a:ext uri="{FF2B5EF4-FFF2-40B4-BE49-F238E27FC236}">
                  <a16:creationId xmlns:a16="http://schemas.microsoft.com/office/drawing/2014/main" id="{A05E6AF6-BD7D-9AA2-1DAB-C413AAB35D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7817" y="273626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7" name="Line 86">
              <a:extLst>
                <a:ext uri="{FF2B5EF4-FFF2-40B4-BE49-F238E27FC236}">
                  <a16:creationId xmlns:a16="http://schemas.microsoft.com/office/drawing/2014/main" id="{55636BD3-DB0E-F830-3652-3AA15FD56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772" y="2508859"/>
              <a:ext cx="0" cy="227409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8" name="Line 87">
              <a:extLst>
                <a:ext uri="{FF2B5EF4-FFF2-40B4-BE49-F238E27FC236}">
                  <a16:creationId xmlns:a16="http://schemas.microsoft.com/office/drawing/2014/main" id="{49211D45-B279-E2A8-AFCC-A6A4104AB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6910" y="25040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9" name="Line 88">
              <a:extLst>
                <a:ext uri="{FF2B5EF4-FFF2-40B4-BE49-F238E27FC236}">
                  <a16:creationId xmlns:a16="http://schemas.microsoft.com/office/drawing/2014/main" id="{B10712A8-58A9-540C-9594-D6D1E2589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6910" y="273150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0" name="Line 89">
              <a:extLst>
                <a:ext uri="{FF2B5EF4-FFF2-40B4-BE49-F238E27FC236}">
                  <a16:creationId xmlns:a16="http://schemas.microsoft.com/office/drawing/2014/main" id="{06F0BFD5-EC2D-BB92-EF81-58C4E3036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7866" y="2504097"/>
              <a:ext cx="0" cy="227409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1" name="Line 90">
              <a:extLst>
                <a:ext uri="{FF2B5EF4-FFF2-40B4-BE49-F238E27FC236}">
                  <a16:creationId xmlns:a16="http://schemas.microsoft.com/office/drawing/2014/main" id="{D2387C54-27B1-7742-677C-A92341F25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25421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2" name="Line 91">
              <a:extLst>
                <a:ext uri="{FF2B5EF4-FFF2-40B4-BE49-F238E27FC236}">
                  <a16:creationId xmlns:a16="http://schemas.microsoft.com/office/drawing/2014/main" id="{5630AF46-F885-812D-654E-5F6B1898D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274817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3" name="Line 92">
              <a:extLst>
                <a:ext uri="{FF2B5EF4-FFF2-40B4-BE49-F238E27FC236}">
                  <a16:creationId xmlns:a16="http://schemas.microsoft.com/office/drawing/2014/main" id="{43E16A36-F53E-37C2-5280-8187BE6FF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0531" y="2542197"/>
              <a:ext cx="0" cy="205978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4" name="Line 93">
              <a:extLst>
                <a:ext uri="{FF2B5EF4-FFF2-40B4-BE49-F238E27FC236}">
                  <a16:creationId xmlns:a16="http://schemas.microsoft.com/office/drawing/2014/main" id="{72A4D76F-81CF-C5AA-74A7-0A863BF9D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5040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5" name="Line 94">
              <a:extLst>
                <a:ext uri="{FF2B5EF4-FFF2-40B4-BE49-F238E27FC236}">
                  <a16:creationId xmlns:a16="http://schemas.microsoft.com/office/drawing/2014/main" id="{8FDBB055-3F73-E364-77D2-8F029AB85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81008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6" name="Line 95">
              <a:extLst>
                <a:ext uri="{FF2B5EF4-FFF2-40B4-BE49-F238E27FC236}">
                  <a16:creationId xmlns:a16="http://schemas.microsoft.com/office/drawing/2014/main" id="{0ED25BED-6587-4B41-13F5-ABBD0BBFF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2006" y="2504097"/>
              <a:ext cx="0" cy="30599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7" name="Line 96">
              <a:extLst>
                <a:ext uri="{FF2B5EF4-FFF2-40B4-BE49-F238E27FC236}">
                  <a16:creationId xmlns:a16="http://schemas.microsoft.com/office/drawing/2014/main" id="{253FFADD-B3A0-EF9B-A1A8-1A739B427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239217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8" name="Line 97">
              <a:extLst>
                <a:ext uri="{FF2B5EF4-FFF2-40B4-BE49-F238E27FC236}">
                  <a16:creationId xmlns:a16="http://schemas.microsoft.com/office/drawing/2014/main" id="{21263982-09A3-7542-73CA-29D6F6DFA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2668403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19" name="Line 98">
              <a:extLst>
                <a:ext uri="{FF2B5EF4-FFF2-40B4-BE49-F238E27FC236}">
                  <a16:creationId xmlns:a16="http://schemas.microsoft.com/office/drawing/2014/main" id="{61BF47EF-6554-7228-052E-EB6B18D11C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3481" y="2392178"/>
              <a:ext cx="0" cy="276225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0" name="Oval 99">
              <a:extLst>
                <a:ext uri="{FF2B5EF4-FFF2-40B4-BE49-F238E27FC236}">
                  <a16:creationId xmlns:a16="http://schemas.microsoft.com/office/drawing/2014/main" id="{4A4131F1-0E0F-B320-196E-75C5A9EE3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2" y="3430403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1" name="Oval 100">
              <a:extLst>
                <a:ext uri="{FF2B5EF4-FFF2-40B4-BE49-F238E27FC236}">
                  <a16:creationId xmlns:a16="http://schemas.microsoft.com/office/drawing/2014/main" id="{A6217A0A-42A6-F65A-BC3E-ED7176BE2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419" y="2957726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2" name="Oval 101">
              <a:extLst>
                <a:ext uri="{FF2B5EF4-FFF2-40B4-BE49-F238E27FC236}">
                  <a16:creationId xmlns:a16="http://schemas.microsoft.com/office/drawing/2014/main" id="{A5CF0746-9A14-F107-48EB-888C51B29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8" y="2926769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3" name="Oval 102">
              <a:extLst>
                <a:ext uri="{FF2B5EF4-FFF2-40B4-BE49-F238E27FC236}">
                  <a16:creationId xmlns:a16="http://schemas.microsoft.com/office/drawing/2014/main" id="{C5137C1D-D9E1-7DA3-063F-EA462455D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394" y="2938676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4" name="Oval 103">
              <a:extLst>
                <a:ext uri="{FF2B5EF4-FFF2-40B4-BE49-F238E27FC236}">
                  <a16:creationId xmlns:a16="http://schemas.microsoft.com/office/drawing/2014/main" id="{B43574E3-02E2-6B6F-22D6-08B4D47FE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869" y="3050594"/>
              <a:ext cx="59531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5" name="Oval 104">
              <a:extLst>
                <a:ext uri="{FF2B5EF4-FFF2-40B4-BE49-F238E27FC236}">
                  <a16:creationId xmlns:a16="http://schemas.microsoft.com/office/drawing/2014/main" id="{0BDE2944-DE31-A826-DAB6-2A12CB528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772" y="3038687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6" name="Oval 105">
              <a:extLst>
                <a:ext uri="{FF2B5EF4-FFF2-40B4-BE49-F238E27FC236}">
                  <a16:creationId xmlns:a16="http://schemas.microsoft.com/office/drawing/2014/main" id="{F7D453B0-7AF5-8A3D-3DA0-4BA029DDF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628" y="2824376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7" name="Oval 106">
              <a:extLst>
                <a:ext uri="{FF2B5EF4-FFF2-40B4-BE49-F238E27FC236}">
                  <a16:creationId xmlns:a16="http://schemas.microsoft.com/office/drawing/2014/main" id="{AB457DAC-EB50-62ED-92DB-374277B01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2485" y="2874382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8" name="Oval 107">
              <a:extLst>
                <a:ext uri="{FF2B5EF4-FFF2-40B4-BE49-F238E27FC236}">
                  <a16:creationId xmlns:a16="http://schemas.microsoft.com/office/drawing/2014/main" id="{6B5911A3-E31B-9E0A-ADE0-A9B7410F4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960" y="2805326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9" name="Oval 108">
              <a:extLst>
                <a:ext uri="{FF2B5EF4-FFF2-40B4-BE49-F238E27FC236}">
                  <a16:creationId xmlns:a16="http://schemas.microsoft.com/office/drawing/2014/main" id="{8BC5ED88-8786-334A-60C7-BA6AF64A0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197" y="2988681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0" name="Oval 109">
              <a:extLst>
                <a:ext uri="{FF2B5EF4-FFF2-40B4-BE49-F238E27FC236}">
                  <a16:creationId xmlns:a16="http://schemas.microsoft.com/office/drawing/2014/main" id="{DDF6CCA3-350A-8DBE-BA64-FE26C8676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9292" y="2843425"/>
              <a:ext cx="59531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1" name="Oval 110">
              <a:extLst>
                <a:ext uri="{FF2B5EF4-FFF2-40B4-BE49-F238E27FC236}">
                  <a16:creationId xmlns:a16="http://schemas.microsoft.com/office/drawing/2014/main" id="{5B17FF30-6B45-546E-2DD2-88AFC1560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1957" y="2800563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2" name="Oval 111">
              <a:extLst>
                <a:ext uri="{FF2B5EF4-FFF2-40B4-BE49-F238E27FC236}">
                  <a16:creationId xmlns:a16="http://schemas.microsoft.com/office/drawing/2014/main" id="{9DE4D095-B80D-494E-961C-E8141B6BC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1050" y="2679119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3" name="Oval 112">
              <a:extLst>
                <a:ext uri="{FF2B5EF4-FFF2-40B4-BE49-F238E27FC236}">
                  <a16:creationId xmlns:a16="http://schemas.microsoft.com/office/drawing/2014/main" id="{268945ED-1736-7AED-64D7-F91402774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525" y="2577915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4" name="Line 113">
              <a:extLst>
                <a:ext uri="{FF2B5EF4-FFF2-40B4-BE49-F238E27FC236}">
                  <a16:creationId xmlns:a16="http://schemas.microsoft.com/office/drawing/2014/main" id="{A6D07AAD-BF06-C50F-85EA-9EDD3AB76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0062" y="340659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5" name="Line 114">
              <a:extLst>
                <a:ext uri="{FF2B5EF4-FFF2-40B4-BE49-F238E27FC236}">
                  <a16:creationId xmlns:a16="http://schemas.microsoft.com/office/drawing/2014/main" id="{6AE33A97-158C-3527-2CF4-0D609A692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0062" y="352089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6" name="Line 115">
              <a:extLst>
                <a:ext uri="{FF2B5EF4-FFF2-40B4-BE49-F238E27FC236}">
                  <a16:creationId xmlns:a16="http://schemas.microsoft.com/office/drawing/2014/main" id="{80E408B9-C99C-E66A-D56C-D9046C928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1019" y="3406590"/>
              <a:ext cx="0" cy="11430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7" name="Line 116">
              <a:extLst>
                <a:ext uri="{FF2B5EF4-FFF2-40B4-BE49-F238E27FC236}">
                  <a16:creationId xmlns:a16="http://schemas.microsoft.com/office/drawing/2014/main" id="{66D453D1-489B-D87F-676C-D480574FB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289105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8" name="Line 117">
              <a:extLst>
                <a:ext uri="{FF2B5EF4-FFF2-40B4-BE49-F238E27FC236}">
                  <a16:creationId xmlns:a16="http://schemas.microsoft.com/office/drawing/2014/main" id="{984C2087-4502-0FF8-C552-360195D49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309345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39" name="Line 118">
              <a:extLst>
                <a:ext uri="{FF2B5EF4-FFF2-40B4-BE49-F238E27FC236}">
                  <a16:creationId xmlns:a16="http://schemas.microsoft.com/office/drawing/2014/main" id="{181BF12F-5A63-9CB8-A7F2-75A1AD46D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4375" y="2891051"/>
              <a:ext cx="0" cy="202406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0" name="Line 119">
              <a:extLst>
                <a:ext uri="{FF2B5EF4-FFF2-40B4-BE49-F238E27FC236}">
                  <a16:creationId xmlns:a16="http://schemas.microsoft.com/office/drawing/2014/main" id="{51069954-1F74-D9E4-23CD-7CD791B02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87676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1" name="Line 120">
              <a:extLst>
                <a:ext uri="{FF2B5EF4-FFF2-40B4-BE49-F238E27FC236}">
                  <a16:creationId xmlns:a16="http://schemas.microsoft.com/office/drawing/2014/main" id="{F9270ABF-D690-97B0-E86C-4EBDF2572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3043450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2" name="Line 121">
              <a:extLst>
                <a:ext uri="{FF2B5EF4-FFF2-40B4-BE49-F238E27FC236}">
                  <a16:creationId xmlns:a16="http://schemas.microsoft.com/office/drawing/2014/main" id="{155D7C2C-6CF4-1C0A-34DA-14CB27141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2494" y="2876762"/>
              <a:ext cx="0" cy="166688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" name="Line 122">
              <a:extLst>
                <a:ext uri="{FF2B5EF4-FFF2-40B4-BE49-F238E27FC236}">
                  <a16:creationId xmlns:a16="http://schemas.microsoft.com/office/drawing/2014/main" id="{303EC377-EEE2-3A0E-0313-41ACF4FB6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2843425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4" name="Line 123">
              <a:extLst>
                <a:ext uri="{FF2B5EF4-FFF2-40B4-BE49-F238E27FC236}">
                  <a16:creationId xmlns:a16="http://schemas.microsoft.com/office/drawing/2014/main" id="{298FDC97-7126-604C-5821-146A00E98E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309821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5" name="Line 124">
              <a:extLst>
                <a:ext uri="{FF2B5EF4-FFF2-40B4-BE49-F238E27FC236}">
                  <a16:creationId xmlns:a16="http://schemas.microsoft.com/office/drawing/2014/main" id="{32D9DD99-4250-0B58-7B3F-39C7B6271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6350" y="2843425"/>
              <a:ext cx="0" cy="254794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6" name="Line 125">
              <a:extLst>
                <a:ext uri="{FF2B5EF4-FFF2-40B4-BE49-F238E27FC236}">
                  <a16:creationId xmlns:a16="http://schemas.microsoft.com/office/drawing/2014/main" id="{2AADFAEA-85C3-C917-2210-5FC8E6428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2948200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7" name="Line 126">
              <a:extLst>
                <a:ext uri="{FF2B5EF4-FFF2-40B4-BE49-F238E27FC236}">
                  <a16:creationId xmlns:a16="http://schemas.microsoft.com/office/drawing/2014/main" id="{B26D3F31-FC38-FD72-5611-A702DEEF6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3222044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8" name="Line 127">
              <a:extLst>
                <a:ext uri="{FF2B5EF4-FFF2-40B4-BE49-F238E27FC236}">
                  <a16:creationId xmlns:a16="http://schemas.microsoft.com/office/drawing/2014/main" id="{427B173F-493F-4270-A868-CFC946572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7825" y="2948200"/>
              <a:ext cx="0" cy="273844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9" name="Line 128">
              <a:extLst>
                <a:ext uri="{FF2B5EF4-FFF2-40B4-BE49-F238E27FC236}">
                  <a16:creationId xmlns:a16="http://schemas.microsoft.com/office/drawing/2014/main" id="{3135A16C-1881-F3F2-784E-260C2C128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294820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0" name="Line 129">
              <a:extLst>
                <a:ext uri="{FF2B5EF4-FFF2-40B4-BE49-F238E27FC236}">
                  <a16:creationId xmlns:a16="http://schemas.microsoft.com/office/drawing/2014/main" id="{543F4661-B363-DD5E-EBB2-4E4F4F1FA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319346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1" name="Line 130">
              <a:extLst>
                <a:ext uri="{FF2B5EF4-FFF2-40B4-BE49-F238E27FC236}">
                  <a16:creationId xmlns:a16="http://schemas.microsoft.com/office/drawing/2014/main" id="{7D7E435B-C04A-1D2B-91EB-25CA945C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5729" y="2948200"/>
              <a:ext cx="0" cy="245269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2" name="Line 131">
              <a:extLst>
                <a:ext uri="{FF2B5EF4-FFF2-40B4-BE49-F238E27FC236}">
                  <a16:creationId xmlns:a16="http://schemas.microsoft.com/office/drawing/2014/main" id="{DB122541-768C-2607-A962-3D36D4DBB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269816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3" name="Line 132">
              <a:extLst>
                <a:ext uri="{FF2B5EF4-FFF2-40B4-BE49-F238E27FC236}">
                  <a16:creationId xmlns:a16="http://schemas.microsoft.com/office/drawing/2014/main" id="{0E232211-56FC-7966-CCCC-D3FFDB7B3D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301487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4" name="Line 133">
              <a:extLst>
                <a:ext uri="{FF2B5EF4-FFF2-40B4-BE49-F238E27FC236}">
                  <a16:creationId xmlns:a16="http://schemas.microsoft.com/office/drawing/2014/main" id="{1338EE74-4C0F-7171-B631-21121615E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9585" y="2698169"/>
              <a:ext cx="0" cy="316706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5" name="Line 134">
              <a:extLst>
                <a:ext uri="{FF2B5EF4-FFF2-40B4-BE49-F238E27FC236}">
                  <a16:creationId xmlns:a16="http://schemas.microsoft.com/office/drawing/2014/main" id="{30E0A903-BB06-DF0B-16ED-3841F1A5A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273626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6" name="Line 135">
              <a:extLst>
                <a:ext uri="{FF2B5EF4-FFF2-40B4-BE49-F238E27FC236}">
                  <a16:creationId xmlns:a16="http://schemas.microsoft.com/office/drawing/2014/main" id="{9AE3F60C-8018-5C89-A893-E92C5121B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307440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7" name="Line 136">
              <a:extLst>
                <a:ext uri="{FF2B5EF4-FFF2-40B4-BE49-F238E27FC236}">
                  <a16:creationId xmlns:a16="http://schemas.microsoft.com/office/drawing/2014/main" id="{77F16ADF-FCFA-7AFC-9414-F24371849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2736269"/>
              <a:ext cx="0" cy="338138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8" name="Line 137">
              <a:extLst>
                <a:ext uri="{FF2B5EF4-FFF2-40B4-BE49-F238E27FC236}">
                  <a16:creationId xmlns:a16="http://schemas.microsoft.com/office/drawing/2014/main" id="{48B5BA3A-B5F6-925C-EEB2-FC033705F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712456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9" name="Line 138">
              <a:extLst>
                <a:ext uri="{FF2B5EF4-FFF2-40B4-BE49-F238E27FC236}">
                  <a16:creationId xmlns:a16="http://schemas.microsoft.com/office/drawing/2014/main" id="{116CEAAE-0F84-4444-A7A1-ADD2D0179A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96486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0" name="Line 139">
              <a:extLst>
                <a:ext uri="{FF2B5EF4-FFF2-40B4-BE49-F238E27FC236}">
                  <a16:creationId xmlns:a16="http://schemas.microsoft.com/office/drawing/2014/main" id="{C849AC47-EB9C-ECE0-3B8B-095081577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2535" y="2712456"/>
              <a:ext cx="0" cy="252413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1" name="Line 140">
              <a:extLst>
                <a:ext uri="{FF2B5EF4-FFF2-40B4-BE49-F238E27FC236}">
                  <a16:creationId xmlns:a16="http://schemas.microsoft.com/office/drawing/2014/main" id="{F52E970A-69A8-A9E4-1C13-613540972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0197" y="283390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2" name="Line 141">
              <a:extLst>
                <a:ext uri="{FF2B5EF4-FFF2-40B4-BE49-F238E27FC236}">
                  <a16:creationId xmlns:a16="http://schemas.microsoft.com/office/drawing/2014/main" id="{8C880894-636A-8126-2806-3E1B5923A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0197" y="321013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3" name="Line 142">
              <a:extLst>
                <a:ext uri="{FF2B5EF4-FFF2-40B4-BE49-F238E27FC236}">
                  <a16:creationId xmlns:a16="http://schemas.microsoft.com/office/drawing/2014/main" id="{B3A3B787-A6C2-5156-DCAB-C4F541E8A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21154" y="2833900"/>
              <a:ext cx="0" cy="376238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" name="Line 143">
              <a:extLst>
                <a:ext uri="{FF2B5EF4-FFF2-40B4-BE49-F238E27FC236}">
                  <a16:creationId xmlns:a16="http://schemas.microsoft.com/office/drawing/2014/main" id="{B1A47F6B-D407-0BBE-80F2-88478BD628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9292" y="2674356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5" name="Line 144">
              <a:extLst>
                <a:ext uri="{FF2B5EF4-FFF2-40B4-BE49-F238E27FC236}">
                  <a16:creationId xmlns:a16="http://schemas.microsoft.com/office/drawing/2014/main" id="{B80BC9F5-BA71-1EA7-D7A0-DFE34E59D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9292" y="3083931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6" name="Line 145">
              <a:extLst>
                <a:ext uri="{FF2B5EF4-FFF2-40B4-BE49-F238E27FC236}">
                  <a16:creationId xmlns:a16="http://schemas.microsoft.com/office/drawing/2014/main" id="{AB2184A7-699E-0AF0-E8FC-C8E4C8E7C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7866" y="2674356"/>
              <a:ext cx="0" cy="409575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7" name="Line 146">
              <a:extLst>
                <a:ext uri="{FF2B5EF4-FFF2-40B4-BE49-F238E27FC236}">
                  <a16:creationId xmlns:a16="http://schemas.microsoft.com/office/drawing/2014/main" id="{B670E72A-8B3A-1785-0F5E-A58D4217BC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274817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8" name="Line 147">
              <a:extLst>
                <a:ext uri="{FF2B5EF4-FFF2-40B4-BE49-F238E27FC236}">
                  <a16:creationId xmlns:a16="http://schemas.microsoft.com/office/drawing/2014/main" id="{95263587-C3BC-B765-DAF7-CEF5BB345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302201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9" name="Line 148">
              <a:extLst>
                <a:ext uri="{FF2B5EF4-FFF2-40B4-BE49-F238E27FC236}">
                  <a16:creationId xmlns:a16="http://schemas.microsoft.com/office/drawing/2014/main" id="{482A17B2-A435-804E-6063-782CEC5517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0531" y="2748175"/>
              <a:ext cx="0" cy="273844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0" name="Line 149">
              <a:extLst>
                <a:ext uri="{FF2B5EF4-FFF2-40B4-BE49-F238E27FC236}">
                  <a16:creationId xmlns:a16="http://schemas.microsoft.com/office/drawing/2014/main" id="{D1D6A9DF-2B97-71B2-86B7-7C1FB2A6DE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43504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1" name="Line 150">
              <a:extLst>
                <a:ext uri="{FF2B5EF4-FFF2-40B4-BE49-F238E27FC236}">
                  <a16:creationId xmlns:a16="http://schemas.microsoft.com/office/drawing/2014/main" id="{98C7CC37-75B5-C962-59F8-D119809D0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99820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2" name="Line 151">
              <a:extLst>
                <a:ext uri="{FF2B5EF4-FFF2-40B4-BE49-F238E27FC236}">
                  <a16:creationId xmlns:a16="http://schemas.microsoft.com/office/drawing/2014/main" id="{3DFE689A-BE17-6BD8-32E6-D64252510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2006" y="2435041"/>
              <a:ext cx="0" cy="563165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3" name="Line 152">
              <a:extLst>
                <a:ext uri="{FF2B5EF4-FFF2-40B4-BE49-F238E27FC236}">
                  <a16:creationId xmlns:a16="http://schemas.microsoft.com/office/drawing/2014/main" id="{0C918B61-1D5F-7F3C-E3E7-361A6A82A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222072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" name="Line 153">
              <a:extLst>
                <a:ext uri="{FF2B5EF4-FFF2-40B4-BE49-F238E27FC236}">
                  <a16:creationId xmlns:a16="http://schemas.microsoft.com/office/drawing/2014/main" id="{A1A0AF01-959C-D67B-896A-4B2DF3153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300535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5" name="Line 154">
              <a:extLst>
                <a:ext uri="{FF2B5EF4-FFF2-40B4-BE49-F238E27FC236}">
                  <a16:creationId xmlns:a16="http://schemas.microsoft.com/office/drawing/2014/main" id="{FAF7A996-6F96-EC88-F4B9-1AF5A2152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3481" y="2220728"/>
              <a:ext cx="0" cy="784622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6" name="Freeform 155">
              <a:extLst>
                <a:ext uri="{FF2B5EF4-FFF2-40B4-BE49-F238E27FC236}">
                  <a16:creationId xmlns:a16="http://schemas.microsoft.com/office/drawing/2014/main" id="{8B66B70D-1A0B-E467-C7E8-344CA2A9E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019" y="2855331"/>
              <a:ext cx="2232422" cy="603647"/>
            </a:xfrm>
            <a:custGeom>
              <a:avLst/>
              <a:gdLst>
                <a:gd name="T0" fmla="*/ 0 w 1875"/>
                <a:gd name="T1" fmla="*/ 507 h 507"/>
                <a:gd name="T2" fmla="*/ 154 w 1875"/>
                <a:gd name="T3" fmla="*/ 110 h 507"/>
                <a:gd name="T4" fmla="*/ 312 w 1875"/>
                <a:gd name="T5" fmla="*/ 86 h 507"/>
                <a:gd name="T6" fmla="*/ 626 w 1875"/>
                <a:gd name="T7" fmla="*/ 94 h 507"/>
                <a:gd name="T8" fmla="*/ 938 w 1875"/>
                <a:gd name="T9" fmla="*/ 190 h 507"/>
                <a:gd name="T10" fmla="*/ 1247 w 1875"/>
                <a:gd name="T11" fmla="*/ 180 h 507"/>
                <a:gd name="T12" fmla="*/ 1561 w 1875"/>
                <a:gd name="T13" fmla="*/ 0 h 507"/>
                <a:gd name="T14" fmla="*/ 1875 w 1875"/>
                <a:gd name="T15" fmla="*/ 4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5" h="507">
                  <a:moveTo>
                    <a:pt x="0" y="507"/>
                  </a:moveTo>
                  <a:lnTo>
                    <a:pt x="154" y="110"/>
                  </a:lnTo>
                  <a:lnTo>
                    <a:pt x="312" y="86"/>
                  </a:lnTo>
                  <a:lnTo>
                    <a:pt x="626" y="94"/>
                  </a:lnTo>
                  <a:lnTo>
                    <a:pt x="938" y="190"/>
                  </a:lnTo>
                  <a:lnTo>
                    <a:pt x="1247" y="180"/>
                  </a:lnTo>
                  <a:lnTo>
                    <a:pt x="1561" y="0"/>
                  </a:lnTo>
                  <a:lnTo>
                    <a:pt x="1875" y="40"/>
                  </a:lnTo>
                </a:path>
              </a:pathLst>
            </a:cu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7" name="Freeform 156">
              <a:extLst>
                <a:ext uri="{FF2B5EF4-FFF2-40B4-BE49-F238E27FC236}">
                  <a16:creationId xmlns:a16="http://schemas.microsoft.com/office/drawing/2014/main" id="{EE641B19-0CA9-DEE0-2D79-8FD1D18EA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491" y="2608872"/>
              <a:ext cx="2210991" cy="410765"/>
            </a:xfrm>
            <a:custGeom>
              <a:avLst/>
              <a:gdLst>
                <a:gd name="T0" fmla="*/ 1857 w 1857"/>
                <a:gd name="T1" fmla="*/ 0 h 345"/>
                <a:gd name="T2" fmla="*/ 1545 w 1857"/>
                <a:gd name="T3" fmla="*/ 85 h 345"/>
                <a:gd name="T4" fmla="*/ 1235 w 1857"/>
                <a:gd name="T5" fmla="*/ 185 h 345"/>
                <a:gd name="T6" fmla="*/ 920 w 1857"/>
                <a:gd name="T7" fmla="*/ 223 h 345"/>
                <a:gd name="T8" fmla="*/ 612 w 1857"/>
                <a:gd name="T9" fmla="*/ 345 h 345"/>
                <a:gd name="T10" fmla="*/ 294 w 1857"/>
                <a:gd name="T11" fmla="*/ 189 h 345"/>
                <a:gd name="T12" fmla="*/ 0 w 1857"/>
                <a:gd name="T13" fmla="*/ 24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7" h="345">
                  <a:moveTo>
                    <a:pt x="1857" y="0"/>
                  </a:moveTo>
                  <a:lnTo>
                    <a:pt x="1545" y="85"/>
                  </a:lnTo>
                  <a:lnTo>
                    <a:pt x="1235" y="185"/>
                  </a:lnTo>
                  <a:lnTo>
                    <a:pt x="920" y="223"/>
                  </a:lnTo>
                  <a:lnTo>
                    <a:pt x="612" y="345"/>
                  </a:lnTo>
                  <a:lnTo>
                    <a:pt x="294" y="189"/>
                  </a:lnTo>
                  <a:lnTo>
                    <a:pt x="0" y="247"/>
                  </a:lnTo>
                </a:path>
              </a:pathLst>
            </a:custGeom>
            <a:noFill/>
            <a:ln w="12700" cap="flat">
              <a:solidFill>
                <a:srgbClr val="BFBFBF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8" name="Line 35">
              <a:extLst>
                <a:ext uri="{FF2B5EF4-FFF2-40B4-BE49-F238E27FC236}">
                  <a16:creationId xmlns:a16="http://schemas.microsoft.com/office/drawing/2014/main" id="{21BE45FC-DE7B-A46F-775F-3443A9072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1689709"/>
              <a:ext cx="0" cy="197566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CD36F325-8928-4360-C99A-17A306DC3D79}"/>
                </a:ext>
              </a:extLst>
            </p:cNvPr>
            <p:cNvSpPr txBox="1"/>
            <p:nvPr/>
          </p:nvSpPr>
          <p:spPr>
            <a:xfrm>
              <a:off x="3989056" y="1617328"/>
              <a:ext cx="207454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11.0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52D93E8-97C8-CC32-9A33-B7CB0FAEB3FD}"/>
                </a:ext>
              </a:extLst>
            </p:cNvPr>
            <p:cNvSpPr txBox="1"/>
            <p:nvPr/>
          </p:nvSpPr>
          <p:spPr>
            <a:xfrm>
              <a:off x="3989056" y="2181684"/>
              <a:ext cx="207454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10.0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C50C3E6E-834D-5148-0C15-588251D2CD1D}"/>
                </a:ext>
              </a:extLst>
            </p:cNvPr>
            <p:cNvSpPr txBox="1"/>
            <p:nvPr/>
          </p:nvSpPr>
          <p:spPr>
            <a:xfrm>
              <a:off x="4048501" y="2749612"/>
              <a:ext cx="148008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9.0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BB326DB-56A8-C706-614E-F366C54B17E0}"/>
                </a:ext>
              </a:extLst>
            </p:cNvPr>
            <p:cNvSpPr txBox="1"/>
            <p:nvPr/>
          </p:nvSpPr>
          <p:spPr>
            <a:xfrm>
              <a:off x="4048501" y="3317539"/>
              <a:ext cx="148008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8.0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84C5B0D-A767-868E-06C5-661BDDE3A902}"/>
                </a:ext>
              </a:extLst>
            </p:cNvPr>
            <p:cNvSpPr txBox="1"/>
            <p:nvPr/>
          </p:nvSpPr>
          <p:spPr>
            <a:xfrm>
              <a:off x="4285809" y="3740952"/>
              <a:ext cx="11161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BL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A6B06A2-9574-CD67-9D27-7174CEA541BB}"/>
                </a:ext>
              </a:extLst>
            </p:cNvPr>
            <p:cNvSpPr txBox="1"/>
            <p:nvPr/>
          </p:nvSpPr>
          <p:spPr>
            <a:xfrm>
              <a:off x="4682771" y="3740952"/>
              <a:ext cx="5944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4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E5E179E-8DB4-3940-1833-F7C31DA89BC1}"/>
                </a:ext>
              </a:extLst>
            </p:cNvPr>
            <p:cNvSpPr txBox="1"/>
            <p:nvPr/>
          </p:nvSpPr>
          <p:spPr>
            <a:xfrm>
              <a:off x="5054490" y="3740952"/>
              <a:ext cx="63720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8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6830570-12A6-E951-195F-99E1AC23DF27}"/>
                </a:ext>
              </a:extLst>
            </p:cNvPr>
            <p:cNvSpPr txBox="1"/>
            <p:nvPr/>
          </p:nvSpPr>
          <p:spPr>
            <a:xfrm>
              <a:off x="5387618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12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574857D8-4555-968C-5659-B2995E0457FD}"/>
                </a:ext>
              </a:extLst>
            </p:cNvPr>
            <p:cNvSpPr txBox="1"/>
            <p:nvPr/>
          </p:nvSpPr>
          <p:spPr>
            <a:xfrm>
              <a:off x="5757902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16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E89DA80-A3D9-AB88-E25C-1EE63AA3C7D8}"/>
                </a:ext>
              </a:extLst>
            </p:cNvPr>
            <p:cNvSpPr txBox="1"/>
            <p:nvPr/>
          </p:nvSpPr>
          <p:spPr>
            <a:xfrm>
              <a:off x="6129377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20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2B22A8D-9F6C-70E8-CA91-397AE9F17CF2}"/>
                </a:ext>
              </a:extLst>
            </p:cNvPr>
            <p:cNvSpPr txBox="1"/>
            <p:nvPr/>
          </p:nvSpPr>
          <p:spPr>
            <a:xfrm>
              <a:off x="650323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24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EF78DA3-B0B0-DF8D-774E-CE7984B988E4}"/>
                </a:ext>
              </a:extLst>
            </p:cNvPr>
            <p:cNvSpPr txBox="1"/>
            <p:nvPr/>
          </p:nvSpPr>
          <p:spPr>
            <a:xfrm>
              <a:off x="6874709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28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B38D5D3A-A097-6B1E-1441-75C9EAAD9828}"/>
                </a:ext>
              </a:extLst>
            </p:cNvPr>
            <p:cNvSpPr txBox="1"/>
            <p:nvPr/>
          </p:nvSpPr>
          <p:spPr>
            <a:xfrm>
              <a:off x="724618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32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E951F71-0294-BC9E-6B0B-BE2B0640C5C2}"/>
                </a:ext>
              </a:extLst>
            </p:cNvPr>
            <p:cNvSpPr txBox="1"/>
            <p:nvPr/>
          </p:nvSpPr>
          <p:spPr>
            <a:xfrm>
              <a:off x="7617659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36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7344900-48B5-0C98-3946-748D19887437}"/>
                </a:ext>
              </a:extLst>
            </p:cNvPr>
            <p:cNvSpPr txBox="1"/>
            <p:nvPr/>
          </p:nvSpPr>
          <p:spPr>
            <a:xfrm>
              <a:off x="799032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40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7414775-7B41-6D90-1DC6-E41A363EB9B2}"/>
                </a:ext>
              </a:extLst>
            </p:cNvPr>
            <p:cNvSpPr txBox="1"/>
            <p:nvPr/>
          </p:nvSpPr>
          <p:spPr>
            <a:xfrm>
              <a:off x="8361799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44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048B268-26C0-FCE6-6B80-A5B73449083A}"/>
                </a:ext>
              </a:extLst>
            </p:cNvPr>
            <p:cNvSpPr txBox="1"/>
            <p:nvPr/>
          </p:nvSpPr>
          <p:spPr>
            <a:xfrm>
              <a:off x="873327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48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AF6F3EF7-6CA5-743A-2CA7-65A9353BCE07}"/>
                </a:ext>
              </a:extLst>
            </p:cNvPr>
            <p:cNvSpPr txBox="1"/>
            <p:nvPr/>
          </p:nvSpPr>
          <p:spPr>
            <a:xfrm>
              <a:off x="4343401" y="3924182"/>
              <a:ext cx="4460081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Weeks since Randomization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A683E206-EF25-781A-B380-94D9981BF69A}"/>
                </a:ext>
              </a:extLst>
            </p:cNvPr>
            <p:cNvSpPr txBox="1"/>
            <p:nvPr/>
          </p:nvSpPr>
          <p:spPr>
            <a:xfrm rot="16200000">
              <a:off x="2794078" y="2602692"/>
              <a:ext cx="1982390" cy="13975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Mean Hemoglobin Levels (g/dL)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94CAA281-8965-5256-346C-8F5F1D8FC099}"/>
                </a:ext>
              </a:extLst>
            </p:cNvPr>
            <p:cNvSpPr txBox="1"/>
            <p:nvPr/>
          </p:nvSpPr>
          <p:spPr>
            <a:xfrm>
              <a:off x="3665988" y="3945281"/>
              <a:ext cx="71500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No. of Patients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0E97507B-D941-80CB-53EF-912632C08FFB}"/>
                </a:ext>
              </a:extLst>
            </p:cNvPr>
            <p:cNvSpPr txBox="1"/>
            <p:nvPr/>
          </p:nvSpPr>
          <p:spPr>
            <a:xfrm>
              <a:off x="3559744" y="4148878"/>
              <a:ext cx="615085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Momelotinib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4F77488-0413-8DCE-42F9-FED3834164E8}"/>
                </a:ext>
              </a:extLst>
            </p:cNvPr>
            <p:cNvSpPr txBox="1"/>
            <p:nvPr/>
          </p:nvSpPr>
          <p:spPr>
            <a:xfrm>
              <a:off x="3798887" y="4322337"/>
              <a:ext cx="37594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Danazol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FB8B442-6092-31FB-FB44-0B673073F3BB}"/>
                </a:ext>
              </a:extLst>
            </p:cNvPr>
            <p:cNvSpPr txBox="1"/>
            <p:nvPr/>
          </p:nvSpPr>
          <p:spPr>
            <a:xfrm>
              <a:off x="4252447" y="4148878"/>
              <a:ext cx="178338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129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E2E8D171-EB26-3E4F-72C8-1DF8A079FF2A}"/>
                </a:ext>
              </a:extLst>
            </p:cNvPr>
            <p:cNvSpPr txBox="1"/>
            <p:nvPr/>
          </p:nvSpPr>
          <p:spPr>
            <a:xfrm>
              <a:off x="4623324" y="4148878"/>
              <a:ext cx="178338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105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FB4B021B-0EE4-ED4E-8CBB-5BF995007FD0}"/>
                </a:ext>
              </a:extLst>
            </p:cNvPr>
            <p:cNvSpPr txBox="1"/>
            <p:nvPr/>
          </p:nvSpPr>
          <p:spPr>
            <a:xfrm>
              <a:off x="4985396" y="4148878"/>
              <a:ext cx="201908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112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6A24B2C-E025-6C81-43F5-2056C9E7955B}"/>
                </a:ext>
              </a:extLst>
            </p:cNvPr>
            <p:cNvSpPr txBox="1"/>
            <p:nvPr/>
          </p:nvSpPr>
          <p:spPr>
            <a:xfrm>
              <a:off x="5387618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93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9B34C04B-16C9-3D1B-750D-76EB2F59CEAF}"/>
                </a:ext>
              </a:extLst>
            </p:cNvPr>
            <p:cNvSpPr txBox="1"/>
            <p:nvPr/>
          </p:nvSpPr>
          <p:spPr>
            <a:xfrm>
              <a:off x="5757902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87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FC70CCE-D715-EFA3-E654-B4D67D2C37D4}"/>
                </a:ext>
              </a:extLst>
            </p:cNvPr>
            <p:cNvSpPr txBox="1"/>
            <p:nvPr/>
          </p:nvSpPr>
          <p:spPr>
            <a:xfrm>
              <a:off x="6129377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88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2136C52-5E4A-95B9-BBFD-A5A8FD81615A}"/>
                </a:ext>
              </a:extLst>
            </p:cNvPr>
            <p:cNvSpPr txBox="1"/>
            <p:nvPr/>
          </p:nvSpPr>
          <p:spPr>
            <a:xfrm>
              <a:off x="650323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83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874889BA-7CA3-05CD-37FF-6D6E6CE6832C}"/>
                </a:ext>
              </a:extLst>
            </p:cNvPr>
            <p:cNvSpPr txBox="1"/>
            <p:nvPr/>
          </p:nvSpPr>
          <p:spPr>
            <a:xfrm>
              <a:off x="6874709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67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CBE4886-0B9A-43BF-EDB9-52A521769C27}"/>
                </a:ext>
              </a:extLst>
            </p:cNvPr>
            <p:cNvSpPr txBox="1"/>
            <p:nvPr/>
          </p:nvSpPr>
          <p:spPr>
            <a:xfrm>
              <a:off x="724618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56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757CF2E7-E7D7-A8A2-9982-7A0350DF9E65}"/>
                </a:ext>
              </a:extLst>
            </p:cNvPr>
            <p:cNvSpPr txBox="1"/>
            <p:nvPr/>
          </p:nvSpPr>
          <p:spPr>
            <a:xfrm>
              <a:off x="7617659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44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064FE88-F8BA-22EB-5CF0-599557B23C04}"/>
                </a:ext>
              </a:extLst>
            </p:cNvPr>
            <p:cNvSpPr txBox="1"/>
            <p:nvPr/>
          </p:nvSpPr>
          <p:spPr>
            <a:xfrm>
              <a:off x="799032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42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B91E852-2AE7-399B-1491-0FAA45D7301D}"/>
                </a:ext>
              </a:extLst>
            </p:cNvPr>
            <p:cNvSpPr txBox="1"/>
            <p:nvPr/>
          </p:nvSpPr>
          <p:spPr>
            <a:xfrm>
              <a:off x="8361799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36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BE8D488A-3EAA-0C8C-38DF-8F491D995B38}"/>
                </a:ext>
              </a:extLst>
            </p:cNvPr>
            <p:cNvSpPr txBox="1"/>
            <p:nvPr/>
          </p:nvSpPr>
          <p:spPr>
            <a:xfrm>
              <a:off x="873327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28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A6B295D-FBE3-6DB4-ED95-7A6FEDAEE9BF}"/>
                </a:ext>
              </a:extLst>
            </p:cNvPr>
            <p:cNvSpPr txBox="1"/>
            <p:nvPr/>
          </p:nvSpPr>
          <p:spPr>
            <a:xfrm>
              <a:off x="4282170" y="4322337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65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E738E12-C194-B278-2CF2-8983DE9A37EB}"/>
                </a:ext>
              </a:extLst>
            </p:cNvPr>
            <p:cNvSpPr txBox="1"/>
            <p:nvPr/>
          </p:nvSpPr>
          <p:spPr>
            <a:xfrm>
              <a:off x="4653049" y="4322337"/>
              <a:ext cx="11889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54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8A96EA9B-8E31-1DBB-649D-637A66B572FD}"/>
                </a:ext>
              </a:extLst>
            </p:cNvPr>
            <p:cNvSpPr txBox="1"/>
            <p:nvPr/>
          </p:nvSpPr>
          <p:spPr>
            <a:xfrm>
              <a:off x="4985396" y="4322337"/>
              <a:ext cx="201908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50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C28D893B-85D0-CAFA-9772-FF6AB8B209B1}"/>
                </a:ext>
              </a:extLst>
            </p:cNvPr>
            <p:cNvSpPr txBox="1"/>
            <p:nvPr/>
          </p:nvSpPr>
          <p:spPr>
            <a:xfrm>
              <a:off x="5387618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38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ED8B0BD-2678-0D9A-3B20-BD17423C1FD3}"/>
                </a:ext>
              </a:extLst>
            </p:cNvPr>
            <p:cNvSpPr txBox="1"/>
            <p:nvPr/>
          </p:nvSpPr>
          <p:spPr>
            <a:xfrm>
              <a:off x="5757902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36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E598EC4D-859A-4FA9-3C5B-8C1A2218390C}"/>
                </a:ext>
              </a:extLst>
            </p:cNvPr>
            <p:cNvSpPr txBox="1"/>
            <p:nvPr/>
          </p:nvSpPr>
          <p:spPr>
            <a:xfrm>
              <a:off x="6129377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36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CC2F6BE-7967-3D11-923E-F560BF9D23A4}"/>
                </a:ext>
              </a:extLst>
            </p:cNvPr>
            <p:cNvSpPr txBox="1"/>
            <p:nvPr/>
          </p:nvSpPr>
          <p:spPr>
            <a:xfrm>
              <a:off x="650323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29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4726442-BDB5-92CB-4032-70F27D61CA8A}"/>
                </a:ext>
              </a:extLst>
            </p:cNvPr>
            <p:cNvSpPr txBox="1"/>
            <p:nvPr/>
          </p:nvSpPr>
          <p:spPr>
            <a:xfrm>
              <a:off x="6874709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31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4C885C5B-CA86-165E-0EA5-26AE81EF0AD2}"/>
                </a:ext>
              </a:extLst>
            </p:cNvPr>
            <p:cNvSpPr txBox="1"/>
            <p:nvPr/>
          </p:nvSpPr>
          <p:spPr>
            <a:xfrm>
              <a:off x="724618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21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98FCB144-E9D9-88A5-FFDB-11967BA7F48C}"/>
                </a:ext>
              </a:extLst>
            </p:cNvPr>
            <p:cNvSpPr txBox="1"/>
            <p:nvPr/>
          </p:nvSpPr>
          <p:spPr>
            <a:xfrm>
              <a:off x="7617659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19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719B982-9F70-E2F0-DD29-B64CC3CD922E}"/>
                </a:ext>
              </a:extLst>
            </p:cNvPr>
            <p:cNvSpPr txBox="1"/>
            <p:nvPr/>
          </p:nvSpPr>
          <p:spPr>
            <a:xfrm>
              <a:off x="799032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18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6392C9D5-A68A-A5F2-5EBB-0F5B2B32C608}"/>
                </a:ext>
              </a:extLst>
            </p:cNvPr>
            <p:cNvSpPr txBox="1"/>
            <p:nvPr/>
          </p:nvSpPr>
          <p:spPr>
            <a:xfrm>
              <a:off x="8361799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13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5887CCDE-2058-984F-DE81-F4D72F9F532C}"/>
                </a:ext>
              </a:extLst>
            </p:cNvPr>
            <p:cNvSpPr txBox="1"/>
            <p:nvPr/>
          </p:nvSpPr>
          <p:spPr>
            <a:xfrm>
              <a:off x="873327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7</a:t>
              </a: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8B0E3A1-536B-DF46-82CB-0044A38E5038}"/>
                </a:ext>
              </a:extLst>
            </p:cNvPr>
            <p:cNvCxnSpPr/>
            <p:nvPr/>
          </p:nvCxnSpPr>
          <p:spPr>
            <a:xfrm>
              <a:off x="4648774" y="1832646"/>
              <a:ext cx="127439" cy="0"/>
            </a:xfrm>
            <a:prstGeom prst="line">
              <a:avLst/>
            </a:prstGeom>
            <a:ln w="12700" cap="sq">
              <a:solidFill>
                <a:srgbClr val="0076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Oval 44">
              <a:extLst>
                <a:ext uri="{FF2B5EF4-FFF2-40B4-BE49-F238E27FC236}">
                  <a16:creationId xmlns:a16="http://schemas.microsoft.com/office/drawing/2014/main" id="{AB65F077-35CA-68C3-4165-12E74B18E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7" y="1801690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2123A01D-DCB3-CF79-C253-B58CF5F4016D}"/>
                </a:ext>
              </a:extLst>
            </p:cNvPr>
            <p:cNvSpPr txBox="1"/>
            <p:nvPr/>
          </p:nvSpPr>
          <p:spPr>
            <a:xfrm>
              <a:off x="4823666" y="1767408"/>
              <a:ext cx="615085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Momelotinib</a:t>
              </a:r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7B6635F6-3468-D837-4A81-11828687518F}"/>
                </a:ext>
              </a:extLst>
            </p:cNvPr>
            <p:cNvCxnSpPr/>
            <p:nvPr/>
          </p:nvCxnSpPr>
          <p:spPr>
            <a:xfrm>
              <a:off x="4648774" y="1970286"/>
              <a:ext cx="127439" cy="0"/>
            </a:xfrm>
            <a:prstGeom prst="line">
              <a:avLst/>
            </a:prstGeom>
            <a:ln w="12700" cap="sq"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44">
              <a:extLst>
                <a:ext uri="{FF2B5EF4-FFF2-40B4-BE49-F238E27FC236}">
                  <a16:creationId xmlns:a16="http://schemas.microsoft.com/office/drawing/2014/main" id="{86297DE1-F4AF-D6D0-B6BD-E75CFA749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7" y="1939330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CD77A487-A9B8-E280-2A1E-EB4E06DD0C65}"/>
                </a:ext>
              </a:extLst>
            </p:cNvPr>
            <p:cNvSpPr txBox="1"/>
            <p:nvPr/>
          </p:nvSpPr>
          <p:spPr>
            <a:xfrm>
              <a:off x="4823666" y="1905048"/>
              <a:ext cx="375942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Danazol</a:t>
              </a:r>
            </a:p>
          </p:txBody>
        </p: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799F123-FE50-FD87-ECD6-41AD44AB6D29}"/>
                </a:ext>
              </a:extLst>
            </p:cNvPr>
            <p:cNvCxnSpPr/>
            <p:nvPr/>
          </p:nvCxnSpPr>
          <p:spPr>
            <a:xfrm>
              <a:off x="6896674" y="1832646"/>
              <a:ext cx="127439" cy="0"/>
            </a:xfrm>
            <a:prstGeom prst="line">
              <a:avLst/>
            </a:prstGeom>
            <a:ln w="12700" cap="sq">
              <a:solidFill>
                <a:srgbClr val="0076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Oval 44">
              <a:extLst>
                <a:ext uri="{FF2B5EF4-FFF2-40B4-BE49-F238E27FC236}">
                  <a16:creationId xmlns:a16="http://schemas.microsoft.com/office/drawing/2014/main" id="{23572997-C331-13E4-E23A-0A394DC7A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437" y="1801690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08B26F1-6548-A67B-FFFF-C0FC4152D54E}"/>
                </a:ext>
              </a:extLst>
            </p:cNvPr>
            <p:cNvSpPr txBox="1"/>
            <p:nvPr/>
          </p:nvSpPr>
          <p:spPr>
            <a:xfrm>
              <a:off x="7071566" y="1767408"/>
              <a:ext cx="615085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Momelotinib</a:t>
              </a:r>
            </a:p>
          </p:txBody>
        </p: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1C44CE8-2F72-CB11-AAA4-0C1BF6012C4A}"/>
                </a:ext>
              </a:extLst>
            </p:cNvPr>
            <p:cNvCxnSpPr/>
            <p:nvPr/>
          </p:nvCxnSpPr>
          <p:spPr>
            <a:xfrm>
              <a:off x="6896674" y="1970286"/>
              <a:ext cx="127439" cy="0"/>
            </a:xfrm>
            <a:prstGeom prst="line">
              <a:avLst/>
            </a:prstGeom>
            <a:ln w="12700" cap="sq">
              <a:solidFill>
                <a:srgbClr val="BFBFB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44">
              <a:extLst>
                <a:ext uri="{FF2B5EF4-FFF2-40B4-BE49-F238E27FC236}">
                  <a16:creationId xmlns:a16="http://schemas.microsoft.com/office/drawing/2014/main" id="{5228DF52-D27F-AC6C-8775-7B4092127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437" y="1939330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1F497D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002D085E-E354-DBC1-D1CA-74F4EACFD5E7}"/>
                </a:ext>
              </a:extLst>
            </p:cNvPr>
            <p:cNvSpPr txBox="1"/>
            <p:nvPr/>
          </p:nvSpPr>
          <p:spPr>
            <a:xfrm>
              <a:off x="7071565" y="1905048"/>
              <a:ext cx="1149955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/>
                  <a:cs typeface="Arial"/>
                </a:rPr>
                <a:t>Danazol → Momelotinib</a:t>
              </a:r>
            </a:p>
          </p:txBody>
        </p:sp>
        <p:sp>
          <p:nvSpPr>
            <p:cNvPr id="239" name="Title 1">
              <a:extLst>
                <a:ext uri="{FF2B5EF4-FFF2-40B4-BE49-F238E27FC236}">
                  <a16:creationId xmlns:a16="http://schemas.microsoft.com/office/drawing/2014/main" id="{BDD8E416-9C6C-900B-85AB-470786639F73}"/>
                </a:ext>
              </a:extLst>
            </p:cNvPr>
            <p:cNvSpPr txBox="1">
              <a:spLocks/>
            </p:cNvSpPr>
            <p:nvPr/>
          </p:nvSpPr>
          <p:spPr>
            <a:xfrm>
              <a:off x="4441666" y="1275606"/>
              <a:ext cx="1891903" cy="18406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rgbClr val="002557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defTabSz="1219170" fontAlgn="base">
                <a:spcAft>
                  <a:spcPct val="0"/>
                </a:spcAft>
              </a:pPr>
              <a:r>
                <a:rPr lang="en-US" sz="14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Double-blind </a:t>
              </a:r>
            </a:p>
            <a:p>
              <a:pPr algn="ctr" defTabSz="1219170" fontAlgn="base">
                <a:spcAft>
                  <a:spcPct val="0"/>
                </a:spcAft>
              </a:pPr>
              <a:r>
                <a:rPr lang="en-US" sz="14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Randomization Period</a:t>
              </a:r>
            </a:p>
          </p:txBody>
        </p:sp>
        <p:sp>
          <p:nvSpPr>
            <p:cNvPr id="240" name="Title 1">
              <a:extLst>
                <a:ext uri="{FF2B5EF4-FFF2-40B4-BE49-F238E27FC236}">
                  <a16:creationId xmlns:a16="http://schemas.microsoft.com/office/drawing/2014/main" id="{CDAD81C6-6FF7-1842-A6C7-EAAB984C7F85}"/>
                </a:ext>
              </a:extLst>
            </p:cNvPr>
            <p:cNvSpPr txBox="1">
              <a:spLocks/>
            </p:cNvSpPr>
            <p:nvPr/>
          </p:nvSpPr>
          <p:spPr>
            <a:xfrm>
              <a:off x="6576973" y="1332496"/>
              <a:ext cx="2296716" cy="18406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rgbClr val="002557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defTabSz="1219170" fontAlgn="base">
                <a:spcAft>
                  <a:spcPct val="0"/>
                </a:spcAft>
              </a:pPr>
              <a:r>
                <a:rPr lang="en-US" sz="14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Open-label Period</a:t>
              </a:r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E861F04F-A917-C219-7E26-CB2997E4702E}"/>
                </a:ext>
              </a:extLst>
            </p:cNvPr>
            <p:cNvCxnSpPr>
              <a:cxnSpLocks/>
            </p:cNvCxnSpPr>
            <p:nvPr/>
          </p:nvCxnSpPr>
          <p:spPr>
            <a:xfrm>
              <a:off x="1600928" y="1613316"/>
              <a:ext cx="0" cy="1332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AD46B06-F5E0-56B5-1CC5-C494A96DEBC8}"/>
                </a:ext>
              </a:extLst>
            </p:cNvPr>
            <p:cNvCxnSpPr>
              <a:cxnSpLocks/>
            </p:cNvCxnSpPr>
            <p:nvPr/>
          </p:nvCxnSpPr>
          <p:spPr>
            <a:xfrm>
              <a:off x="2905565" y="1613316"/>
              <a:ext cx="0" cy="884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4A2D1A2-A1BC-A32D-4B89-BD9DD2959285}"/>
                </a:ext>
              </a:extLst>
            </p:cNvPr>
            <p:cNvCxnSpPr>
              <a:cxnSpLocks/>
            </p:cNvCxnSpPr>
            <p:nvPr/>
          </p:nvCxnSpPr>
          <p:spPr>
            <a:xfrm>
              <a:off x="1599503" y="1613316"/>
              <a:ext cx="13060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5D26D51-0C46-CE93-D08D-74774D1945A0}"/>
                </a:ext>
              </a:extLst>
            </p:cNvPr>
            <p:cNvCxnSpPr>
              <a:cxnSpLocks/>
            </p:cNvCxnSpPr>
            <p:nvPr/>
          </p:nvCxnSpPr>
          <p:spPr>
            <a:xfrm>
              <a:off x="2259944" y="1516558"/>
              <a:ext cx="0" cy="96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C1F9C1F1-667A-C502-5E97-7BA8E06E96FE}"/>
                </a:ext>
              </a:extLst>
            </p:cNvPr>
            <p:cNvSpPr txBox="1"/>
            <p:nvPr/>
          </p:nvSpPr>
          <p:spPr>
            <a:xfrm>
              <a:off x="1698499" y="1362404"/>
              <a:ext cx="1085850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P=0.0064 (Noninferior)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808334" y="6580376"/>
            <a:ext cx="2383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Verstovsek</a:t>
            </a:r>
            <a:r>
              <a:rPr lang="en-US" sz="1200" dirty="0" smtClean="0"/>
              <a:t> S </a:t>
            </a:r>
            <a:r>
              <a:rPr lang="en-US" sz="1200" i="1" dirty="0" smtClean="0"/>
              <a:t>et al. Lancet</a:t>
            </a:r>
            <a:r>
              <a:rPr lang="en-US" sz="1200" dirty="0" smtClean="0"/>
              <a:t> 2023.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97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9F7A9B-82FA-295B-FBA0-DB94D85D5A3B}"/>
              </a:ext>
            </a:extLst>
          </p:cNvPr>
          <p:cNvSpPr txBox="1"/>
          <p:nvPr/>
        </p:nvSpPr>
        <p:spPr>
          <a:xfrm>
            <a:off x="401677" y="6033110"/>
            <a:ext cx="11773988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3" algn="l"/>
              </a:tabLst>
              <a:defRPr/>
            </a:pPr>
            <a:r>
              <a:rPr kumimoji="0" lang="en-US" sz="600" b="0" i="0" u="none" strike="noStrike" kern="1200" cap="none" spc="0" normalizeH="0" baseline="30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Defined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not requiring RBC transfusion in the prior 12 weeks and Hgb levels ≥8 g/dL; </a:t>
            </a:r>
            <a:r>
              <a:rPr kumimoji="0" lang="en-US" sz="600" b="0" i="0" u="none" strike="noStrike" kern="1200" cap="none" spc="0" normalizeH="0" baseline="30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Consecutive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12-week TI-R (defined as absence of RBC transfusions and no Hgb measurement below 8 g/dL over any 12-week period through week 24)​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3" algn="l"/>
              </a:tabLst>
              <a:defRPr/>
            </a:pPr>
            <a:r>
              <a:rPr kumimoji="0" lang="it-IT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BL, baseline; DAN, danazol; Hgb, hemoglobin; ITT, intention-to-treat; MMB, momelotinib; OL, open-label; RBC, red blood cell; RT, randomized treatment; TI, transfusion independence.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F3756B-C585-7B7B-55BE-1004AB081493}"/>
              </a:ext>
            </a:extLst>
          </p:cNvPr>
          <p:cNvGrpSpPr/>
          <p:nvPr/>
        </p:nvGrpSpPr>
        <p:grpSpPr>
          <a:xfrm>
            <a:off x="492587" y="5114739"/>
            <a:ext cx="11204114" cy="842474"/>
            <a:chOff x="623252" y="1082357"/>
            <a:chExt cx="4368970" cy="2051004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40AAD73-9348-3BBC-6680-D4C43519A33B}"/>
                </a:ext>
              </a:extLst>
            </p:cNvPr>
            <p:cNvSpPr/>
            <p:nvPr/>
          </p:nvSpPr>
          <p:spPr>
            <a:xfrm>
              <a:off x="623252" y="1082357"/>
              <a:ext cx="4368970" cy="20510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" rIns="0" bIns="182880" rtlCol="0" anchor="ctr"/>
            <a:lstStyle/>
            <a:p>
              <a:pPr marL="182880" marR="0" lvl="0" indent="-18288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Week 24 TI response was 31% in the MMB group and 20% in the DAN group</a:t>
              </a:r>
            </a:p>
            <a:p>
              <a:pPr marL="640080" marR="0" lvl="1" indent="-18288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Consecutive 12-week TI-R</a:t>
              </a:r>
              <a:r>
                <a:rPr kumimoji="0" lang="en-US" sz="1400" b="0" i="0" u="none" strike="noStrike" kern="1200" cap="none" spc="-1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r>
                <a:rPr kumimoji="0" lang="en-US" sz="14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was 44.6% in the MMB group and 29.2% in the DAN group (Poster #3028)</a:t>
              </a:r>
              <a:endParaRPr kumimoji="0" lang="en-US" sz="1400" b="0" i="0" u="none" strike="noStrike" kern="1200" cap="none" spc="-1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82880" marR="0" lvl="0" indent="-18288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Week 24 TI response was maintained in 36 of 40 (90%) MMB</a:t>
              </a:r>
              <a:r>
                <a:rPr kumimoji="0" lang="en-US" sz="16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en-US" sz="16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MMB and 10 of 13 (77%) DAN</a:t>
              </a:r>
              <a:r>
                <a:rPr kumimoji="0" lang="en-US" sz="16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en-US" sz="1600" b="0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MMB patients </a:t>
              </a:r>
              <a:endParaRPr kumimoji="0" lang="en-US" sz="1600" b="0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AFF839B-FDB5-D400-6988-DE1B63D055AB}"/>
                </a:ext>
              </a:extLst>
            </p:cNvPr>
            <p:cNvSpPr/>
            <p:nvPr/>
          </p:nvSpPr>
          <p:spPr>
            <a:xfrm flipH="1">
              <a:off x="623252" y="1082357"/>
              <a:ext cx="39223" cy="2051004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1F4F9D5-1FE1-6A57-5199-43AA2FA3E8D9}"/>
              </a:ext>
            </a:extLst>
          </p:cNvPr>
          <p:cNvSpPr txBox="1">
            <a:spLocks/>
          </p:cNvSpPr>
          <p:nvPr/>
        </p:nvSpPr>
        <p:spPr>
          <a:xfrm>
            <a:off x="389478" y="205027"/>
            <a:ext cx="11003386" cy="535154"/>
          </a:xfrm>
          <a:prstGeom prst="rect">
            <a:avLst/>
          </a:prstGeom>
        </p:spPr>
        <p:txBody>
          <a:bodyPr/>
          <a:lstStyle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marL="0" marR="0" lvl="0" indent="0" algn="l" defTabSz="60958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Week 24 TI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Responses</a:t>
            </a:r>
            <a:r>
              <a:rPr kumimoji="0" lang="en-US" sz="2800" b="0" i="0" u="none" strike="noStrike" kern="1200" cap="none" spc="0" normalizeH="0" baseline="30000" noProof="0" err="1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 panose="020B0604020202020204" pitchFamily="34" charset="0"/>
                <a:ea typeface="Geneva" pitchFamily="37" charset="-128"/>
                <a:cs typeface="Arial" panose="020B0604020202020204" pitchFamily="34" charset="0"/>
              </a:rPr>
              <a:t> Were Sustained Through Week 48</a:t>
            </a: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CD113B"/>
              </a:solidFill>
              <a:effectLst/>
              <a:uLnTx/>
              <a:uFillTx/>
              <a:latin typeface="Arial" panose="020B0604020202020204" pitchFamily="34" charset="0"/>
              <a:ea typeface="Geneva" pitchFamily="37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C74CF-3832-ACFE-99DC-916D42BCA9C2}"/>
              </a:ext>
            </a:extLst>
          </p:cNvPr>
          <p:cNvSpPr txBox="1"/>
          <p:nvPr/>
        </p:nvSpPr>
        <p:spPr>
          <a:xfrm>
            <a:off x="886942" y="1364740"/>
            <a:ext cx="4401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 Duration of Response in ITT Population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33D8A5-AE78-DC5F-DB0C-ED2CAB0EA5CD}"/>
              </a:ext>
            </a:extLst>
          </p:cNvPr>
          <p:cNvGrpSpPr/>
          <p:nvPr/>
        </p:nvGrpSpPr>
        <p:grpSpPr>
          <a:xfrm>
            <a:off x="496252" y="4687129"/>
            <a:ext cx="4735102" cy="276999"/>
            <a:chOff x="547188" y="4586346"/>
            <a:chExt cx="4735102" cy="2769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1A7AB2-34F8-320C-9C78-BF85954CE021}"/>
                </a:ext>
              </a:extLst>
            </p:cNvPr>
            <p:cNvSpPr txBox="1"/>
            <p:nvPr/>
          </p:nvSpPr>
          <p:spPr>
            <a:xfrm>
              <a:off x="1136398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84E6B3-ED12-DDBB-4C3A-5F9967F8052C}"/>
                </a:ext>
              </a:extLst>
            </p:cNvPr>
            <p:cNvSpPr txBox="1"/>
            <p:nvPr/>
          </p:nvSpPr>
          <p:spPr>
            <a:xfrm>
              <a:off x="1447548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AC69B7-5FB0-ADF0-D94C-E938233E4D9F}"/>
                </a:ext>
              </a:extLst>
            </p:cNvPr>
            <p:cNvSpPr txBox="1"/>
            <p:nvPr/>
          </p:nvSpPr>
          <p:spPr>
            <a:xfrm>
              <a:off x="1758698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88BBE6-404A-0555-44FB-ECDAA31B0AD6}"/>
                </a:ext>
              </a:extLst>
            </p:cNvPr>
            <p:cNvSpPr txBox="1"/>
            <p:nvPr/>
          </p:nvSpPr>
          <p:spPr>
            <a:xfrm>
              <a:off x="2069848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D90F29-D679-EF2A-EC90-357885C82195}"/>
                </a:ext>
              </a:extLst>
            </p:cNvPr>
            <p:cNvSpPr txBox="1"/>
            <p:nvPr/>
          </p:nvSpPr>
          <p:spPr>
            <a:xfrm>
              <a:off x="2380998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650BF1-0B5B-BB21-E2C3-3F0DBA903DF3}"/>
                </a:ext>
              </a:extLst>
            </p:cNvPr>
            <p:cNvSpPr txBox="1"/>
            <p:nvPr/>
          </p:nvSpPr>
          <p:spPr>
            <a:xfrm>
              <a:off x="2697704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DBE3C9-7112-492B-2863-163277955D24}"/>
                </a:ext>
              </a:extLst>
            </p:cNvPr>
            <p:cNvSpPr txBox="1"/>
            <p:nvPr/>
          </p:nvSpPr>
          <p:spPr>
            <a:xfrm>
              <a:off x="3004886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3B0418-B0A5-BFD6-574B-76A51C13C467}"/>
                </a:ext>
              </a:extLst>
            </p:cNvPr>
            <p:cNvSpPr txBox="1"/>
            <p:nvPr/>
          </p:nvSpPr>
          <p:spPr>
            <a:xfrm>
              <a:off x="3316036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EBE41C-9635-5060-87B7-F55398A4C8ED}"/>
                </a:ext>
              </a:extLst>
            </p:cNvPr>
            <p:cNvSpPr txBox="1"/>
            <p:nvPr/>
          </p:nvSpPr>
          <p:spPr>
            <a:xfrm>
              <a:off x="3624011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3E5CB7-4EC5-DBAA-5CA3-91D082CC6A4A}"/>
                </a:ext>
              </a:extLst>
            </p:cNvPr>
            <p:cNvSpPr txBox="1"/>
            <p:nvPr/>
          </p:nvSpPr>
          <p:spPr>
            <a:xfrm>
              <a:off x="3938336" y="4586346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18F95E-48BD-AC3D-EA93-EA748479DE7C}"/>
                </a:ext>
              </a:extLst>
            </p:cNvPr>
            <p:cNvSpPr txBox="1"/>
            <p:nvPr/>
          </p:nvSpPr>
          <p:spPr>
            <a:xfrm>
              <a:off x="4287895" y="4586346"/>
              <a:ext cx="641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1D1D47-20F4-795A-09E6-ECC0B11659F0}"/>
                </a:ext>
              </a:extLst>
            </p:cNvPr>
            <p:cNvSpPr txBox="1"/>
            <p:nvPr/>
          </p:nvSpPr>
          <p:spPr>
            <a:xfrm>
              <a:off x="4589520" y="4691121"/>
              <a:ext cx="64120" cy="1246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2EC1EF-6E2B-943A-2D35-9A0B583CEAB4}"/>
                </a:ext>
              </a:extLst>
            </p:cNvPr>
            <p:cNvSpPr txBox="1"/>
            <p:nvPr/>
          </p:nvSpPr>
          <p:spPr>
            <a:xfrm>
              <a:off x="4907020" y="4691121"/>
              <a:ext cx="64120" cy="1246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3A81D-A55D-96D5-2594-0BDDE1A58D9A}"/>
                </a:ext>
              </a:extLst>
            </p:cNvPr>
            <p:cNvSpPr txBox="1"/>
            <p:nvPr/>
          </p:nvSpPr>
          <p:spPr>
            <a:xfrm>
              <a:off x="5218170" y="4691121"/>
              <a:ext cx="64120" cy="1246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8F46EC20-52ED-49C0-F230-4A930D65F7DF}"/>
                </a:ext>
              </a:extLst>
            </p:cNvPr>
            <p:cNvSpPr txBox="1"/>
            <p:nvPr/>
          </p:nvSpPr>
          <p:spPr>
            <a:xfrm>
              <a:off x="547188" y="4586346"/>
              <a:ext cx="4552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MMB (n)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DAN (n)</a:t>
              </a:r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C5F9777B-7DB7-8DE7-7350-BC40997758C4}"/>
              </a:ext>
            </a:extLst>
          </p:cNvPr>
          <p:cNvGrpSpPr/>
          <p:nvPr/>
        </p:nvGrpSpPr>
        <p:grpSpPr>
          <a:xfrm>
            <a:off x="1123443" y="4181413"/>
            <a:ext cx="4149068" cy="459027"/>
            <a:chOff x="1168457" y="4828756"/>
            <a:chExt cx="4149068" cy="459027"/>
          </a:xfrm>
        </p:grpSpPr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C94CAA61-3F22-AEB6-C47F-D0380F968951}"/>
                </a:ext>
              </a:extLst>
            </p:cNvPr>
            <p:cNvSpPr txBox="1"/>
            <p:nvPr/>
          </p:nvSpPr>
          <p:spPr>
            <a:xfrm>
              <a:off x="1188720" y="5010784"/>
              <a:ext cx="40690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Time, weeks (after week 24)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53A2CB95-AE7D-BD0F-8F93-03DB6E443D0C}"/>
                </a:ext>
              </a:extLst>
            </p:cNvPr>
            <p:cNvSpPr txBox="1"/>
            <p:nvPr/>
          </p:nvSpPr>
          <p:spPr>
            <a:xfrm>
              <a:off x="1168457" y="4859396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FACF2EED-F1B2-5D38-8F22-2CEB12BF6EEE}"/>
                </a:ext>
              </a:extLst>
            </p:cNvPr>
            <p:cNvSpPr txBox="1"/>
            <p:nvPr/>
          </p:nvSpPr>
          <p:spPr>
            <a:xfrm>
              <a:off x="1483886" y="4859396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0C63C66F-B25E-7458-1262-B676CC9CA26F}"/>
                </a:ext>
              </a:extLst>
            </p:cNvPr>
            <p:cNvSpPr txBox="1"/>
            <p:nvPr/>
          </p:nvSpPr>
          <p:spPr>
            <a:xfrm>
              <a:off x="1791067" y="4859396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7C58218-A2C5-EE98-EB62-F29124388854}"/>
                </a:ext>
              </a:extLst>
            </p:cNvPr>
            <p:cNvSpPr txBox="1"/>
            <p:nvPr/>
          </p:nvSpPr>
          <p:spPr>
            <a:xfrm>
              <a:off x="2072227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CAA59039-BF40-5B40-1B42-839123DE110D}"/>
                </a:ext>
              </a:extLst>
            </p:cNvPr>
            <p:cNvSpPr txBox="1"/>
            <p:nvPr/>
          </p:nvSpPr>
          <p:spPr>
            <a:xfrm>
              <a:off x="2384171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9BA85EA-ED8A-EC8C-B18B-C16131A6CE9F}"/>
                </a:ext>
              </a:extLst>
            </p:cNvPr>
            <p:cNvSpPr txBox="1"/>
            <p:nvPr/>
          </p:nvSpPr>
          <p:spPr>
            <a:xfrm>
              <a:off x="2696116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C74E76BE-26CB-B664-2CE5-D407DDF461EC}"/>
                </a:ext>
              </a:extLst>
            </p:cNvPr>
            <p:cNvSpPr txBox="1"/>
            <p:nvPr/>
          </p:nvSpPr>
          <p:spPr>
            <a:xfrm>
              <a:off x="3003298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71159278-3B0A-0202-3D60-4D704BCEB108}"/>
                </a:ext>
              </a:extLst>
            </p:cNvPr>
            <p:cNvSpPr txBox="1"/>
            <p:nvPr/>
          </p:nvSpPr>
          <p:spPr>
            <a:xfrm>
              <a:off x="3315241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000666A-3A3D-B3E0-E6AF-5AA18C7DF773}"/>
                </a:ext>
              </a:extLst>
            </p:cNvPr>
            <p:cNvSpPr txBox="1"/>
            <p:nvPr/>
          </p:nvSpPr>
          <p:spPr>
            <a:xfrm>
              <a:off x="3627185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E58E2779-9CD6-E9AD-15FB-2337DE289B20}"/>
                </a:ext>
              </a:extLst>
            </p:cNvPr>
            <p:cNvSpPr txBox="1"/>
            <p:nvPr/>
          </p:nvSpPr>
          <p:spPr>
            <a:xfrm>
              <a:off x="3939129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14E1F774-A56B-72A8-30C0-5A233F379C2A}"/>
                </a:ext>
              </a:extLst>
            </p:cNvPr>
            <p:cNvSpPr txBox="1"/>
            <p:nvPr/>
          </p:nvSpPr>
          <p:spPr>
            <a:xfrm>
              <a:off x="4260597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CA5F486B-61C9-B5DF-E6FB-5C19D55579C5}"/>
                </a:ext>
              </a:extLst>
            </p:cNvPr>
            <p:cNvSpPr txBox="1"/>
            <p:nvPr/>
          </p:nvSpPr>
          <p:spPr>
            <a:xfrm>
              <a:off x="4565397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44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95245F78-433F-1BFC-5F06-E35F004C0BBE}"/>
                </a:ext>
              </a:extLst>
            </p:cNvPr>
            <p:cNvSpPr txBox="1"/>
            <p:nvPr/>
          </p:nvSpPr>
          <p:spPr>
            <a:xfrm>
              <a:off x="4874960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DFF80D4-C1F0-85CA-2B2F-36A7194C400C}"/>
                </a:ext>
              </a:extLst>
            </p:cNvPr>
            <p:cNvSpPr txBox="1"/>
            <p:nvPr/>
          </p:nvSpPr>
          <p:spPr>
            <a:xfrm>
              <a:off x="5189285" y="485939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52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F255544E-89DB-ADCB-0A59-B7489C3C4CC5}"/>
                </a:ext>
              </a:extLst>
            </p:cNvPr>
            <p:cNvGrpSpPr/>
            <p:nvPr/>
          </p:nvGrpSpPr>
          <p:grpSpPr>
            <a:xfrm>
              <a:off x="1201452" y="4828756"/>
              <a:ext cx="4056856" cy="36576"/>
              <a:chOff x="1201452" y="4790656"/>
              <a:chExt cx="4056856" cy="36576"/>
            </a:xfrm>
          </p:grpSpPr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735C3A72-226E-08D9-9C2E-2222710327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240020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356B2796-FA92-5DFB-229C-CA165A7D9C2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930458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ECD9311F-29F6-AAB7-BE4C-069209FA51B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13752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8BC9BF7C-AEF6-9FAD-7C50-63B50C09265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06570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6B76A9EC-D814-09D6-7870-CFDA2F52F9B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997008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518E2041-19D0-ED3D-03D8-28221DDC23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680302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3ACAC946-53E6-76C7-10EB-FDED3E35B7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362007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5C83052C-4FFD-FD7E-4444-72F241FB81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052445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66666A12-79EA-A624-4440-5FF6E299EE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35739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D2D43AB9-5AE8-CF91-6785-F8E6DC99A82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28557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FEA61A30-524C-453C-297D-EAD66D5C68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118995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E12B1CE0-D190-D0E0-7801-A4F5A923D8C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802289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6FDA8E47-EA3B-B312-8C4D-37187AFC97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83164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50D3F588-6332-023E-FB58-2BC9E9EEFAF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502252" y="480894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23" name="TextBox 422">
            <a:extLst>
              <a:ext uri="{FF2B5EF4-FFF2-40B4-BE49-F238E27FC236}">
                <a16:creationId xmlns:a16="http://schemas.microsoft.com/office/drawing/2014/main" id="{F3FE3B6E-9945-9852-0B42-C55C4F856FA1}"/>
              </a:ext>
            </a:extLst>
          </p:cNvPr>
          <p:cNvSpPr txBox="1"/>
          <p:nvPr/>
        </p:nvSpPr>
        <p:spPr>
          <a:xfrm rot="16200000">
            <a:off x="100849" y="2737950"/>
            <a:ext cx="1140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Probability, %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4EA63B59-D5DA-817C-9385-FE194F43BF62}"/>
              </a:ext>
            </a:extLst>
          </p:cNvPr>
          <p:cNvSpPr txBox="1"/>
          <p:nvPr/>
        </p:nvSpPr>
        <p:spPr>
          <a:xfrm>
            <a:off x="4852677" y="3711636"/>
            <a:ext cx="269304" cy="264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</a:t>
            </a:r>
          </a:p>
        </p:txBody>
      </p: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2987625B-DB95-1AD7-E358-6D9D2B2933C8}"/>
              </a:ext>
            </a:extLst>
          </p:cNvPr>
          <p:cNvCxnSpPr>
            <a:cxnSpLocks/>
          </p:cNvCxnSpPr>
          <p:nvPr/>
        </p:nvCxnSpPr>
        <p:spPr>
          <a:xfrm flipH="1">
            <a:off x="4614961" y="3913766"/>
            <a:ext cx="1906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6" name="TextBox 425">
            <a:extLst>
              <a:ext uri="{FF2B5EF4-FFF2-40B4-BE49-F238E27FC236}">
                <a16:creationId xmlns:a16="http://schemas.microsoft.com/office/drawing/2014/main" id="{2763CAA7-B20F-3FB2-BFBA-25FAD6F9DE00}"/>
              </a:ext>
            </a:extLst>
          </p:cNvPr>
          <p:cNvSpPr txBox="1"/>
          <p:nvPr/>
        </p:nvSpPr>
        <p:spPr>
          <a:xfrm>
            <a:off x="4435476" y="3573557"/>
            <a:ext cx="852798" cy="264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E79CBC95-7C75-428A-CDB1-5AD9E4E8B264}"/>
              </a:ext>
            </a:extLst>
          </p:cNvPr>
          <p:cNvCxnSpPr>
            <a:cxnSpLocks/>
          </p:cNvCxnSpPr>
          <p:nvPr/>
        </p:nvCxnSpPr>
        <p:spPr>
          <a:xfrm flipH="1">
            <a:off x="4614961" y="3774077"/>
            <a:ext cx="19061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8" name="Freeform: Shape 427">
            <a:extLst>
              <a:ext uri="{FF2B5EF4-FFF2-40B4-BE49-F238E27FC236}">
                <a16:creationId xmlns:a16="http://schemas.microsoft.com/office/drawing/2014/main" id="{FE12BA9A-5207-E656-AD64-97EC629A8791}"/>
              </a:ext>
            </a:extLst>
          </p:cNvPr>
          <p:cNvSpPr/>
          <p:nvPr/>
        </p:nvSpPr>
        <p:spPr>
          <a:xfrm>
            <a:off x="2045724" y="1797663"/>
            <a:ext cx="2014537" cy="239142"/>
          </a:xfrm>
          <a:custGeom>
            <a:avLst/>
            <a:gdLst>
              <a:gd name="connsiteX0" fmla="*/ 0 w 2014537"/>
              <a:gd name="connsiteY0" fmla="*/ 0 h 250031"/>
              <a:gd name="connsiteX1" fmla="*/ 0 w 2014537"/>
              <a:gd name="connsiteY1" fmla="*/ 0 h 250031"/>
              <a:gd name="connsiteX2" fmla="*/ 95250 w 2014537"/>
              <a:gd name="connsiteY2" fmla="*/ 0 h 250031"/>
              <a:gd name="connsiteX3" fmla="*/ 95250 w 2014537"/>
              <a:gd name="connsiteY3" fmla="*/ 66675 h 250031"/>
              <a:gd name="connsiteX4" fmla="*/ 592931 w 2014537"/>
              <a:gd name="connsiteY4" fmla="*/ 66675 h 250031"/>
              <a:gd name="connsiteX5" fmla="*/ 592931 w 2014537"/>
              <a:gd name="connsiteY5" fmla="*/ 123825 h 250031"/>
              <a:gd name="connsiteX6" fmla="*/ 1293018 w 2014537"/>
              <a:gd name="connsiteY6" fmla="*/ 123825 h 250031"/>
              <a:gd name="connsiteX7" fmla="*/ 1293018 w 2014537"/>
              <a:gd name="connsiteY7" fmla="*/ 185737 h 250031"/>
              <a:gd name="connsiteX8" fmla="*/ 1604962 w 2014537"/>
              <a:gd name="connsiteY8" fmla="*/ 185737 h 250031"/>
              <a:gd name="connsiteX9" fmla="*/ 1604962 w 2014537"/>
              <a:gd name="connsiteY9" fmla="*/ 250031 h 250031"/>
              <a:gd name="connsiteX10" fmla="*/ 2014537 w 2014537"/>
              <a:gd name="connsiteY10" fmla="*/ 250031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4537" h="250031">
                <a:moveTo>
                  <a:pt x="0" y="0"/>
                </a:moveTo>
                <a:lnTo>
                  <a:pt x="0" y="0"/>
                </a:lnTo>
                <a:lnTo>
                  <a:pt x="95250" y="0"/>
                </a:lnTo>
                <a:lnTo>
                  <a:pt x="95250" y="66675"/>
                </a:lnTo>
                <a:lnTo>
                  <a:pt x="592931" y="66675"/>
                </a:lnTo>
                <a:lnTo>
                  <a:pt x="592931" y="123825"/>
                </a:lnTo>
                <a:lnTo>
                  <a:pt x="1293018" y="123825"/>
                </a:lnTo>
                <a:lnTo>
                  <a:pt x="1293018" y="185737"/>
                </a:lnTo>
                <a:lnTo>
                  <a:pt x="1604962" y="185737"/>
                </a:lnTo>
                <a:lnTo>
                  <a:pt x="1604962" y="250031"/>
                </a:lnTo>
                <a:lnTo>
                  <a:pt x="2014537" y="250031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3B5CF54E-553E-4980-9F8E-9A2C9443D0CA}"/>
              </a:ext>
            </a:extLst>
          </p:cNvPr>
          <p:cNvCxnSpPr>
            <a:cxnSpLocks/>
          </p:cNvCxnSpPr>
          <p:nvPr/>
        </p:nvCxnSpPr>
        <p:spPr>
          <a:xfrm>
            <a:off x="4040400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AA09B649-6C6D-1833-7592-1F70150242A8}"/>
              </a:ext>
            </a:extLst>
          </p:cNvPr>
          <p:cNvCxnSpPr>
            <a:cxnSpLocks/>
          </p:cNvCxnSpPr>
          <p:nvPr/>
        </p:nvCxnSpPr>
        <p:spPr>
          <a:xfrm>
            <a:off x="4007062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FB034EA7-8B18-F5F5-E993-D99A19C18A2D}"/>
              </a:ext>
            </a:extLst>
          </p:cNvPr>
          <p:cNvCxnSpPr>
            <a:cxnSpLocks/>
          </p:cNvCxnSpPr>
          <p:nvPr/>
        </p:nvCxnSpPr>
        <p:spPr>
          <a:xfrm>
            <a:off x="3916575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196AD0E8-7798-E75C-8E60-EC32D747BB4C}"/>
              </a:ext>
            </a:extLst>
          </p:cNvPr>
          <p:cNvCxnSpPr>
            <a:cxnSpLocks/>
          </p:cNvCxnSpPr>
          <p:nvPr/>
        </p:nvCxnSpPr>
        <p:spPr>
          <a:xfrm>
            <a:off x="3931656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id="{779D814E-A8B2-5C0F-9678-52EF799A14D5}"/>
              </a:ext>
            </a:extLst>
          </p:cNvPr>
          <p:cNvCxnSpPr>
            <a:cxnSpLocks/>
          </p:cNvCxnSpPr>
          <p:nvPr/>
        </p:nvCxnSpPr>
        <p:spPr>
          <a:xfrm>
            <a:off x="3946737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id="{D7114B13-75CA-B8CA-A98A-284D63F62805}"/>
              </a:ext>
            </a:extLst>
          </p:cNvPr>
          <p:cNvCxnSpPr>
            <a:cxnSpLocks/>
          </p:cNvCxnSpPr>
          <p:nvPr/>
        </p:nvCxnSpPr>
        <p:spPr>
          <a:xfrm>
            <a:off x="3961818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CF58C747-1564-4DEF-5697-A4361B17E217}"/>
              </a:ext>
            </a:extLst>
          </p:cNvPr>
          <p:cNvCxnSpPr>
            <a:cxnSpLocks/>
          </p:cNvCxnSpPr>
          <p:nvPr/>
        </p:nvCxnSpPr>
        <p:spPr>
          <a:xfrm>
            <a:off x="3976899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F999E67A-882F-9F92-2EA2-9D441D71112A}"/>
              </a:ext>
            </a:extLst>
          </p:cNvPr>
          <p:cNvCxnSpPr>
            <a:cxnSpLocks/>
          </p:cNvCxnSpPr>
          <p:nvPr/>
        </p:nvCxnSpPr>
        <p:spPr>
          <a:xfrm>
            <a:off x="3991980" y="2005204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id="{A44BF4A8-7E4E-665A-3F59-D519048F6CBE}"/>
              </a:ext>
            </a:extLst>
          </p:cNvPr>
          <p:cNvCxnSpPr>
            <a:cxnSpLocks/>
          </p:cNvCxnSpPr>
          <p:nvPr/>
        </p:nvCxnSpPr>
        <p:spPr>
          <a:xfrm>
            <a:off x="3607806" y="1943711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>
            <a:extLst>
              <a:ext uri="{FF2B5EF4-FFF2-40B4-BE49-F238E27FC236}">
                <a16:creationId xmlns:a16="http://schemas.microsoft.com/office/drawing/2014/main" id="{6F9FA403-9497-A2F0-C9AA-FF4896D086B0}"/>
              </a:ext>
            </a:extLst>
          </p:cNvPr>
          <p:cNvCxnSpPr>
            <a:cxnSpLocks/>
          </p:cNvCxnSpPr>
          <p:nvPr/>
        </p:nvCxnSpPr>
        <p:spPr>
          <a:xfrm>
            <a:off x="3264906" y="1884495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>
            <a:extLst>
              <a:ext uri="{FF2B5EF4-FFF2-40B4-BE49-F238E27FC236}">
                <a16:creationId xmlns:a16="http://schemas.microsoft.com/office/drawing/2014/main" id="{5D178D34-C3D5-EE50-933D-7DC578899D3C}"/>
              </a:ext>
            </a:extLst>
          </p:cNvPr>
          <p:cNvCxnSpPr>
            <a:cxnSpLocks/>
          </p:cNvCxnSpPr>
          <p:nvPr/>
        </p:nvCxnSpPr>
        <p:spPr>
          <a:xfrm>
            <a:off x="3229187" y="1884495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AC22981D-7B1E-92BA-2161-51343F028F88}"/>
              </a:ext>
            </a:extLst>
          </p:cNvPr>
          <p:cNvCxnSpPr>
            <a:cxnSpLocks/>
          </p:cNvCxnSpPr>
          <p:nvPr/>
        </p:nvCxnSpPr>
        <p:spPr>
          <a:xfrm>
            <a:off x="2093331" y="1768340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Freeform: Shape 440">
            <a:extLst>
              <a:ext uri="{FF2B5EF4-FFF2-40B4-BE49-F238E27FC236}">
                <a16:creationId xmlns:a16="http://schemas.microsoft.com/office/drawing/2014/main" id="{AD884A3C-D662-AD50-4C13-6DB90C561B24}"/>
              </a:ext>
            </a:extLst>
          </p:cNvPr>
          <p:cNvSpPr/>
          <p:nvPr/>
        </p:nvSpPr>
        <p:spPr>
          <a:xfrm>
            <a:off x="1159899" y="1797663"/>
            <a:ext cx="3848100" cy="514724"/>
          </a:xfrm>
          <a:custGeom>
            <a:avLst/>
            <a:gdLst>
              <a:gd name="connsiteX0" fmla="*/ 0 w 3848100"/>
              <a:gd name="connsiteY0" fmla="*/ 0 h 538162"/>
              <a:gd name="connsiteX1" fmla="*/ 942975 w 3848100"/>
              <a:gd name="connsiteY1" fmla="*/ 0 h 538162"/>
              <a:gd name="connsiteX2" fmla="*/ 942975 w 3848100"/>
              <a:gd name="connsiteY2" fmla="*/ 185737 h 538162"/>
              <a:gd name="connsiteX3" fmla="*/ 1576387 w 3848100"/>
              <a:gd name="connsiteY3" fmla="*/ 185737 h 538162"/>
              <a:gd name="connsiteX4" fmla="*/ 1576387 w 3848100"/>
              <a:gd name="connsiteY4" fmla="*/ 357187 h 538162"/>
              <a:gd name="connsiteX5" fmla="*/ 2176462 w 3848100"/>
              <a:gd name="connsiteY5" fmla="*/ 357187 h 538162"/>
              <a:gd name="connsiteX6" fmla="*/ 2176462 w 3848100"/>
              <a:gd name="connsiteY6" fmla="*/ 538162 h 538162"/>
              <a:gd name="connsiteX7" fmla="*/ 3848100 w 3848100"/>
              <a:gd name="connsiteY7" fmla="*/ 538162 h 5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8100" h="538162">
                <a:moveTo>
                  <a:pt x="0" y="0"/>
                </a:moveTo>
                <a:lnTo>
                  <a:pt x="942975" y="0"/>
                </a:lnTo>
                <a:lnTo>
                  <a:pt x="942975" y="185737"/>
                </a:lnTo>
                <a:lnTo>
                  <a:pt x="1576387" y="185737"/>
                </a:lnTo>
                <a:lnTo>
                  <a:pt x="1576387" y="357187"/>
                </a:lnTo>
                <a:lnTo>
                  <a:pt x="2176462" y="357187"/>
                </a:lnTo>
                <a:lnTo>
                  <a:pt x="2176462" y="538162"/>
                </a:lnTo>
                <a:lnTo>
                  <a:pt x="3848100" y="538162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CCB2D7E1-F255-36C5-D27D-7D353DB1843A}"/>
              </a:ext>
            </a:extLst>
          </p:cNvPr>
          <p:cNvGrpSpPr/>
          <p:nvPr/>
        </p:nvGrpSpPr>
        <p:grpSpPr>
          <a:xfrm>
            <a:off x="3919750" y="2278026"/>
            <a:ext cx="1052512" cy="62682"/>
            <a:chOff x="3964764" y="2925369"/>
            <a:chExt cx="1052512" cy="62682"/>
          </a:xfrm>
        </p:grpSpPr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AA1C61D5-7A79-73F4-D218-ED72A658B072}"/>
                </a:ext>
              </a:extLst>
            </p:cNvPr>
            <p:cNvCxnSpPr>
              <a:cxnSpLocks/>
            </p:cNvCxnSpPr>
            <p:nvPr/>
          </p:nvCxnSpPr>
          <p:spPr>
            <a:xfrm>
              <a:off x="3964764" y="2925369"/>
              <a:ext cx="0" cy="6268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29130F92-B363-448C-2B8F-7D81AC6C60AA}"/>
                </a:ext>
              </a:extLst>
            </p:cNvPr>
            <p:cNvCxnSpPr>
              <a:cxnSpLocks/>
            </p:cNvCxnSpPr>
            <p:nvPr/>
          </p:nvCxnSpPr>
          <p:spPr>
            <a:xfrm>
              <a:off x="4000482" y="2925369"/>
              <a:ext cx="0" cy="6268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789CC46C-8976-3139-4574-49D38EB05937}"/>
                </a:ext>
              </a:extLst>
            </p:cNvPr>
            <p:cNvCxnSpPr>
              <a:cxnSpLocks/>
            </p:cNvCxnSpPr>
            <p:nvPr/>
          </p:nvCxnSpPr>
          <p:spPr>
            <a:xfrm>
              <a:off x="4017151" y="2925369"/>
              <a:ext cx="0" cy="6268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B8A3E8D2-84AD-20D0-D668-B35AEF3D7CA6}"/>
                </a:ext>
              </a:extLst>
            </p:cNvPr>
            <p:cNvCxnSpPr>
              <a:cxnSpLocks/>
            </p:cNvCxnSpPr>
            <p:nvPr/>
          </p:nvCxnSpPr>
          <p:spPr>
            <a:xfrm>
              <a:off x="4033820" y="2925369"/>
              <a:ext cx="0" cy="6268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94C842E9-B0A1-24F4-F017-BC0AE746F537}"/>
                </a:ext>
              </a:extLst>
            </p:cNvPr>
            <p:cNvCxnSpPr>
              <a:cxnSpLocks/>
            </p:cNvCxnSpPr>
            <p:nvPr/>
          </p:nvCxnSpPr>
          <p:spPr>
            <a:xfrm>
              <a:off x="5017276" y="2925369"/>
              <a:ext cx="0" cy="6268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3D305E6-BB73-7434-B2F0-E80B033DD28C}"/>
              </a:ext>
            </a:extLst>
          </p:cNvPr>
          <p:cNvCxnSpPr>
            <a:cxnSpLocks/>
          </p:cNvCxnSpPr>
          <p:nvPr/>
        </p:nvCxnSpPr>
        <p:spPr>
          <a:xfrm flipH="1">
            <a:off x="2614032" y="1913013"/>
            <a:ext cx="627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3F50450C-BF64-694F-CCA0-0DFEC214EDCB}"/>
              </a:ext>
            </a:extLst>
          </p:cNvPr>
          <p:cNvCxnSpPr>
            <a:cxnSpLocks/>
          </p:cNvCxnSpPr>
          <p:nvPr/>
        </p:nvCxnSpPr>
        <p:spPr>
          <a:xfrm>
            <a:off x="2636256" y="1875385"/>
            <a:ext cx="0" cy="6268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AB58AC8D-F219-4D67-8A9E-495F4A025770}"/>
              </a:ext>
            </a:extLst>
          </p:cNvPr>
          <p:cNvSpPr/>
          <p:nvPr/>
        </p:nvSpPr>
        <p:spPr>
          <a:xfrm>
            <a:off x="1090366" y="1768511"/>
            <a:ext cx="4191000" cy="2412369"/>
          </a:xfrm>
          <a:custGeom>
            <a:avLst/>
            <a:gdLst>
              <a:gd name="connsiteX0" fmla="*/ 0 w 4191000"/>
              <a:gd name="connsiteY0" fmla="*/ 0 h 2697480"/>
              <a:gd name="connsiteX1" fmla="*/ 0 w 4191000"/>
              <a:gd name="connsiteY1" fmla="*/ 2522220 h 2697480"/>
              <a:gd name="connsiteX2" fmla="*/ 4191000 w 4191000"/>
              <a:gd name="connsiteY2" fmla="*/ 2522220 h 2697480"/>
              <a:gd name="connsiteX3" fmla="*/ 4191000 w 4191000"/>
              <a:gd name="connsiteY3" fmla="*/ 2697480 h 2697480"/>
              <a:gd name="connsiteX0" fmla="*/ 0 w 4191000"/>
              <a:gd name="connsiteY0" fmla="*/ 0 h 2697480"/>
              <a:gd name="connsiteX1" fmla="*/ 0 w 4191000"/>
              <a:gd name="connsiteY1" fmla="*/ 2522220 h 2697480"/>
              <a:gd name="connsiteX2" fmla="*/ 4191000 w 4191000"/>
              <a:gd name="connsiteY2" fmla="*/ 2522220 h 2697480"/>
              <a:gd name="connsiteX3" fmla="*/ 4191000 w 4191000"/>
              <a:gd name="connsiteY3" fmla="*/ 2697480 h 2697480"/>
              <a:gd name="connsiteX0" fmla="*/ 0 w 4191000"/>
              <a:gd name="connsiteY0" fmla="*/ 0 h 2522220"/>
              <a:gd name="connsiteX1" fmla="*/ 0 w 4191000"/>
              <a:gd name="connsiteY1" fmla="*/ 2522220 h 2522220"/>
              <a:gd name="connsiteX2" fmla="*/ 4191000 w 4191000"/>
              <a:gd name="connsiteY2" fmla="*/ 2522220 h 252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1000" h="2522220">
                <a:moveTo>
                  <a:pt x="0" y="0"/>
                </a:moveTo>
                <a:lnTo>
                  <a:pt x="0" y="2522220"/>
                </a:lnTo>
                <a:lnTo>
                  <a:pt x="4191000" y="2522220"/>
                </a:lnTo>
              </a:path>
            </a:pathLst>
          </a:custGeom>
          <a:noFill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E0C28A0F-F7E6-7F8F-FA3D-49C985539792}"/>
              </a:ext>
            </a:extLst>
          </p:cNvPr>
          <p:cNvGrpSpPr/>
          <p:nvPr/>
        </p:nvGrpSpPr>
        <p:grpSpPr>
          <a:xfrm>
            <a:off x="840732" y="1724382"/>
            <a:ext cx="250904" cy="2315868"/>
            <a:chOff x="885746" y="2259865"/>
            <a:chExt cx="250904" cy="2421324"/>
          </a:xfrm>
        </p:grpSpPr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9DCD2AF3-481B-70D7-AC5C-6DD32CFCC660}"/>
                </a:ext>
              </a:extLst>
            </p:cNvPr>
            <p:cNvSpPr txBox="1"/>
            <p:nvPr/>
          </p:nvSpPr>
          <p:spPr>
            <a:xfrm>
              <a:off x="885746" y="2259865"/>
              <a:ext cx="19236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A44B7F2B-5F68-4941-243A-CB676C274924}"/>
                </a:ext>
              </a:extLst>
            </p:cNvPr>
            <p:cNvSpPr txBox="1"/>
            <p:nvPr/>
          </p:nvSpPr>
          <p:spPr>
            <a:xfrm>
              <a:off x="949866" y="2723415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4520C84B-256E-54D3-4BC1-4EBF50224CEA}"/>
                </a:ext>
              </a:extLst>
            </p:cNvPr>
            <p:cNvSpPr txBox="1"/>
            <p:nvPr/>
          </p:nvSpPr>
          <p:spPr>
            <a:xfrm>
              <a:off x="949866" y="3171090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455" name="TextBox 454">
              <a:extLst>
                <a:ext uri="{FF2B5EF4-FFF2-40B4-BE49-F238E27FC236}">
                  <a16:creationId xmlns:a16="http://schemas.microsoft.com/office/drawing/2014/main" id="{C779A411-DD5A-633E-0BD7-9614A9C55092}"/>
                </a:ext>
              </a:extLst>
            </p:cNvPr>
            <p:cNvSpPr txBox="1"/>
            <p:nvPr/>
          </p:nvSpPr>
          <p:spPr>
            <a:xfrm>
              <a:off x="949866" y="3631465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A3B05222-7697-FB36-CA23-D017F83167A3}"/>
                </a:ext>
              </a:extLst>
            </p:cNvPr>
            <p:cNvSpPr txBox="1"/>
            <p:nvPr/>
          </p:nvSpPr>
          <p:spPr>
            <a:xfrm>
              <a:off x="949866" y="4091840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F33572A2-8B4D-AF06-C7FC-9190B971EF07}"/>
                </a:ext>
              </a:extLst>
            </p:cNvPr>
            <p:cNvSpPr txBox="1"/>
            <p:nvPr/>
          </p:nvSpPr>
          <p:spPr>
            <a:xfrm>
              <a:off x="1013986" y="4542690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76419E00-1FF4-3498-E875-5CE26B7FF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774" y="4610441"/>
              <a:ext cx="47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173AF49F-1B69-A19F-058C-CDAFD045F6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774" y="4162766"/>
              <a:ext cx="47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66913917-60CD-2455-A62B-D494D056B3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774" y="3696041"/>
              <a:ext cx="47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F508B986-FFC3-6057-4544-E630CDFA76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774" y="3248366"/>
              <a:ext cx="47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740A20CB-132D-9C95-E899-1589F03676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774" y="2787991"/>
              <a:ext cx="47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583DEC33-31CE-35A3-4A80-7A6780A45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774" y="2327616"/>
              <a:ext cx="47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464" name="Table 463">
            <a:extLst>
              <a:ext uri="{FF2B5EF4-FFF2-40B4-BE49-F238E27FC236}">
                <a16:creationId xmlns:a16="http://schemas.microsoft.com/office/drawing/2014/main" id="{A52F3BCF-A82B-40AD-BBBC-E8649EAFCB2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8646" y="3483500"/>
          <a:ext cx="1999424" cy="5286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5858">
                  <a:extLst>
                    <a:ext uri="{9D8B030D-6E8A-4147-A177-3AD203B41FA5}">
                      <a16:colId xmlns:a16="http://schemas.microsoft.com/office/drawing/2014/main" val="989395188"/>
                    </a:ext>
                  </a:extLst>
                </a:gridCol>
                <a:gridCol w="575293">
                  <a:extLst>
                    <a:ext uri="{9D8B030D-6E8A-4147-A177-3AD203B41FA5}">
                      <a16:colId xmlns:a16="http://schemas.microsoft.com/office/drawing/2014/main" val="1636940556"/>
                    </a:ext>
                  </a:extLst>
                </a:gridCol>
                <a:gridCol w="548273">
                  <a:extLst>
                    <a:ext uri="{9D8B030D-6E8A-4147-A177-3AD203B41FA5}">
                      <a16:colId xmlns:a16="http://schemas.microsoft.com/office/drawing/2014/main" val="1084815944"/>
                    </a:ext>
                  </a:extLst>
                </a:gridCol>
              </a:tblGrid>
              <a:tr h="140966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40367" marT="0" marB="0" anchor="ctr">
                    <a:lnL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solidFill>
                            <a:schemeClr val="lt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MMB</a:t>
                      </a:r>
                    </a:p>
                  </a:txBody>
                  <a:tcPr marL="40367" marR="40367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kern="1200" cap="none" spc="0" normalizeH="0" baseline="0">
                          <a:solidFill>
                            <a:schemeClr val="lt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"/>
                        </a:rPr>
                        <a:t>DAN</a:t>
                      </a:r>
                    </a:p>
                  </a:txBody>
                  <a:tcPr marL="40367" marR="40367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617892"/>
                  </a:ext>
                </a:extLst>
              </a:tr>
              <a:tr h="115433">
                <a:tc>
                  <a:txBody>
                    <a:bodyPr/>
                    <a:lstStyle/>
                    <a:p>
                      <a:pPr marL="0" marR="0" lvl="0" indent="0" algn="l" defTabSz="609585" rtl="0" eaLnBrk="1" fontAlgn="auto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No. of patients</a:t>
                      </a:r>
                    </a:p>
                  </a:txBody>
                  <a:tcPr marR="40367" marT="0" marB="0" anchor="ctr">
                    <a:lnL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cap="none" spc="0" normalizeH="0" baseline="0">
                          <a:solidFill>
                            <a:schemeClr val="dk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42701"/>
                  </a:ext>
                </a:extLst>
              </a:tr>
              <a:tr h="105984">
                <a:tc>
                  <a:txBody>
                    <a:bodyPr/>
                    <a:lstStyle/>
                    <a:p>
                      <a:pPr marL="0" marR="0" lvl="0" indent="0" algn="l" defTabSz="609585" rtl="0" eaLnBrk="1" fontAlgn="auto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Event</a:t>
                      </a:r>
                    </a:p>
                  </a:txBody>
                  <a:tcPr marR="40367" marT="0" marB="0" anchor="ctr">
                    <a:lnL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cap="none" spc="0" normalizeH="0" baseline="0">
                          <a:solidFill>
                            <a:schemeClr val="dk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262720"/>
                  </a:ext>
                </a:extLst>
              </a:tr>
              <a:tr h="105984">
                <a:tc>
                  <a:txBody>
                    <a:bodyPr/>
                    <a:lstStyle/>
                    <a:p>
                      <a:pPr marL="0" marR="0" lvl="0" indent="0" algn="l" defTabSz="609585" rtl="0" eaLnBrk="1" fontAlgn="auto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Censor</a:t>
                      </a:r>
                    </a:p>
                  </a:txBody>
                  <a:tcPr marR="40367" marT="0" marB="0" anchor="ctr">
                    <a:lnL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cap="none" spc="0" normalizeH="0" baseline="0">
                          <a:solidFill>
                            <a:schemeClr val="dk1">
                              <a:lumMod val="10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53182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9FA3F41-8F1F-5EA5-3707-2A4D7DE978B4}"/>
              </a:ext>
            </a:extLst>
          </p:cNvPr>
          <p:cNvSpPr txBox="1"/>
          <p:nvPr/>
        </p:nvSpPr>
        <p:spPr>
          <a:xfrm>
            <a:off x="6199050" y="1369126"/>
            <a:ext cx="5509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Hgb Over Time in TI Responders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C2896C-07BC-C29A-A879-81862A1E32FF}"/>
              </a:ext>
            </a:extLst>
          </p:cNvPr>
          <p:cNvGrpSpPr/>
          <p:nvPr/>
        </p:nvGrpSpPr>
        <p:grpSpPr>
          <a:xfrm>
            <a:off x="5958460" y="4690008"/>
            <a:ext cx="5594679" cy="274120"/>
            <a:chOff x="5882584" y="4531916"/>
            <a:chExt cx="5594679" cy="274120"/>
          </a:xfrm>
        </p:grpSpPr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01630E80-752D-7A2B-B02A-174B902CC4E1}"/>
                </a:ext>
              </a:extLst>
            </p:cNvPr>
            <p:cNvSpPr txBox="1"/>
            <p:nvPr/>
          </p:nvSpPr>
          <p:spPr>
            <a:xfrm>
              <a:off x="6426581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</a:t>
              </a:r>
            </a:p>
          </p:txBody>
        </p:sp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9F52CFB7-8922-2919-83FB-18CCF68A0318}"/>
                </a:ext>
              </a:extLst>
            </p:cNvPr>
            <p:cNvSpPr txBox="1"/>
            <p:nvPr/>
          </p:nvSpPr>
          <p:spPr>
            <a:xfrm>
              <a:off x="6838538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34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B2CC2DDA-8167-70F3-7137-150D36BDC323}"/>
                </a:ext>
              </a:extLst>
            </p:cNvPr>
            <p:cNvSpPr txBox="1"/>
            <p:nvPr/>
          </p:nvSpPr>
          <p:spPr>
            <a:xfrm>
              <a:off x="7240969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CC23E676-37CB-0ABE-E1B7-C9221822A36C}"/>
                </a:ext>
              </a:extLst>
            </p:cNvPr>
            <p:cNvSpPr txBox="1"/>
            <p:nvPr/>
          </p:nvSpPr>
          <p:spPr>
            <a:xfrm>
              <a:off x="7656074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696B2FF0-1414-B0D1-0A59-4C7D798FDB16}"/>
                </a:ext>
              </a:extLst>
            </p:cNvPr>
            <p:cNvSpPr txBox="1"/>
            <p:nvPr/>
          </p:nvSpPr>
          <p:spPr>
            <a:xfrm>
              <a:off x="8068873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514" name="TextBox 513">
              <a:extLst>
                <a:ext uri="{FF2B5EF4-FFF2-40B4-BE49-F238E27FC236}">
                  <a16:creationId xmlns:a16="http://schemas.microsoft.com/office/drawing/2014/main" id="{2EA2A7A5-F6FE-864A-0AF7-174A14CD2AD5}"/>
                </a:ext>
              </a:extLst>
            </p:cNvPr>
            <p:cNvSpPr txBox="1"/>
            <p:nvPr/>
          </p:nvSpPr>
          <p:spPr>
            <a:xfrm>
              <a:off x="8471304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9F6E4113-BAD4-F901-4351-AC518376FD60}"/>
                </a:ext>
              </a:extLst>
            </p:cNvPr>
            <p:cNvSpPr txBox="1"/>
            <p:nvPr/>
          </p:nvSpPr>
          <p:spPr>
            <a:xfrm>
              <a:off x="8886410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34</a:t>
              </a:r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362144C1-271E-DAE3-8022-A16A45C62AFC}"/>
                </a:ext>
              </a:extLst>
            </p:cNvPr>
            <p:cNvSpPr txBox="1"/>
            <p:nvPr/>
          </p:nvSpPr>
          <p:spPr>
            <a:xfrm>
              <a:off x="9295950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517" name="TextBox 516">
              <a:extLst>
                <a:ext uri="{FF2B5EF4-FFF2-40B4-BE49-F238E27FC236}">
                  <a16:creationId xmlns:a16="http://schemas.microsoft.com/office/drawing/2014/main" id="{57E62FE6-EA45-B9CB-C932-8574EAC8321C}"/>
                </a:ext>
              </a:extLst>
            </p:cNvPr>
            <p:cNvSpPr txBox="1"/>
            <p:nvPr/>
          </p:nvSpPr>
          <p:spPr>
            <a:xfrm>
              <a:off x="9698381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id="{56661857-665D-967E-5EA9-6C960DB44AFE}"/>
                </a:ext>
              </a:extLst>
            </p:cNvPr>
            <p:cNvSpPr txBox="1"/>
            <p:nvPr/>
          </p:nvSpPr>
          <p:spPr>
            <a:xfrm>
              <a:off x="10113487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4DB942E7-FCDB-3504-5FD5-C639A33A03B9}"/>
                </a:ext>
              </a:extLst>
            </p:cNvPr>
            <p:cNvSpPr txBox="1"/>
            <p:nvPr/>
          </p:nvSpPr>
          <p:spPr>
            <a:xfrm>
              <a:off x="10531486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A5D2A03E-C10A-CE1F-ACB3-04C55F2B84CB}"/>
                </a:ext>
              </a:extLst>
            </p:cNvPr>
            <p:cNvSpPr txBox="1"/>
            <p:nvPr/>
          </p:nvSpPr>
          <p:spPr>
            <a:xfrm>
              <a:off x="10933917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34</a:t>
              </a:r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316589FC-4F8E-A7FA-55F7-77487593E316}"/>
                </a:ext>
              </a:extLst>
            </p:cNvPr>
            <p:cNvSpPr txBox="1"/>
            <p:nvPr/>
          </p:nvSpPr>
          <p:spPr>
            <a:xfrm>
              <a:off x="11349023" y="4531916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522" name="TextBox 521">
              <a:extLst>
                <a:ext uri="{FF2B5EF4-FFF2-40B4-BE49-F238E27FC236}">
                  <a16:creationId xmlns:a16="http://schemas.microsoft.com/office/drawing/2014/main" id="{6EB93E1D-FA03-9D15-65A6-CB00B355D6F8}"/>
                </a:ext>
              </a:extLst>
            </p:cNvPr>
            <p:cNvSpPr txBox="1"/>
            <p:nvPr/>
          </p:nvSpPr>
          <p:spPr>
            <a:xfrm>
              <a:off x="5882584" y="4531916"/>
              <a:ext cx="45525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MMB (n)</a:t>
              </a:r>
            </a:p>
          </p:txBody>
        </p:sp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220A8D6E-7CEA-B951-9C21-F87790064E58}"/>
                </a:ext>
              </a:extLst>
            </p:cNvPr>
            <p:cNvSpPr txBox="1"/>
            <p:nvPr/>
          </p:nvSpPr>
          <p:spPr>
            <a:xfrm>
              <a:off x="6426581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524" name="TextBox 523">
              <a:extLst>
                <a:ext uri="{FF2B5EF4-FFF2-40B4-BE49-F238E27FC236}">
                  <a16:creationId xmlns:a16="http://schemas.microsoft.com/office/drawing/2014/main" id="{BCF45D19-1136-C720-7682-06825706C9FC}"/>
                </a:ext>
              </a:extLst>
            </p:cNvPr>
            <p:cNvSpPr txBox="1"/>
            <p:nvPr/>
          </p:nvSpPr>
          <p:spPr>
            <a:xfrm>
              <a:off x="6838538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25" name="TextBox 524">
              <a:extLst>
                <a:ext uri="{FF2B5EF4-FFF2-40B4-BE49-F238E27FC236}">
                  <a16:creationId xmlns:a16="http://schemas.microsoft.com/office/drawing/2014/main" id="{36D11DAA-3D4E-C43F-BE4D-F6F91157918B}"/>
                </a:ext>
              </a:extLst>
            </p:cNvPr>
            <p:cNvSpPr txBox="1"/>
            <p:nvPr/>
          </p:nvSpPr>
          <p:spPr>
            <a:xfrm>
              <a:off x="7240969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13A1C97E-C4FE-7143-3D27-1668226C3C16}"/>
                </a:ext>
              </a:extLst>
            </p:cNvPr>
            <p:cNvSpPr txBox="1"/>
            <p:nvPr/>
          </p:nvSpPr>
          <p:spPr>
            <a:xfrm>
              <a:off x="7656074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B6403C1A-6530-A291-93C7-352C7C372F32}"/>
                </a:ext>
              </a:extLst>
            </p:cNvPr>
            <p:cNvSpPr txBox="1"/>
            <p:nvPr/>
          </p:nvSpPr>
          <p:spPr>
            <a:xfrm>
              <a:off x="8068873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28" name="TextBox 527">
              <a:extLst>
                <a:ext uri="{FF2B5EF4-FFF2-40B4-BE49-F238E27FC236}">
                  <a16:creationId xmlns:a16="http://schemas.microsoft.com/office/drawing/2014/main" id="{89F136CF-E80B-C8DE-B840-621EC537336A}"/>
                </a:ext>
              </a:extLst>
            </p:cNvPr>
            <p:cNvSpPr txBox="1"/>
            <p:nvPr/>
          </p:nvSpPr>
          <p:spPr>
            <a:xfrm>
              <a:off x="8471304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D1D7AEA0-4818-6921-D561-55DCFE3FFF10}"/>
                </a:ext>
              </a:extLst>
            </p:cNvPr>
            <p:cNvSpPr txBox="1"/>
            <p:nvPr/>
          </p:nvSpPr>
          <p:spPr>
            <a:xfrm>
              <a:off x="8886410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DD23A78D-E9DA-1B17-F311-0EAD7B5EC652}"/>
                </a:ext>
              </a:extLst>
            </p:cNvPr>
            <p:cNvSpPr txBox="1"/>
            <p:nvPr/>
          </p:nvSpPr>
          <p:spPr>
            <a:xfrm>
              <a:off x="9295950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8461EDE6-F60B-990D-9EDE-741D0FCA6676}"/>
                </a:ext>
              </a:extLst>
            </p:cNvPr>
            <p:cNvSpPr txBox="1"/>
            <p:nvPr/>
          </p:nvSpPr>
          <p:spPr>
            <a:xfrm>
              <a:off x="9698381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1AA4E6FE-8AAD-0606-C879-3149DBE0F486}"/>
                </a:ext>
              </a:extLst>
            </p:cNvPr>
            <p:cNvSpPr txBox="1"/>
            <p:nvPr/>
          </p:nvSpPr>
          <p:spPr>
            <a:xfrm>
              <a:off x="10145547" y="4667537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34696AF1-5701-1A81-8AD7-1D08B2124619}"/>
                </a:ext>
              </a:extLst>
            </p:cNvPr>
            <p:cNvSpPr txBox="1"/>
            <p:nvPr/>
          </p:nvSpPr>
          <p:spPr>
            <a:xfrm>
              <a:off x="10531486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3B5582EB-197A-A160-4C38-605ED90D59B0}"/>
                </a:ext>
              </a:extLst>
            </p:cNvPr>
            <p:cNvSpPr txBox="1"/>
            <p:nvPr/>
          </p:nvSpPr>
          <p:spPr>
            <a:xfrm>
              <a:off x="10965977" y="4667537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13EC50E1-4627-52BA-622D-D4EF73D3B8FF}"/>
                </a:ext>
              </a:extLst>
            </p:cNvPr>
            <p:cNvSpPr txBox="1"/>
            <p:nvPr/>
          </p:nvSpPr>
          <p:spPr>
            <a:xfrm>
              <a:off x="11349023" y="4667537"/>
              <a:ext cx="12824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16E5605B-6CC0-1B8E-F2EA-4FD8D97C6B47}"/>
                </a:ext>
              </a:extLst>
            </p:cNvPr>
            <p:cNvSpPr txBox="1"/>
            <p:nvPr/>
          </p:nvSpPr>
          <p:spPr>
            <a:xfrm>
              <a:off x="5908232" y="4667537"/>
              <a:ext cx="42960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DAN (n)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1F310A-C5A0-F0C2-445C-48DB8489A2A6}"/>
              </a:ext>
            </a:extLst>
          </p:cNvPr>
          <p:cNvGrpSpPr/>
          <p:nvPr/>
        </p:nvGrpSpPr>
        <p:grpSpPr>
          <a:xfrm>
            <a:off x="5878806" y="1810275"/>
            <a:ext cx="5829406" cy="2778014"/>
            <a:chOff x="5797008" y="1810275"/>
            <a:chExt cx="5829406" cy="2778014"/>
          </a:xfrm>
        </p:grpSpPr>
        <p:sp>
          <p:nvSpPr>
            <p:cNvPr id="537" name="TextBox 536">
              <a:extLst>
                <a:ext uri="{FF2B5EF4-FFF2-40B4-BE49-F238E27FC236}">
                  <a16:creationId xmlns:a16="http://schemas.microsoft.com/office/drawing/2014/main" id="{DABF7C2D-9F29-4263-AE22-6878EC0A1606}"/>
                </a:ext>
              </a:extLst>
            </p:cNvPr>
            <p:cNvSpPr txBox="1"/>
            <p:nvPr/>
          </p:nvSpPr>
          <p:spPr>
            <a:xfrm>
              <a:off x="8626669" y="4311290"/>
              <a:ext cx="1130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Time, weeks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A0A3BF7-D3B1-8176-A95F-819D0BE2FD4A}"/>
                </a:ext>
              </a:extLst>
            </p:cNvPr>
            <p:cNvGrpSpPr/>
            <p:nvPr/>
          </p:nvGrpSpPr>
          <p:grpSpPr>
            <a:xfrm>
              <a:off x="5797008" y="1810275"/>
              <a:ext cx="5829406" cy="2500025"/>
              <a:chOff x="5797008" y="1810275"/>
              <a:chExt cx="5829406" cy="2500025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D0DBB4F-2F7C-C171-C014-0AF09B4C79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3207" y="1839735"/>
                <a:ext cx="0" cy="2269331"/>
              </a:xfrm>
              <a:prstGeom prst="line">
                <a:avLst/>
              </a:prstGeom>
              <a:ln w="9525" cap="rnd">
                <a:solidFill>
                  <a:schemeClr val="dk1">
                    <a:shade val="95000"/>
                    <a:satMod val="10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6B98BF9-90D0-7BB6-C07E-ED98F4E4FF00}"/>
                  </a:ext>
                </a:extLst>
              </p:cNvPr>
              <p:cNvSpPr/>
              <p:nvPr/>
            </p:nvSpPr>
            <p:spPr>
              <a:xfrm>
                <a:off x="9866918" y="1841005"/>
                <a:ext cx="634789" cy="12311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3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OL/Crossover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808937-CA06-9427-A416-00A1268DD24E}"/>
                  </a:ext>
                </a:extLst>
              </p:cNvPr>
              <p:cNvSpPr txBox="1"/>
              <p:nvPr/>
            </p:nvSpPr>
            <p:spPr>
              <a:xfrm rot="16200000">
                <a:off x="5486506" y="2838857"/>
                <a:ext cx="8980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Hgb, g/dL</a:t>
                </a: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3F9F14E2-4765-9D12-9A82-2499E2F52AB7}"/>
                  </a:ext>
                </a:extLst>
              </p:cNvPr>
              <p:cNvSpPr/>
              <p:nvPr/>
            </p:nvSpPr>
            <p:spPr>
              <a:xfrm>
                <a:off x="6413992" y="1839735"/>
                <a:ext cx="5076825" cy="2286000"/>
              </a:xfrm>
              <a:custGeom>
                <a:avLst/>
                <a:gdLst>
                  <a:gd name="connsiteX0" fmla="*/ 0 w 5076825"/>
                  <a:gd name="connsiteY0" fmla="*/ 0 h 2286000"/>
                  <a:gd name="connsiteX1" fmla="*/ 0 w 5076825"/>
                  <a:gd name="connsiteY1" fmla="*/ 2286000 h 2286000"/>
                  <a:gd name="connsiteX2" fmla="*/ 5076825 w 5076825"/>
                  <a:gd name="connsiteY2" fmla="*/ 2286000 h 228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76825" h="2286000">
                    <a:moveTo>
                      <a:pt x="0" y="0"/>
                    </a:moveTo>
                    <a:lnTo>
                      <a:pt x="0" y="2286000"/>
                    </a:lnTo>
                    <a:lnTo>
                      <a:pt x="5076825" y="2286000"/>
                    </a:lnTo>
                  </a:path>
                </a:pathLst>
              </a:custGeom>
              <a:noFill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383825DF-FD28-E225-5021-CA488B911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1879525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6489C046-188B-058A-8F06-91684ACD7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2158827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8778AC3B-B9A8-1ECC-B8F2-E15620A99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2432670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4D163720-74AD-DB6F-2AF1-FF3D341279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2705439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683343EC-5F86-2594-F472-B5287A983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2984741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D81A98DA-8F38-1E8D-4052-78C20725BF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3258584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AD8AD79F-CD67-EBE8-7989-1045B6395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3533938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6A0899EB-E2F7-8ABE-E333-9060919AC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3813240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9A3955E8-6526-E885-7969-BE4C77B467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5892" y="4087083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1BEF3665-CD88-9D40-C85E-2AA9D2EE4E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89877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654009B8-DD4B-7CA1-0DAC-3EC8207A11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84367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B7AA53DE-425A-9363-26C0-F41B58CD096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72412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D50431AB-D958-06F8-19A5-834740025C1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520983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7DBBDEB1-A1E7-2C29-F91D-FD18D5057B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115473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55ABE37F-01E3-5FC3-2DBD-BE7D186046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703518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A7CDA89B-30A6-91AB-9E73-8908FFE53F8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752384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9A6481C5-D08F-1275-A4AF-37782797E4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346874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0BE2FD9F-82BE-8299-3D24-57063D6C4A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34919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406BDD7D-7FD9-FFBB-BF5C-26280D7896D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983490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0E7460FC-6821-BF43-08CD-9D9B797C2B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577980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07B21DDD-650E-BEF5-EE38-0D897B8786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166025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1C4384D1-EA63-5976-B675-6958930A48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400209" y="4148366"/>
                <a:ext cx="365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8" name="TextBox 487">
                <a:extLst>
                  <a:ext uri="{FF2B5EF4-FFF2-40B4-BE49-F238E27FC236}">
                    <a16:creationId xmlns:a16="http://schemas.microsoft.com/office/drawing/2014/main" id="{21170A49-6940-7FEE-1884-04A8009FE7B9}"/>
                  </a:ext>
                </a:extLst>
              </p:cNvPr>
              <p:cNvSpPr txBox="1"/>
              <p:nvPr/>
            </p:nvSpPr>
            <p:spPr>
              <a:xfrm>
                <a:off x="6181373" y="4019972"/>
                <a:ext cx="16030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7.5</a:t>
                </a:r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BAA389A0-0472-D2AC-2823-391C202F7BDD}"/>
                  </a:ext>
                </a:extLst>
              </p:cNvPr>
              <p:cNvSpPr txBox="1"/>
              <p:nvPr/>
            </p:nvSpPr>
            <p:spPr>
              <a:xfrm>
                <a:off x="6181373" y="3741984"/>
                <a:ext cx="16030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8.0</a:t>
                </a:r>
              </a:p>
            </p:txBody>
          </p:sp>
          <p:sp>
            <p:nvSpPr>
              <p:cNvPr id="490" name="TextBox 489">
                <a:extLst>
                  <a:ext uri="{FF2B5EF4-FFF2-40B4-BE49-F238E27FC236}">
                    <a16:creationId xmlns:a16="http://schemas.microsoft.com/office/drawing/2014/main" id="{C85D4B09-E17A-10FE-F71F-82A08F8C991A}"/>
                  </a:ext>
                </a:extLst>
              </p:cNvPr>
              <p:cNvSpPr txBox="1"/>
              <p:nvPr/>
            </p:nvSpPr>
            <p:spPr>
              <a:xfrm>
                <a:off x="6181373" y="3458156"/>
                <a:ext cx="16030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8.5</a:t>
                </a:r>
              </a:p>
            </p:txBody>
          </p:sp>
          <p:sp>
            <p:nvSpPr>
              <p:cNvPr id="491" name="TextBox 490">
                <a:extLst>
                  <a:ext uri="{FF2B5EF4-FFF2-40B4-BE49-F238E27FC236}">
                    <a16:creationId xmlns:a16="http://schemas.microsoft.com/office/drawing/2014/main" id="{D80C1637-EEFB-3B88-84F3-10DAB4053CCD}"/>
                  </a:ext>
                </a:extLst>
              </p:cNvPr>
              <p:cNvSpPr txBox="1"/>
              <p:nvPr/>
            </p:nvSpPr>
            <p:spPr>
              <a:xfrm>
                <a:off x="6181373" y="3180168"/>
                <a:ext cx="16030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9.0</a:t>
                </a:r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5442DA99-EDC4-E200-A149-99BE802884BD}"/>
                  </a:ext>
                </a:extLst>
              </p:cNvPr>
              <p:cNvSpPr txBox="1"/>
              <p:nvPr/>
            </p:nvSpPr>
            <p:spPr>
              <a:xfrm>
                <a:off x="6181373" y="2914075"/>
                <a:ext cx="16030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9.5</a:t>
                </a:r>
              </a:p>
            </p:txBody>
          </p:sp>
          <p:sp>
            <p:nvSpPr>
              <p:cNvPr id="493" name="TextBox 492">
                <a:extLst>
                  <a:ext uri="{FF2B5EF4-FFF2-40B4-BE49-F238E27FC236}">
                    <a16:creationId xmlns:a16="http://schemas.microsoft.com/office/drawing/2014/main" id="{E0FDB44A-8475-ED07-79CA-5F0247DDFD03}"/>
                  </a:ext>
                </a:extLst>
              </p:cNvPr>
              <p:cNvSpPr txBox="1"/>
              <p:nvPr/>
            </p:nvSpPr>
            <p:spPr>
              <a:xfrm>
                <a:off x="6117253" y="2636087"/>
                <a:ext cx="2244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10.0</a:t>
                </a:r>
              </a:p>
            </p:txBody>
          </p:sp>
          <p:sp>
            <p:nvSpPr>
              <p:cNvPr id="494" name="TextBox 493">
                <a:extLst>
                  <a:ext uri="{FF2B5EF4-FFF2-40B4-BE49-F238E27FC236}">
                    <a16:creationId xmlns:a16="http://schemas.microsoft.com/office/drawing/2014/main" id="{00C18F8B-0F5D-F724-D006-F3D03CCE1F07}"/>
                  </a:ext>
                </a:extLst>
              </p:cNvPr>
              <p:cNvSpPr txBox="1"/>
              <p:nvPr/>
            </p:nvSpPr>
            <p:spPr>
              <a:xfrm>
                <a:off x="6117253" y="2352259"/>
                <a:ext cx="2244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10.5</a:t>
                </a:r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BDD13767-B0D7-4869-72D7-B2C9B81314C9}"/>
                  </a:ext>
                </a:extLst>
              </p:cNvPr>
              <p:cNvSpPr txBox="1"/>
              <p:nvPr/>
            </p:nvSpPr>
            <p:spPr>
              <a:xfrm>
                <a:off x="6117253" y="2074271"/>
                <a:ext cx="2244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11.0</a:t>
                </a:r>
              </a:p>
            </p:txBody>
          </p:sp>
          <p:sp>
            <p:nvSpPr>
              <p:cNvPr id="496" name="TextBox 495">
                <a:extLst>
                  <a:ext uri="{FF2B5EF4-FFF2-40B4-BE49-F238E27FC236}">
                    <a16:creationId xmlns:a16="http://schemas.microsoft.com/office/drawing/2014/main" id="{C5D94960-DAF0-1375-1F1F-BE3D2549F1EE}"/>
                  </a:ext>
                </a:extLst>
              </p:cNvPr>
              <p:cNvSpPr txBox="1"/>
              <p:nvPr/>
            </p:nvSpPr>
            <p:spPr>
              <a:xfrm>
                <a:off x="6117253" y="1810275"/>
                <a:ext cx="2244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11.5</a:t>
                </a:r>
              </a:p>
            </p:txBody>
          </p:sp>
          <p:sp>
            <p:nvSpPr>
              <p:cNvPr id="497" name="TextBox 496">
                <a:extLst>
                  <a:ext uri="{FF2B5EF4-FFF2-40B4-BE49-F238E27FC236}">
                    <a16:creationId xmlns:a16="http://schemas.microsoft.com/office/drawing/2014/main" id="{38077FF1-3F8B-D48F-35E5-5A79921BA503}"/>
                  </a:ext>
                </a:extLst>
              </p:cNvPr>
              <p:cNvSpPr txBox="1"/>
              <p:nvPr/>
            </p:nvSpPr>
            <p:spPr>
              <a:xfrm>
                <a:off x="6420168" y="4171801"/>
                <a:ext cx="141064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</a:t>
                </a:r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AA8278BF-A5CB-1750-4214-BE6FE403FA64}"/>
                  </a:ext>
                </a:extLst>
              </p:cNvPr>
              <p:cNvSpPr txBox="1"/>
              <p:nvPr/>
            </p:nvSpPr>
            <p:spPr>
              <a:xfrm>
                <a:off x="6870597" y="4171801"/>
                <a:ext cx="641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99" name="TextBox 498">
                <a:extLst>
                  <a:ext uri="{FF2B5EF4-FFF2-40B4-BE49-F238E27FC236}">
                    <a16:creationId xmlns:a16="http://schemas.microsoft.com/office/drawing/2014/main" id="{645EA562-FD3B-C99F-DF46-8B0C30A08063}"/>
                  </a:ext>
                </a:extLst>
              </p:cNvPr>
              <p:cNvSpPr txBox="1"/>
              <p:nvPr/>
            </p:nvSpPr>
            <p:spPr>
              <a:xfrm>
                <a:off x="7273028" y="4171801"/>
                <a:ext cx="6412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500" name="TextBox 499">
                <a:extLst>
                  <a:ext uri="{FF2B5EF4-FFF2-40B4-BE49-F238E27FC236}">
                    <a16:creationId xmlns:a16="http://schemas.microsoft.com/office/drawing/2014/main" id="{E50B4180-FBBB-3BFF-36BC-A54BE2573B31}"/>
                  </a:ext>
                </a:extLst>
              </p:cNvPr>
              <p:cNvSpPr txBox="1"/>
              <p:nvPr/>
            </p:nvSpPr>
            <p:spPr>
              <a:xfrm>
                <a:off x="7656074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714F9BFE-F7DC-448B-B7D4-486FDAAEEBC6}"/>
                  </a:ext>
                </a:extLst>
              </p:cNvPr>
              <p:cNvSpPr txBox="1"/>
              <p:nvPr/>
            </p:nvSpPr>
            <p:spPr>
              <a:xfrm>
                <a:off x="8068873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502" name="TextBox 501">
                <a:extLst>
                  <a:ext uri="{FF2B5EF4-FFF2-40B4-BE49-F238E27FC236}">
                    <a16:creationId xmlns:a16="http://schemas.microsoft.com/office/drawing/2014/main" id="{BDD64394-F8B7-D72F-D140-648372FA1446}"/>
                  </a:ext>
                </a:extLst>
              </p:cNvPr>
              <p:cNvSpPr txBox="1"/>
              <p:nvPr/>
            </p:nvSpPr>
            <p:spPr>
              <a:xfrm>
                <a:off x="8471304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503" name="TextBox 502">
                <a:extLst>
                  <a:ext uri="{FF2B5EF4-FFF2-40B4-BE49-F238E27FC236}">
                    <a16:creationId xmlns:a16="http://schemas.microsoft.com/office/drawing/2014/main" id="{ABC227E9-5BE9-0394-A529-FDCA2508A9A7}"/>
                  </a:ext>
                </a:extLst>
              </p:cNvPr>
              <p:cNvSpPr txBox="1"/>
              <p:nvPr/>
            </p:nvSpPr>
            <p:spPr>
              <a:xfrm>
                <a:off x="8886410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3114D0FC-E68E-1A05-CB33-8132CD418024}"/>
                  </a:ext>
                </a:extLst>
              </p:cNvPr>
              <p:cNvSpPr txBox="1"/>
              <p:nvPr/>
            </p:nvSpPr>
            <p:spPr>
              <a:xfrm>
                <a:off x="9295950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28</a:t>
                </a:r>
              </a:p>
            </p:txBody>
          </p:sp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480363B4-D6D7-BAAD-561D-4F7EAA2FC50C}"/>
                  </a:ext>
                </a:extLst>
              </p:cNvPr>
              <p:cNvSpPr txBox="1"/>
              <p:nvPr/>
            </p:nvSpPr>
            <p:spPr>
              <a:xfrm>
                <a:off x="9698381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32</a:t>
                </a:r>
              </a:p>
            </p:txBody>
          </p:sp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BF8EF78E-BA62-9851-57BA-EFC24D23098A}"/>
                  </a:ext>
                </a:extLst>
              </p:cNvPr>
              <p:cNvSpPr txBox="1"/>
              <p:nvPr/>
            </p:nvSpPr>
            <p:spPr>
              <a:xfrm>
                <a:off x="10113487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36</a:t>
                </a:r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381A5651-51A8-6B02-3624-1CABE642B959}"/>
                  </a:ext>
                </a:extLst>
              </p:cNvPr>
              <p:cNvSpPr txBox="1"/>
              <p:nvPr/>
            </p:nvSpPr>
            <p:spPr>
              <a:xfrm>
                <a:off x="10531486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508" name="TextBox 507">
                <a:extLst>
                  <a:ext uri="{FF2B5EF4-FFF2-40B4-BE49-F238E27FC236}">
                    <a16:creationId xmlns:a16="http://schemas.microsoft.com/office/drawing/2014/main" id="{E8C3CC2E-2A33-7C08-DCAB-8A8D02209326}"/>
                  </a:ext>
                </a:extLst>
              </p:cNvPr>
              <p:cNvSpPr txBox="1"/>
              <p:nvPr/>
            </p:nvSpPr>
            <p:spPr>
              <a:xfrm>
                <a:off x="10933917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44</a:t>
                </a:r>
              </a:p>
            </p:txBody>
          </p:sp>
          <p:sp>
            <p:nvSpPr>
              <p:cNvPr id="509" name="TextBox 508">
                <a:extLst>
                  <a:ext uri="{FF2B5EF4-FFF2-40B4-BE49-F238E27FC236}">
                    <a16:creationId xmlns:a16="http://schemas.microsoft.com/office/drawing/2014/main" id="{E11A1F05-23F5-511A-E36A-A566A7C7B802}"/>
                  </a:ext>
                </a:extLst>
              </p:cNvPr>
              <p:cNvSpPr txBox="1"/>
              <p:nvPr/>
            </p:nvSpPr>
            <p:spPr>
              <a:xfrm>
                <a:off x="11349023" y="4171801"/>
                <a:ext cx="1282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48</a:t>
                </a:r>
              </a:p>
            </p:txBody>
          </p: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8668AF7F-A9C3-E10D-69C4-80A9D0DC6EDC}"/>
                  </a:ext>
                </a:extLst>
              </p:cNvPr>
              <p:cNvGrpSpPr/>
              <p:nvPr/>
            </p:nvGrpSpPr>
            <p:grpSpPr>
              <a:xfrm>
                <a:off x="10756543" y="3476315"/>
                <a:ext cx="869871" cy="415498"/>
                <a:chOff x="11584781" y="2512851"/>
                <a:chExt cx="869871" cy="415498"/>
              </a:xfrm>
            </p:grpSpPr>
            <p:sp>
              <p:nvSpPr>
                <p:cNvPr id="684" name="TextBox 683">
                  <a:extLst>
                    <a:ext uri="{FF2B5EF4-FFF2-40B4-BE49-F238E27FC236}">
                      <a16:creationId xmlns:a16="http://schemas.microsoft.com/office/drawing/2014/main" id="{6876C947-993E-5249-8DBB-7B06D75368D7}"/>
                    </a:ext>
                  </a:extLst>
                </p:cNvPr>
                <p:cNvSpPr txBox="1"/>
                <p:nvPr/>
              </p:nvSpPr>
              <p:spPr>
                <a:xfrm>
                  <a:off x="11826275" y="2512851"/>
                  <a:ext cx="628377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MMB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DAN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DAN→MMB</a:t>
                  </a:r>
                </a:p>
              </p:txBody>
            </p:sp>
            <p:cxnSp>
              <p:nvCxnSpPr>
                <p:cNvPr id="685" name="Straight Connector 684">
                  <a:extLst>
                    <a:ext uri="{FF2B5EF4-FFF2-40B4-BE49-F238E27FC236}">
                      <a16:creationId xmlns:a16="http://schemas.microsoft.com/office/drawing/2014/main" id="{54D74924-62A6-36E1-32A7-6B9D3AD86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584781" y="2597253"/>
                  <a:ext cx="190616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Connector 685">
                  <a:extLst>
                    <a:ext uri="{FF2B5EF4-FFF2-40B4-BE49-F238E27FC236}">
                      <a16:creationId xmlns:a16="http://schemas.microsoft.com/office/drawing/2014/main" id="{02854029-6F88-A73C-FFE0-A7DE2F08DD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584781" y="2735366"/>
                  <a:ext cx="190616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87" name="Isosceles Triangle 686">
                  <a:extLst>
                    <a:ext uri="{FF2B5EF4-FFF2-40B4-BE49-F238E27FC236}">
                      <a16:creationId xmlns:a16="http://schemas.microsoft.com/office/drawing/2014/main" id="{6604FEAC-6643-832C-6DD4-5601B3620E19}"/>
                    </a:ext>
                  </a:extLst>
                </p:cNvPr>
                <p:cNvSpPr/>
                <p:nvPr/>
              </p:nvSpPr>
              <p:spPr>
                <a:xfrm>
                  <a:off x="11651210" y="2553999"/>
                  <a:ext cx="70179" cy="7465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Rectangle 687">
                  <a:extLst>
                    <a:ext uri="{FF2B5EF4-FFF2-40B4-BE49-F238E27FC236}">
                      <a16:creationId xmlns:a16="http://schemas.microsoft.com/office/drawing/2014/main" id="{11C38346-3E91-5A3B-0AA0-4A9DB0ACBE01}"/>
                    </a:ext>
                  </a:extLst>
                </p:cNvPr>
                <p:cNvSpPr/>
                <p:nvPr/>
              </p:nvSpPr>
              <p:spPr>
                <a:xfrm>
                  <a:off x="11651210" y="2706002"/>
                  <a:ext cx="61962" cy="6196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9" name="Straight Connector 688">
                  <a:extLst>
                    <a:ext uri="{FF2B5EF4-FFF2-40B4-BE49-F238E27FC236}">
                      <a16:creationId xmlns:a16="http://schemas.microsoft.com/office/drawing/2014/main" id="{DFA6DEBB-EA0F-D02D-2B21-7F083674C8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584781" y="2867427"/>
                  <a:ext cx="190616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90" name="Rectangle 689">
                  <a:extLst>
                    <a:ext uri="{FF2B5EF4-FFF2-40B4-BE49-F238E27FC236}">
                      <a16:creationId xmlns:a16="http://schemas.microsoft.com/office/drawing/2014/main" id="{48AD072A-F8F4-95BE-1E85-AA918F3FAADE}"/>
                    </a:ext>
                  </a:extLst>
                </p:cNvPr>
                <p:cNvSpPr/>
                <p:nvPr/>
              </p:nvSpPr>
              <p:spPr>
                <a:xfrm>
                  <a:off x="11651210" y="2838063"/>
                  <a:ext cx="61962" cy="6196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FBE4C47B-0472-A7BA-7EBA-BBFC9AAB22CE}"/>
                  </a:ext>
                </a:extLst>
              </p:cNvPr>
              <p:cNvGrpSpPr/>
              <p:nvPr/>
            </p:nvGrpSpPr>
            <p:grpSpPr>
              <a:xfrm>
                <a:off x="10140370" y="2077250"/>
                <a:ext cx="80847" cy="634021"/>
                <a:chOff x="11775397" y="3353815"/>
                <a:chExt cx="80847" cy="277988"/>
              </a:xfrm>
            </p:grpSpPr>
            <p:cxnSp>
              <p:nvCxnSpPr>
                <p:cNvPr id="681" name="Straight Connector 680">
                  <a:extLst>
                    <a:ext uri="{FF2B5EF4-FFF2-40B4-BE49-F238E27FC236}">
                      <a16:creationId xmlns:a16="http://schemas.microsoft.com/office/drawing/2014/main" id="{F55C3D58-522C-C57A-458B-EB9E765A50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Straight Connector 681">
                  <a:extLst>
                    <a:ext uri="{FF2B5EF4-FFF2-40B4-BE49-F238E27FC236}">
                      <a16:creationId xmlns:a16="http://schemas.microsoft.com/office/drawing/2014/main" id="{96B7BF2D-4FE4-7AC5-6033-25F4C7A80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682">
                  <a:extLst>
                    <a:ext uri="{FF2B5EF4-FFF2-40B4-BE49-F238E27FC236}">
                      <a16:creationId xmlns:a16="http://schemas.microsoft.com/office/drawing/2014/main" id="{07A94E70-26F7-D653-78C6-F41955BFD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630D2D2D-0FAF-5FE9-5F79-7BE53AD041F4}"/>
                  </a:ext>
                </a:extLst>
              </p:cNvPr>
              <p:cNvGrpSpPr/>
              <p:nvPr/>
            </p:nvGrpSpPr>
            <p:grpSpPr>
              <a:xfrm>
                <a:off x="11377481" y="2437428"/>
                <a:ext cx="80847" cy="252413"/>
                <a:chOff x="11775397" y="3353815"/>
                <a:chExt cx="80847" cy="277988"/>
              </a:xfrm>
            </p:grpSpPr>
            <p:cxnSp>
              <p:nvCxnSpPr>
                <p:cNvPr id="678" name="Straight Connector 677">
                  <a:extLst>
                    <a:ext uri="{FF2B5EF4-FFF2-40B4-BE49-F238E27FC236}">
                      <a16:creationId xmlns:a16="http://schemas.microsoft.com/office/drawing/2014/main" id="{81DEB276-75A6-D9C7-D26D-D206F0BA1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>
                  <a:extLst>
                    <a:ext uri="{FF2B5EF4-FFF2-40B4-BE49-F238E27FC236}">
                      <a16:creationId xmlns:a16="http://schemas.microsoft.com/office/drawing/2014/main" id="{066841C1-73F8-C2E3-F973-939D5B58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Straight Connector 679">
                  <a:extLst>
                    <a:ext uri="{FF2B5EF4-FFF2-40B4-BE49-F238E27FC236}">
                      <a16:creationId xmlns:a16="http://schemas.microsoft.com/office/drawing/2014/main" id="{3170160A-9B49-DED1-EC9B-4E3775AD1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9B896F30-29B2-08CB-F462-427B43A29C93}"/>
                  </a:ext>
                </a:extLst>
              </p:cNvPr>
              <p:cNvGrpSpPr/>
              <p:nvPr/>
            </p:nvGrpSpPr>
            <p:grpSpPr>
              <a:xfrm>
                <a:off x="10963596" y="2365098"/>
                <a:ext cx="80847" cy="286643"/>
                <a:chOff x="11775397" y="3353815"/>
                <a:chExt cx="80847" cy="277988"/>
              </a:xfrm>
            </p:grpSpPr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CF94E5BD-02EC-4A4D-4FA8-9241B69C8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Straight Connector 675">
                  <a:extLst>
                    <a:ext uri="{FF2B5EF4-FFF2-40B4-BE49-F238E27FC236}">
                      <a16:creationId xmlns:a16="http://schemas.microsoft.com/office/drawing/2014/main" id="{9B525951-AF44-84E9-EB78-200607B8F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>
                  <a:extLst>
                    <a:ext uri="{FF2B5EF4-FFF2-40B4-BE49-F238E27FC236}">
                      <a16:creationId xmlns:a16="http://schemas.microsoft.com/office/drawing/2014/main" id="{C0FD57DA-C0E0-6900-AB5F-72B98B3B66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9F406E9F-86A6-E380-1A94-61BBF1312F2B}"/>
                  </a:ext>
                </a:extLst>
              </p:cNvPr>
              <p:cNvGrpSpPr/>
              <p:nvPr/>
            </p:nvGrpSpPr>
            <p:grpSpPr>
              <a:xfrm>
                <a:off x="10555182" y="2508866"/>
                <a:ext cx="80847" cy="261391"/>
                <a:chOff x="11775397" y="3353815"/>
                <a:chExt cx="80847" cy="277988"/>
              </a:xfrm>
            </p:grpSpPr>
            <p:cxnSp>
              <p:nvCxnSpPr>
                <p:cNvPr id="672" name="Straight Connector 671">
                  <a:extLst>
                    <a:ext uri="{FF2B5EF4-FFF2-40B4-BE49-F238E27FC236}">
                      <a16:creationId xmlns:a16="http://schemas.microsoft.com/office/drawing/2014/main" id="{AAAED6F3-D651-0D19-3EAD-5F0F8B9EA9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2CFDC1BE-5E03-2C7E-115A-76EDEFACDE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>
                  <a:extLst>
                    <a:ext uri="{FF2B5EF4-FFF2-40B4-BE49-F238E27FC236}">
                      <a16:creationId xmlns:a16="http://schemas.microsoft.com/office/drawing/2014/main" id="{A4E749A8-5F5F-8102-7AAE-CB5F34DBC6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3" name="Group 542">
                <a:extLst>
                  <a:ext uri="{FF2B5EF4-FFF2-40B4-BE49-F238E27FC236}">
                    <a16:creationId xmlns:a16="http://schemas.microsoft.com/office/drawing/2014/main" id="{18E17C0D-6D89-8AF4-8B02-29B484AA9123}"/>
                  </a:ext>
                </a:extLst>
              </p:cNvPr>
              <p:cNvGrpSpPr/>
              <p:nvPr/>
            </p:nvGrpSpPr>
            <p:grpSpPr>
              <a:xfrm>
                <a:off x="10140370" y="2468385"/>
                <a:ext cx="80847" cy="241714"/>
                <a:chOff x="11775397" y="3353815"/>
                <a:chExt cx="80847" cy="277988"/>
              </a:xfrm>
            </p:grpSpPr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FE1D6457-3D8B-3064-96BB-3E951C1EB2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0" name="Straight Connector 669">
                  <a:extLst>
                    <a:ext uri="{FF2B5EF4-FFF2-40B4-BE49-F238E27FC236}">
                      <a16:creationId xmlns:a16="http://schemas.microsoft.com/office/drawing/2014/main" id="{F52EF581-96CB-78F7-7324-1E5D4E8FD9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9B1E7271-D8F5-AA5E-2D5A-46F55666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4" name="Group 543">
                <a:extLst>
                  <a:ext uri="{FF2B5EF4-FFF2-40B4-BE49-F238E27FC236}">
                    <a16:creationId xmlns:a16="http://schemas.microsoft.com/office/drawing/2014/main" id="{06F62975-2736-E8AA-15EB-C720327BE488}"/>
                  </a:ext>
                </a:extLst>
              </p:cNvPr>
              <p:cNvGrpSpPr/>
              <p:nvPr/>
            </p:nvGrpSpPr>
            <p:grpSpPr>
              <a:xfrm>
                <a:off x="9730248" y="2439813"/>
                <a:ext cx="80847" cy="228597"/>
                <a:chOff x="11775397" y="3353815"/>
                <a:chExt cx="80847" cy="277988"/>
              </a:xfrm>
            </p:grpSpPr>
            <p:cxnSp>
              <p:nvCxnSpPr>
                <p:cNvPr id="666" name="Straight Connector 665">
                  <a:extLst>
                    <a:ext uri="{FF2B5EF4-FFF2-40B4-BE49-F238E27FC236}">
                      <a16:creationId xmlns:a16="http://schemas.microsoft.com/office/drawing/2014/main" id="{A1408EC4-7077-4BB7-E436-102EC4F52F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70DC6BA6-312A-B187-040A-978212F781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8" name="Straight Connector 667">
                  <a:extLst>
                    <a:ext uri="{FF2B5EF4-FFF2-40B4-BE49-F238E27FC236}">
                      <a16:creationId xmlns:a16="http://schemas.microsoft.com/office/drawing/2014/main" id="{A4DBE47B-BA38-72BE-F1FD-EFE972912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5" name="Group 544">
                <a:extLst>
                  <a:ext uri="{FF2B5EF4-FFF2-40B4-BE49-F238E27FC236}">
                    <a16:creationId xmlns:a16="http://schemas.microsoft.com/office/drawing/2014/main" id="{8F886FFB-DA30-594A-F50F-FD5F6A831E90}"/>
                  </a:ext>
                </a:extLst>
              </p:cNvPr>
              <p:cNvGrpSpPr/>
              <p:nvPr/>
            </p:nvGrpSpPr>
            <p:grpSpPr>
              <a:xfrm>
                <a:off x="9322357" y="2475527"/>
                <a:ext cx="80847" cy="226219"/>
                <a:chOff x="11775397" y="3353815"/>
                <a:chExt cx="80847" cy="277988"/>
              </a:xfrm>
            </p:grpSpPr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7B3980F7-1FFD-C8ED-0648-7700C69FE8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A97F9FB7-A9DC-F899-CB5D-868A314FD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3D7791E-B597-864B-D001-CDEFF4C7A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84B5B47E-88FF-F2BA-56B2-34BBDE6FE27F}"/>
                  </a:ext>
                </a:extLst>
              </p:cNvPr>
              <p:cNvGrpSpPr/>
              <p:nvPr/>
            </p:nvGrpSpPr>
            <p:grpSpPr>
              <a:xfrm>
                <a:off x="8910205" y="2406473"/>
                <a:ext cx="80847" cy="245268"/>
                <a:chOff x="11775397" y="3353815"/>
                <a:chExt cx="80847" cy="277988"/>
              </a:xfrm>
            </p:grpSpPr>
            <p:cxnSp>
              <p:nvCxnSpPr>
                <p:cNvPr id="660" name="Straight Connector 659">
                  <a:extLst>
                    <a:ext uri="{FF2B5EF4-FFF2-40B4-BE49-F238E27FC236}">
                      <a16:creationId xmlns:a16="http://schemas.microsoft.com/office/drawing/2014/main" id="{3C5A5600-97FC-19B8-82A6-E59DFB0D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6096F3F7-D4C3-F2A6-D2F4-C877BACD7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CDDFCFBB-336B-4CAD-962A-495F561BC8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82ED226C-43CF-AE69-F5D2-1A3651C0310D}"/>
                  </a:ext>
                </a:extLst>
              </p:cNvPr>
              <p:cNvGrpSpPr/>
              <p:nvPr/>
            </p:nvGrpSpPr>
            <p:grpSpPr>
              <a:xfrm>
                <a:off x="8501156" y="2463622"/>
                <a:ext cx="80847" cy="223837"/>
                <a:chOff x="11775397" y="3353815"/>
                <a:chExt cx="80847" cy="277988"/>
              </a:xfrm>
            </p:grpSpPr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B8DFDC6D-1CB1-3872-5F62-8D0C8D18D3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Straight Connector 657">
                  <a:extLst>
                    <a:ext uri="{FF2B5EF4-FFF2-40B4-BE49-F238E27FC236}">
                      <a16:creationId xmlns:a16="http://schemas.microsoft.com/office/drawing/2014/main" id="{D3D16A3C-F571-0B33-DB53-2900865F19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1C73513F-C543-8889-56B4-50270EA163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8" name="Group 547">
                <a:extLst>
                  <a:ext uri="{FF2B5EF4-FFF2-40B4-BE49-F238E27FC236}">
                    <a16:creationId xmlns:a16="http://schemas.microsoft.com/office/drawing/2014/main" id="{0F11B185-070D-86A0-D276-7DA300BE369D}"/>
                  </a:ext>
                </a:extLst>
              </p:cNvPr>
              <p:cNvGrpSpPr/>
              <p:nvPr/>
            </p:nvGrpSpPr>
            <p:grpSpPr>
              <a:xfrm>
                <a:off x="8089558" y="2376579"/>
                <a:ext cx="80847" cy="244206"/>
                <a:chOff x="11775397" y="3353815"/>
                <a:chExt cx="80847" cy="277988"/>
              </a:xfrm>
            </p:grpSpPr>
            <p:cxnSp>
              <p:nvCxnSpPr>
                <p:cNvPr id="654" name="Straight Connector 653">
                  <a:extLst>
                    <a:ext uri="{FF2B5EF4-FFF2-40B4-BE49-F238E27FC236}">
                      <a16:creationId xmlns:a16="http://schemas.microsoft.com/office/drawing/2014/main" id="{A1CD0551-13E8-4AA0-2F33-B5FEA3FE6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ABC3DD12-E9E3-97D0-BD19-D68F857C42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7B46D3EA-418B-0BB4-223E-BA7C8E7F45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40F57438-EE55-C136-7AE4-206CAA3C41CE}"/>
                  </a:ext>
                </a:extLst>
              </p:cNvPr>
              <p:cNvGrpSpPr/>
              <p:nvPr/>
            </p:nvGrpSpPr>
            <p:grpSpPr>
              <a:xfrm>
                <a:off x="7678670" y="2455159"/>
                <a:ext cx="80847" cy="244206"/>
                <a:chOff x="11775397" y="3353815"/>
                <a:chExt cx="80847" cy="277988"/>
              </a:xfrm>
            </p:grpSpPr>
            <p:cxnSp>
              <p:nvCxnSpPr>
                <p:cNvPr id="651" name="Straight Connector 650">
                  <a:extLst>
                    <a:ext uri="{FF2B5EF4-FFF2-40B4-BE49-F238E27FC236}">
                      <a16:creationId xmlns:a16="http://schemas.microsoft.com/office/drawing/2014/main" id="{F5B65185-481E-3DB5-D0EE-693EC8F25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Straight Connector 651">
                  <a:extLst>
                    <a:ext uri="{FF2B5EF4-FFF2-40B4-BE49-F238E27FC236}">
                      <a16:creationId xmlns:a16="http://schemas.microsoft.com/office/drawing/2014/main" id="{CD4AED0E-BD8D-705F-5C22-ABE2488C7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>
                  <a:extLst>
                    <a:ext uri="{FF2B5EF4-FFF2-40B4-BE49-F238E27FC236}">
                      <a16:creationId xmlns:a16="http://schemas.microsoft.com/office/drawing/2014/main" id="{3D4A7D8B-C101-BB76-0004-837BA98164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0" name="Group 549">
                <a:extLst>
                  <a:ext uri="{FF2B5EF4-FFF2-40B4-BE49-F238E27FC236}">
                    <a16:creationId xmlns:a16="http://schemas.microsoft.com/office/drawing/2014/main" id="{A6D8840D-2531-5434-8FFC-734BC1AD523D}"/>
                  </a:ext>
                </a:extLst>
              </p:cNvPr>
              <p:cNvGrpSpPr/>
              <p:nvPr/>
            </p:nvGrpSpPr>
            <p:grpSpPr>
              <a:xfrm>
                <a:off x="7265766" y="2552192"/>
                <a:ext cx="80847" cy="261474"/>
                <a:chOff x="11775397" y="3353815"/>
                <a:chExt cx="80847" cy="277988"/>
              </a:xfrm>
            </p:grpSpPr>
            <p:cxnSp>
              <p:nvCxnSpPr>
                <p:cNvPr id="648" name="Straight Connector 647">
                  <a:extLst>
                    <a:ext uri="{FF2B5EF4-FFF2-40B4-BE49-F238E27FC236}">
                      <a16:creationId xmlns:a16="http://schemas.microsoft.com/office/drawing/2014/main" id="{1DD64203-E9D2-148E-4A35-8365A2CD1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Straight Connector 648">
                  <a:extLst>
                    <a:ext uri="{FF2B5EF4-FFF2-40B4-BE49-F238E27FC236}">
                      <a16:creationId xmlns:a16="http://schemas.microsoft.com/office/drawing/2014/main" id="{4D5ACF2E-27CB-3606-8BD2-00F4D2E361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>
                  <a:extLst>
                    <a:ext uri="{FF2B5EF4-FFF2-40B4-BE49-F238E27FC236}">
                      <a16:creationId xmlns:a16="http://schemas.microsoft.com/office/drawing/2014/main" id="{08AA9C63-0164-BDE3-6B10-C6411BA0A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5C2204F4-FB02-E81D-57CF-E06020221550}"/>
                  </a:ext>
                </a:extLst>
              </p:cNvPr>
              <p:cNvGrpSpPr/>
              <p:nvPr/>
            </p:nvGrpSpPr>
            <p:grpSpPr>
              <a:xfrm>
                <a:off x="6860405" y="2547430"/>
                <a:ext cx="80847" cy="222827"/>
                <a:chOff x="11775397" y="3353815"/>
                <a:chExt cx="80847" cy="277988"/>
              </a:xfrm>
            </p:grpSpPr>
            <p:cxnSp>
              <p:nvCxnSpPr>
                <p:cNvPr id="645" name="Straight Connector 644">
                  <a:extLst>
                    <a:ext uri="{FF2B5EF4-FFF2-40B4-BE49-F238E27FC236}">
                      <a16:creationId xmlns:a16="http://schemas.microsoft.com/office/drawing/2014/main" id="{A5FC31F2-9CBE-DD45-85AE-490891BBD6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A42B5112-915C-DEFD-23BB-FD2E78AFE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>
                  <a:extLst>
                    <a:ext uri="{FF2B5EF4-FFF2-40B4-BE49-F238E27FC236}">
                      <a16:creationId xmlns:a16="http://schemas.microsoft.com/office/drawing/2014/main" id="{EAD42242-EF9B-47E2-0554-505EEA5D06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75F6FB99-452B-2DF5-0F61-AF7D7CCFCACC}"/>
                  </a:ext>
                </a:extLst>
              </p:cNvPr>
              <p:cNvGrpSpPr/>
              <p:nvPr/>
            </p:nvGrpSpPr>
            <p:grpSpPr>
              <a:xfrm>
                <a:off x="6651546" y="2573622"/>
                <a:ext cx="80847" cy="216232"/>
                <a:chOff x="11775397" y="3353815"/>
                <a:chExt cx="80847" cy="277988"/>
              </a:xfrm>
            </p:grpSpPr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0B8EAA0E-5D47-E64A-79CA-479D1287E2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Straight Connector 642">
                  <a:extLst>
                    <a:ext uri="{FF2B5EF4-FFF2-40B4-BE49-F238E27FC236}">
                      <a16:creationId xmlns:a16="http://schemas.microsoft.com/office/drawing/2014/main" id="{9A8BC9F5-BCC2-11DC-ECD3-5E629939A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396CC617-B45D-7229-B182-EFD89E40F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3" name="Group 552">
                <a:extLst>
                  <a:ext uri="{FF2B5EF4-FFF2-40B4-BE49-F238E27FC236}">
                    <a16:creationId xmlns:a16="http://schemas.microsoft.com/office/drawing/2014/main" id="{E2D8388C-0B9C-2209-05EF-35D113C81CE1}"/>
                  </a:ext>
                </a:extLst>
              </p:cNvPr>
              <p:cNvGrpSpPr/>
              <p:nvPr/>
            </p:nvGrpSpPr>
            <p:grpSpPr>
              <a:xfrm>
                <a:off x="6448327" y="3468509"/>
                <a:ext cx="80847" cy="181573"/>
                <a:chOff x="11775397" y="3353815"/>
                <a:chExt cx="80847" cy="277988"/>
              </a:xfrm>
            </p:grpSpPr>
            <p:cxnSp>
              <p:nvCxnSpPr>
                <p:cNvPr id="639" name="Straight Connector 638">
                  <a:extLst>
                    <a:ext uri="{FF2B5EF4-FFF2-40B4-BE49-F238E27FC236}">
                      <a16:creationId xmlns:a16="http://schemas.microsoft.com/office/drawing/2014/main" id="{A8126E7C-CDDA-196F-09E5-446738AFA4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EFCBD731-9856-8058-A3E4-62CD167EB5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Connector 640">
                  <a:extLst>
                    <a:ext uri="{FF2B5EF4-FFF2-40B4-BE49-F238E27FC236}">
                      <a16:creationId xmlns:a16="http://schemas.microsoft.com/office/drawing/2014/main" id="{61188FDA-E60E-2699-3F2C-42A81172F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72EF3625-DA0D-9ACC-C34A-49859D61F5C5}"/>
                  </a:ext>
                </a:extLst>
              </p:cNvPr>
              <p:cNvGrpSpPr/>
              <p:nvPr/>
            </p:nvGrpSpPr>
            <p:grpSpPr>
              <a:xfrm>
                <a:off x="6448327" y="3584014"/>
                <a:ext cx="80847" cy="220252"/>
                <a:chOff x="11775397" y="3353815"/>
                <a:chExt cx="80847" cy="277988"/>
              </a:xfrm>
            </p:grpSpPr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F4212C63-C8F4-04CB-6CC4-85C0BFA31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Straight Connector 636">
                  <a:extLst>
                    <a:ext uri="{FF2B5EF4-FFF2-40B4-BE49-F238E27FC236}">
                      <a16:creationId xmlns:a16="http://schemas.microsoft.com/office/drawing/2014/main" id="{FCBBC93D-5B48-3790-C2C2-9FEF19C44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06B6FBD2-FAE1-9215-192A-D2AA58DB73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A9A32118-838C-D48A-0613-B23F0A728912}"/>
                  </a:ext>
                </a:extLst>
              </p:cNvPr>
              <p:cNvGrpSpPr/>
              <p:nvPr/>
            </p:nvGrpSpPr>
            <p:grpSpPr>
              <a:xfrm>
                <a:off x="6651546" y="2874619"/>
                <a:ext cx="80847" cy="367672"/>
                <a:chOff x="11775397" y="3353815"/>
                <a:chExt cx="80847" cy="277988"/>
              </a:xfrm>
            </p:grpSpPr>
            <p:cxnSp>
              <p:nvCxnSpPr>
                <p:cNvPr id="633" name="Straight Connector 632">
                  <a:extLst>
                    <a:ext uri="{FF2B5EF4-FFF2-40B4-BE49-F238E27FC236}">
                      <a16:creationId xmlns:a16="http://schemas.microsoft.com/office/drawing/2014/main" id="{8D3EB369-D92B-31F7-A8C6-6F0B83B82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76368EEF-2F0E-45D4-F85D-6EBE40F31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C6632B94-52BC-C5BC-5039-04382DE64C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52E1EC58-55C8-C7BB-8979-C71C4979D130}"/>
                  </a:ext>
                </a:extLst>
              </p:cNvPr>
              <p:cNvGrpSpPr/>
              <p:nvPr/>
            </p:nvGrpSpPr>
            <p:grpSpPr>
              <a:xfrm>
                <a:off x="6860405" y="2907875"/>
                <a:ext cx="80847" cy="391566"/>
                <a:chOff x="11775397" y="3353815"/>
                <a:chExt cx="80847" cy="277988"/>
              </a:xfrm>
            </p:grpSpPr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327A9CBF-325A-D507-CB2B-67E04EB389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1" name="Straight Connector 630">
                  <a:extLst>
                    <a:ext uri="{FF2B5EF4-FFF2-40B4-BE49-F238E27FC236}">
                      <a16:creationId xmlns:a16="http://schemas.microsoft.com/office/drawing/2014/main" id="{8189DD59-BFB1-C660-884D-0F4BD1268B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580515EA-73CA-904B-B64F-2C1031E822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D2893317-16CB-6A60-9144-5666619FFCA4}"/>
                  </a:ext>
                </a:extLst>
              </p:cNvPr>
              <p:cNvGrpSpPr/>
              <p:nvPr/>
            </p:nvGrpSpPr>
            <p:grpSpPr>
              <a:xfrm>
                <a:off x="7265766" y="2604223"/>
                <a:ext cx="80847" cy="459473"/>
                <a:chOff x="11775397" y="3353815"/>
                <a:chExt cx="80847" cy="277988"/>
              </a:xfrm>
            </p:grpSpPr>
            <p:cxnSp>
              <p:nvCxnSpPr>
                <p:cNvPr id="627" name="Straight Connector 626">
                  <a:extLst>
                    <a:ext uri="{FF2B5EF4-FFF2-40B4-BE49-F238E27FC236}">
                      <a16:creationId xmlns:a16="http://schemas.microsoft.com/office/drawing/2014/main" id="{7C68C7FC-9819-5841-ED73-4C40BD28A2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806D299-B534-73EB-97D0-EC7E15D4FE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Straight Connector 628">
                  <a:extLst>
                    <a:ext uri="{FF2B5EF4-FFF2-40B4-BE49-F238E27FC236}">
                      <a16:creationId xmlns:a16="http://schemas.microsoft.com/office/drawing/2014/main" id="{F9E4F07D-C529-927E-FF43-3C89777967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5F148B9A-780F-7CB0-B5FD-A06B35E4F0B7}"/>
                  </a:ext>
                </a:extLst>
              </p:cNvPr>
              <p:cNvGrpSpPr/>
              <p:nvPr/>
            </p:nvGrpSpPr>
            <p:grpSpPr>
              <a:xfrm>
                <a:off x="7678670" y="2563633"/>
                <a:ext cx="80847" cy="500063"/>
                <a:chOff x="11775397" y="3353815"/>
                <a:chExt cx="80847" cy="277988"/>
              </a:xfrm>
            </p:grpSpPr>
            <p:cxnSp>
              <p:nvCxnSpPr>
                <p:cNvPr id="624" name="Straight Connector 623">
                  <a:extLst>
                    <a:ext uri="{FF2B5EF4-FFF2-40B4-BE49-F238E27FC236}">
                      <a16:creationId xmlns:a16="http://schemas.microsoft.com/office/drawing/2014/main" id="{4E99C9C2-F6B6-569A-8515-7984E2CD44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Straight Connector 624">
                  <a:extLst>
                    <a:ext uri="{FF2B5EF4-FFF2-40B4-BE49-F238E27FC236}">
                      <a16:creationId xmlns:a16="http://schemas.microsoft.com/office/drawing/2014/main" id="{FEF4DC54-4E45-5C69-4512-1E65271C3E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67E9E7A-4DEF-BE33-8841-73481E445A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D6B7DC8E-8B38-EEE4-EF5F-EF235AC763E4}"/>
                  </a:ext>
                </a:extLst>
              </p:cNvPr>
              <p:cNvGrpSpPr/>
              <p:nvPr/>
            </p:nvGrpSpPr>
            <p:grpSpPr>
              <a:xfrm>
                <a:off x="8089558" y="2778951"/>
                <a:ext cx="80847" cy="410952"/>
                <a:chOff x="11775397" y="3353815"/>
                <a:chExt cx="80847" cy="277988"/>
              </a:xfrm>
            </p:grpSpPr>
            <p:cxnSp>
              <p:nvCxnSpPr>
                <p:cNvPr id="621" name="Straight Connector 620">
                  <a:extLst>
                    <a:ext uri="{FF2B5EF4-FFF2-40B4-BE49-F238E27FC236}">
                      <a16:creationId xmlns:a16="http://schemas.microsoft.com/office/drawing/2014/main" id="{FFAC556A-B8AE-3E48-BC41-BFC78E245B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2" name="Straight Connector 621">
                  <a:extLst>
                    <a:ext uri="{FF2B5EF4-FFF2-40B4-BE49-F238E27FC236}">
                      <a16:creationId xmlns:a16="http://schemas.microsoft.com/office/drawing/2014/main" id="{BD5891E8-DD3D-8C54-DE2E-C189C6657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7DE49454-749C-9D50-F1EB-7D6F45D006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85CF1E4B-BA88-FEF4-A19C-7AF559E9DF11}"/>
                  </a:ext>
                </a:extLst>
              </p:cNvPr>
              <p:cNvGrpSpPr/>
              <p:nvPr/>
            </p:nvGrpSpPr>
            <p:grpSpPr>
              <a:xfrm>
                <a:off x="8501156" y="2417188"/>
                <a:ext cx="80847" cy="453628"/>
                <a:chOff x="11775397" y="3353815"/>
                <a:chExt cx="80847" cy="277988"/>
              </a:xfrm>
            </p:grpSpPr>
            <p:cxnSp>
              <p:nvCxnSpPr>
                <p:cNvPr id="618" name="Straight Connector 617">
                  <a:extLst>
                    <a:ext uri="{FF2B5EF4-FFF2-40B4-BE49-F238E27FC236}">
                      <a16:creationId xmlns:a16="http://schemas.microsoft.com/office/drawing/2014/main" id="{9D58A5BB-9D3A-05EB-2910-9E1B21A93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Connector 618">
                  <a:extLst>
                    <a:ext uri="{FF2B5EF4-FFF2-40B4-BE49-F238E27FC236}">
                      <a16:creationId xmlns:a16="http://schemas.microsoft.com/office/drawing/2014/main" id="{10FF4C73-239E-B532-BA30-865C278190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Straight Connector 619">
                  <a:extLst>
                    <a:ext uri="{FF2B5EF4-FFF2-40B4-BE49-F238E27FC236}">
                      <a16:creationId xmlns:a16="http://schemas.microsoft.com/office/drawing/2014/main" id="{29BDBA3C-26EB-87AF-F941-1EC8320201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11DAF777-476C-D8DB-BD74-417B490FC1B8}"/>
                  </a:ext>
                </a:extLst>
              </p:cNvPr>
              <p:cNvGrpSpPr/>
              <p:nvPr/>
            </p:nvGrpSpPr>
            <p:grpSpPr>
              <a:xfrm>
                <a:off x="8910205" y="2478016"/>
                <a:ext cx="80847" cy="585677"/>
                <a:chOff x="11775397" y="3353815"/>
                <a:chExt cx="80847" cy="277988"/>
              </a:xfrm>
            </p:grpSpPr>
            <p:cxnSp>
              <p:nvCxnSpPr>
                <p:cNvPr id="615" name="Straight Connector 614">
                  <a:extLst>
                    <a:ext uri="{FF2B5EF4-FFF2-40B4-BE49-F238E27FC236}">
                      <a16:creationId xmlns:a16="http://schemas.microsoft.com/office/drawing/2014/main" id="{5534D643-3036-938B-F7D4-E70E77C6FA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Straight Connector 615">
                  <a:extLst>
                    <a:ext uri="{FF2B5EF4-FFF2-40B4-BE49-F238E27FC236}">
                      <a16:creationId xmlns:a16="http://schemas.microsoft.com/office/drawing/2014/main" id="{07ECB1C1-BD7E-1431-25C9-A8FEB4E6F5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Straight Connector 616">
                  <a:extLst>
                    <a:ext uri="{FF2B5EF4-FFF2-40B4-BE49-F238E27FC236}">
                      <a16:creationId xmlns:a16="http://schemas.microsoft.com/office/drawing/2014/main" id="{EDE27606-BE5A-6582-E014-E3430C74B2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ln w="63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937C996E-66B6-8F7E-CAEC-16645F848B95}"/>
                  </a:ext>
                </a:extLst>
              </p:cNvPr>
              <p:cNvGrpSpPr/>
              <p:nvPr/>
            </p:nvGrpSpPr>
            <p:grpSpPr>
              <a:xfrm>
                <a:off x="9322357" y="2242167"/>
                <a:ext cx="80847" cy="472696"/>
                <a:chOff x="11775397" y="3353815"/>
                <a:chExt cx="80847" cy="277988"/>
              </a:xfrm>
            </p:grpSpPr>
            <p:cxnSp>
              <p:nvCxnSpPr>
                <p:cNvPr id="612" name="Straight Connector 611">
                  <a:extLst>
                    <a:ext uri="{FF2B5EF4-FFF2-40B4-BE49-F238E27FC236}">
                      <a16:creationId xmlns:a16="http://schemas.microsoft.com/office/drawing/2014/main" id="{014D304C-2F6E-2C3E-27C8-943D1AC93D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Straight Connector 612">
                  <a:extLst>
                    <a:ext uri="{FF2B5EF4-FFF2-40B4-BE49-F238E27FC236}">
                      <a16:creationId xmlns:a16="http://schemas.microsoft.com/office/drawing/2014/main" id="{3D43A797-5B3A-D962-5B78-D0C61A0CBC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4" name="Straight Connector 613">
                  <a:extLst>
                    <a:ext uri="{FF2B5EF4-FFF2-40B4-BE49-F238E27FC236}">
                      <a16:creationId xmlns:a16="http://schemas.microsoft.com/office/drawing/2014/main" id="{99A4B798-AC7F-F150-7D83-B48B2A215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3DE8532A-35E9-ABDD-133F-66209E1EEF3F}"/>
                  </a:ext>
                </a:extLst>
              </p:cNvPr>
              <p:cNvGrpSpPr/>
              <p:nvPr/>
            </p:nvGrpSpPr>
            <p:grpSpPr>
              <a:xfrm>
                <a:off x="9730248" y="2417189"/>
                <a:ext cx="80847" cy="598882"/>
                <a:chOff x="11775397" y="3353815"/>
                <a:chExt cx="80847" cy="277988"/>
              </a:xfrm>
            </p:grpSpPr>
            <p:cxnSp>
              <p:nvCxnSpPr>
                <p:cNvPr id="609" name="Straight Connector 608">
                  <a:extLst>
                    <a:ext uri="{FF2B5EF4-FFF2-40B4-BE49-F238E27FC236}">
                      <a16:creationId xmlns:a16="http://schemas.microsoft.com/office/drawing/2014/main" id="{5DCD1F74-78E6-2A93-4C52-B88132621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Straight Connector 609">
                  <a:extLst>
                    <a:ext uri="{FF2B5EF4-FFF2-40B4-BE49-F238E27FC236}">
                      <a16:creationId xmlns:a16="http://schemas.microsoft.com/office/drawing/2014/main" id="{8551FD16-0EAC-6253-CBE5-3C93369F3B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>
                  <a:extLst>
                    <a:ext uri="{FF2B5EF4-FFF2-40B4-BE49-F238E27FC236}">
                      <a16:creationId xmlns:a16="http://schemas.microsoft.com/office/drawing/2014/main" id="{4205AE1F-33F3-81D6-1DE3-35BF9F9002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2B39E090-79EC-E0C0-22B6-A6CD471D4EF4}"/>
                  </a:ext>
                </a:extLst>
              </p:cNvPr>
              <p:cNvGrpSpPr/>
              <p:nvPr/>
            </p:nvGrpSpPr>
            <p:grpSpPr>
              <a:xfrm>
                <a:off x="10555182" y="2292720"/>
                <a:ext cx="80847" cy="513802"/>
                <a:chOff x="11775397" y="3353815"/>
                <a:chExt cx="80847" cy="277988"/>
              </a:xfrm>
            </p:grpSpPr>
            <p:cxnSp>
              <p:nvCxnSpPr>
                <p:cNvPr id="606" name="Straight Connector 605">
                  <a:extLst>
                    <a:ext uri="{FF2B5EF4-FFF2-40B4-BE49-F238E27FC236}">
                      <a16:creationId xmlns:a16="http://schemas.microsoft.com/office/drawing/2014/main" id="{2702C456-C24A-140E-88C7-81FBE4C62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Straight Connector 606">
                  <a:extLst>
                    <a:ext uri="{FF2B5EF4-FFF2-40B4-BE49-F238E27FC236}">
                      <a16:creationId xmlns:a16="http://schemas.microsoft.com/office/drawing/2014/main" id="{F7A6D867-52FC-E61E-6470-2901F5E0F5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Straight Connector 607">
                  <a:extLst>
                    <a:ext uri="{FF2B5EF4-FFF2-40B4-BE49-F238E27FC236}">
                      <a16:creationId xmlns:a16="http://schemas.microsoft.com/office/drawing/2014/main" id="{084BE916-5897-906A-6A97-25CE225D7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E7726D03-BA08-15F0-BD23-2CDA0FF833BB}"/>
                  </a:ext>
                </a:extLst>
              </p:cNvPr>
              <p:cNvGrpSpPr/>
              <p:nvPr/>
            </p:nvGrpSpPr>
            <p:grpSpPr>
              <a:xfrm>
                <a:off x="10963596" y="2400821"/>
                <a:ext cx="80847" cy="650970"/>
                <a:chOff x="11775397" y="3353815"/>
                <a:chExt cx="80847" cy="277988"/>
              </a:xfrm>
            </p:grpSpPr>
            <p:cxnSp>
              <p:nvCxnSpPr>
                <p:cNvPr id="603" name="Straight Connector 602">
                  <a:extLst>
                    <a:ext uri="{FF2B5EF4-FFF2-40B4-BE49-F238E27FC236}">
                      <a16:creationId xmlns:a16="http://schemas.microsoft.com/office/drawing/2014/main" id="{2E4F7437-6C3C-BEB7-04F5-BD4572410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Straight Connector 603">
                  <a:extLst>
                    <a:ext uri="{FF2B5EF4-FFF2-40B4-BE49-F238E27FC236}">
                      <a16:creationId xmlns:a16="http://schemas.microsoft.com/office/drawing/2014/main" id="{9D5F7ED6-9B75-4E7F-7B3F-2E80A95B48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Straight Connector 604">
                  <a:extLst>
                    <a:ext uri="{FF2B5EF4-FFF2-40B4-BE49-F238E27FC236}">
                      <a16:creationId xmlns:a16="http://schemas.microsoft.com/office/drawing/2014/main" id="{C879CF0D-502C-C3DE-19A2-CC4E07D97F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F3EC6797-AF5D-4418-211E-774F55CFD85C}"/>
                  </a:ext>
                </a:extLst>
              </p:cNvPr>
              <p:cNvGrpSpPr/>
              <p:nvPr/>
            </p:nvGrpSpPr>
            <p:grpSpPr>
              <a:xfrm>
                <a:off x="11377481" y="2227879"/>
                <a:ext cx="80847" cy="676276"/>
                <a:chOff x="11775397" y="3353815"/>
                <a:chExt cx="80847" cy="277988"/>
              </a:xfrm>
            </p:grpSpPr>
            <p:cxnSp>
              <p:nvCxnSpPr>
                <p:cNvPr id="600" name="Straight Connector 599">
                  <a:extLst>
                    <a:ext uri="{FF2B5EF4-FFF2-40B4-BE49-F238E27FC236}">
                      <a16:creationId xmlns:a16="http://schemas.microsoft.com/office/drawing/2014/main" id="{7F623871-2691-2BAC-F2A2-4A550F9738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5820" y="3353815"/>
                  <a:ext cx="0" cy="277988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Straight Connector 600">
                  <a:extLst>
                    <a:ext uri="{FF2B5EF4-FFF2-40B4-BE49-F238E27FC236}">
                      <a16:creationId xmlns:a16="http://schemas.microsoft.com/office/drawing/2014/main" id="{5B34F42B-0CE3-9014-A876-09B77FC64C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353815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2" name="Straight Connector 601">
                  <a:extLst>
                    <a:ext uri="{FF2B5EF4-FFF2-40B4-BE49-F238E27FC236}">
                      <a16:creationId xmlns:a16="http://schemas.microsoft.com/office/drawing/2014/main" id="{574A7AEE-6BAE-99B6-63DB-355873BE20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75397" y="3631803"/>
                  <a:ext cx="80847" cy="0"/>
                </a:xfrm>
                <a:prstGeom prst="line">
                  <a:avLst/>
                </a:prstGeom>
                <a:solidFill>
                  <a:schemeClr val="accent1"/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67FDCF5E-52C8-E205-76BA-8BF66E6A0A8D}"/>
                  </a:ext>
                </a:extLst>
              </p:cNvPr>
              <p:cNvSpPr/>
              <p:nvPr/>
            </p:nvSpPr>
            <p:spPr>
              <a:xfrm>
                <a:off x="8957167" y="2513628"/>
                <a:ext cx="2459831" cy="128588"/>
              </a:xfrm>
              <a:custGeom>
                <a:avLst/>
                <a:gdLst>
                  <a:gd name="connsiteX0" fmla="*/ 2459831 w 2459831"/>
                  <a:gd name="connsiteY0" fmla="*/ 50007 h 128588"/>
                  <a:gd name="connsiteX1" fmla="*/ 2047875 w 2459831"/>
                  <a:gd name="connsiteY1" fmla="*/ 0 h 128588"/>
                  <a:gd name="connsiteX2" fmla="*/ 1640681 w 2459831"/>
                  <a:gd name="connsiteY2" fmla="*/ 128588 h 128588"/>
                  <a:gd name="connsiteX3" fmla="*/ 1226344 w 2459831"/>
                  <a:gd name="connsiteY3" fmla="*/ 76200 h 128588"/>
                  <a:gd name="connsiteX4" fmla="*/ 816769 w 2459831"/>
                  <a:gd name="connsiteY4" fmla="*/ 45244 h 128588"/>
                  <a:gd name="connsiteX5" fmla="*/ 407194 w 2459831"/>
                  <a:gd name="connsiteY5" fmla="*/ 78582 h 128588"/>
                  <a:gd name="connsiteX6" fmla="*/ 0 w 2459831"/>
                  <a:gd name="connsiteY6" fmla="*/ 23813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9831" h="128588">
                    <a:moveTo>
                      <a:pt x="2459831" y="50007"/>
                    </a:moveTo>
                    <a:lnTo>
                      <a:pt x="2047875" y="0"/>
                    </a:lnTo>
                    <a:lnTo>
                      <a:pt x="1640681" y="128588"/>
                    </a:lnTo>
                    <a:lnTo>
                      <a:pt x="1226344" y="76200"/>
                    </a:lnTo>
                    <a:lnTo>
                      <a:pt x="816769" y="45244"/>
                    </a:lnTo>
                    <a:lnTo>
                      <a:pt x="407194" y="78582"/>
                    </a:lnTo>
                    <a:lnTo>
                      <a:pt x="0" y="23813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3B258DE4-E699-FD55-062A-3913D4C04794}"/>
                  </a:ext>
                </a:extLst>
              </p:cNvPr>
              <p:cNvSpPr/>
              <p:nvPr/>
            </p:nvSpPr>
            <p:spPr>
              <a:xfrm>
                <a:off x="8954786" y="2394566"/>
                <a:ext cx="2455069" cy="373856"/>
              </a:xfrm>
              <a:custGeom>
                <a:avLst/>
                <a:gdLst>
                  <a:gd name="connsiteX0" fmla="*/ 2455069 w 2455069"/>
                  <a:gd name="connsiteY0" fmla="*/ 173831 h 373856"/>
                  <a:gd name="connsiteX1" fmla="*/ 2052637 w 2455069"/>
                  <a:gd name="connsiteY1" fmla="*/ 328612 h 373856"/>
                  <a:gd name="connsiteX2" fmla="*/ 1643062 w 2455069"/>
                  <a:gd name="connsiteY2" fmla="*/ 154781 h 373856"/>
                  <a:gd name="connsiteX3" fmla="*/ 1228725 w 2455069"/>
                  <a:gd name="connsiteY3" fmla="*/ 0 h 373856"/>
                  <a:gd name="connsiteX4" fmla="*/ 819150 w 2455069"/>
                  <a:gd name="connsiteY4" fmla="*/ 323850 h 373856"/>
                  <a:gd name="connsiteX5" fmla="*/ 404812 w 2455069"/>
                  <a:gd name="connsiteY5" fmla="*/ 80962 h 373856"/>
                  <a:gd name="connsiteX6" fmla="*/ 0 w 2455069"/>
                  <a:gd name="connsiteY6" fmla="*/ 373856 h 37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5069" h="373856">
                    <a:moveTo>
                      <a:pt x="2455069" y="173831"/>
                    </a:moveTo>
                    <a:lnTo>
                      <a:pt x="2052637" y="328612"/>
                    </a:lnTo>
                    <a:lnTo>
                      <a:pt x="1643062" y="154781"/>
                    </a:lnTo>
                    <a:lnTo>
                      <a:pt x="1228725" y="0"/>
                    </a:lnTo>
                    <a:lnTo>
                      <a:pt x="819150" y="323850"/>
                    </a:lnTo>
                    <a:lnTo>
                      <a:pt x="404812" y="80962"/>
                    </a:lnTo>
                    <a:lnTo>
                      <a:pt x="0" y="373856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CB2BEED1-0C6F-715E-7556-C7284384B76F}"/>
                  </a:ext>
                </a:extLst>
              </p:cNvPr>
              <p:cNvSpPr/>
              <p:nvPr/>
            </p:nvSpPr>
            <p:spPr>
              <a:xfrm>
                <a:off x="6487811" y="2501722"/>
                <a:ext cx="2462212" cy="1062038"/>
              </a:xfrm>
              <a:custGeom>
                <a:avLst/>
                <a:gdLst>
                  <a:gd name="connsiteX0" fmla="*/ 0 w 2462212"/>
                  <a:gd name="connsiteY0" fmla="*/ 1062038 h 1062038"/>
                  <a:gd name="connsiteX1" fmla="*/ 202406 w 2462212"/>
                  <a:gd name="connsiteY1" fmla="*/ 185738 h 1062038"/>
                  <a:gd name="connsiteX2" fmla="*/ 416719 w 2462212"/>
                  <a:gd name="connsiteY2" fmla="*/ 157163 h 1062038"/>
                  <a:gd name="connsiteX3" fmla="*/ 823912 w 2462212"/>
                  <a:gd name="connsiteY3" fmla="*/ 183356 h 1062038"/>
                  <a:gd name="connsiteX4" fmla="*/ 1235869 w 2462212"/>
                  <a:gd name="connsiteY4" fmla="*/ 78581 h 1062038"/>
                  <a:gd name="connsiteX5" fmla="*/ 1645444 w 2462212"/>
                  <a:gd name="connsiteY5" fmla="*/ 0 h 1062038"/>
                  <a:gd name="connsiteX6" fmla="*/ 2057400 w 2462212"/>
                  <a:gd name="connsiteY6" fmla="*/ 78581 h 1062038"/>
                  <a:gd name="connsiteX7" fmla="*/ 2462212 w 2462212"/>
                  <a:gd name="connsiteY7" fmla="*/ 33338 h 106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2212" h="1062038">
                    <a:moveTo>
                      <a:pt x="0" y="1062038"/>
                    </a:moveTo>
                    <a:lnTo>
                      <a:pt x="202406" y="185738"/>
                    </a:lnTo>
                    <a:lnTo>
                      <a:pt x="416719" y="157163"/>
                    </a:lnTo>
                    <a:lnTo>
                      <a:pt x="823912" y="183356"/>
                    </a:lnTo>
                    <a:lnTo>
                      <a:pt x="1235869" y="78581"/>
                    </a:lnTo>
                    <a:lnTo>
                      <a:pt x="1645444" y="0"/>
                    </a:lnTo>
                    <a:lnTo>
                      <a:pt x="2057400" y="78581"/>
                    </a:lnTo>
                    <a:lnTo>
                      <a:pt x="2462212" y="3333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89762B8D-A88B-E9BB-1FB5-E03D599E9EA0}"/>
                  </a:ext>
                </a:extLst>
              </p:cNvPr>
              <p:cNvSpPr/>
              <p:nvPr/>
            </p:nvSpPr>
            <p:spPr>
              <a:xfrm>
                <a:off x="6487811" y="2644597"/>
                <a:ext cx="2464594" cy="1054894"/>
              </a:xfrm>
              <a:custGeom>
                <a:avLst/>
                <a:gdLst>
                  <a:gd name="connsiteX0" fmla="*/ 0 w 2464594"/>
                  <a:gd name="connsiteY0" fmla="*/ 1054894 h 1054894"/>
                  <a:gd name="connsiteX1" fmla="*/ 207169 w 2464594"/>
                  <a:gd name="connsiteY1" fmla="*/ 414338 h 1054894"/>
                  <a:gd name="connsiteX2" fmla="*/ 414337 w 2464594"/>
                  <a:gd name="connsiteY2" fmla="*/ 459581 h 1054894"/>
                  <a:gd name="connsiteX3" fmla="*/ 819150 w 2464594"/>
                  <a:gd name="connsiteY3" fmla="*/ 188119 h 1054894"/>
                  <a:gd name="connsiteX4" fmla="*/ 1233487 w 2464594"/>
                  <a:gd name="connsiteY4" fmla="*/ 166688 h 1054894"/>
                  <a:gd name="connsiteX5" fmla="*/ 1645444 w 2464594"/>
                  <a:gd name="connsiteY5" fmla="*/ 340519 h 1054894"/>
                  <a:gd name="connsiteX6" fmla="*/ 2055019 w 2464594"/>
                  <a:gd name="connsiteY6" fmla="*/ 0 h 1054894"/>
                  <a:gd name="connsiteX7" fmla="*/ 2464594 w 2464594"/>
                  <a:gd name="connsiteY7" fmla="*/ 121444 h 105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4594" h="1054894">
                    <a:moveTo>
                      <a:pt x="0" y="1054894"/>
                    </a:moveTo>
                    <a:lnTo>
                      <a:pt x="207169" y="414338"/>
                    </a:lnTo>
                    <a:lnTo>
                      <a:pt x="414337" y="459581"/>
                    </a:lnTo>
                    <a:lnTo>
                      <a:pt x="819150" y="188119"/>
                    </a:lnTo>
                    <a:lnTo>
                      <a:pt x="1233487" y="166688"/>
                    </a:lnTo>
                    <a:lnTo>
                      <a:pt x="1645444" y="340519"/>
                    </a:lnTo>
                    <a:lnTo>
                      <a:pt x="2055019" y="0"/>
                    </a:lnTo>
                    <a:lnTo>
                      <a:pt x="2464594" y="121444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1" name="Isosceles Triangle 570">
                <a:extLst>
                  <a:ext uri="{FF2B5EF4-FFF2-40B4-BE49-F238E27FC236}">
                    <a16:creationId xmlns:a16="http://schemas.microsoft.com/office/drawing/2014/main" id="{D3458DD3-4ABC-BB98-E450-7C2734074E73}"/>
                  </a:ext>
                </a:extLst>
              </p:cNvPr>
              <p:cNvSpPr/>
              <p:nvPr/>
            </p:nvSpPr>
            <p:spPr>
              <a:xfrm>
                <a:off x="11385687" y="2527896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2" name="Isosceles Triangle 571">
                <a:extLst>
                  <a:ext uri="{FF2B5EF4-FFF2-40B4-BE49-F238E27FC236}">
                    <a16:creationId xmlns:a16="http://schemas.microsoft.com/office/drawing/2014/main" id="{5C929E55-36C6-EB7F-35D7-79B23A08FF17}"/>
                  </a:ext>
                </a:extLst>
              </p:cNvPr>
              <p:cNvSpPr/>
              <p:nvPr/>
            </p:nvSpPr>
            <p:spPr>
              <a:xfrm>
                <a:off x="10976866" y="2477941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3" name="Isosceles Triangle 572">
                <a:extLst>
                  <a:ext uri="{FF2B5EF4-FFF2-40B4-BE49-F238E27FC236}">
                    <a16:creationId xmlns:a16="http://schemas.microsoft.com/office/drawing/2014/main" id="{A606E715-5035-4303-1321-D7AF8183CE1C}"/>
                  </a:ext>
                </a:extLst>
              </p:cNvPr>
              <p:cNvSpPr/>
              <p:nvPr/>
            </p:nvSpPr>
            <p:spPr>
              <a:xfrm>
                <a:off x="10565716" y="2607057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4" name="Isosceles Triangle 573">
                <a:extLst>
                  <a:ext uri="{FF2B5EF4-FFF2-40B4-BE49-F238E27FC236}">
                    <a16:creationId xmlns:a16="http://schemas.microsoft.com/office/drawing/2014/main" id="{5CF38BDE-6318-123B-5341-B378DB75094F}"/>
                  </a:ext>
                </a:extLst>
              </p:cNvPr>
              <p:cNvSpPr/>
              <p:nvPr/>
            </p:nvSpPr>
            <p:spPr>
              <a:xfrm>
                <a:off x="10151416" y="2555111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5" name="Isosceles Triangle 574">
                <a:extLst>
                  <a:ext uri="{FF2B5EF4-FFF2-40B4-BE49-F238E27FC236}">
                    <a16:creationId xmlns:a16="http://schemas.microsoft.com/office/drawing/2014/main" id="{19D0BCF2-D62A-34C4-672C-7276301D1017}"/>
                  </a:ext>
                </a:extLst>
              </p:cNvPr>
              <p:cNvSpPr/>
              <p:nvPr/>
            </p:nvSpPr>
            <p:spPr>
              <a:xfrm>
                <a:off x="9743013" y="2521150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6" name="Isosceles Triangle 575">
                <a:extLst>
                  <a:ext uri="{FF2B5EF4-FFF2-40B4-BE49-F238E27FC236}">
                    <a16:creationId xmlns:a16="http://schemas.microsoft.com/office/drawing/2014/main" id="{C5D591EE-503D-6D0B-2C51-CBAE5BC3EF1F}"/>
                  </a:ext>
                </a:extLst>
              </p:cNvPr>
              <p:cNvSpPr/>
              <p:nvPr/>
            </p:nvSpPr>
            <p:spPr>
              <a:xfrm>
                <a:off x="9333911" y="2555847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7" name="Isosceles Triangle 576">
                <a:extLst>
                  <a:ext uri="{FF2B5EF4-FFF2-40B4-BE49-F238E27FC236}">
                    <a16:creationId xmlns:a16="http://schemas.microsoft.com/office/drawing/2014/main" id="{10BBC914-F080-28FC-841B-9E550F9AA534}"/>
                  </a:ext>
                </a:extLst>
              </p:cNvPr>
              <p:cNvSpPr/>
              <p:nvPr/>
            </p:nvSpPr>
            <p:spPr>
              <a:xfrm>
                <a:off x="8922324" y="2492709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8" name="Isosceles Triangle 577">
                <a:extLst>
                  <a:ext uri="{FF2B5EF4-FFF2-40B4-BE49-F238E27FC236}">
                    <a16:creationId xmlns:a16="http://schemas.microsoft.com/office/drawing/2014/main" id="{28C28156-91B8-41A2-DA90-308FF67063B4}"/>
                  </a:ext>
                </a:extLst>
              </p:cNvPr>
              <p:cNvSpPr/>
              <p:nvPr/>
            </p:nvSpPr>
            <p:spPr>
              <a:xfrm>
                <a:off x="8512467" y="2539221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9" name="Isosceles Triangle 578">
                <a:extLst>
                  <a:ext uri="{FF2B5EF4-FFF2-40B4-BE49-F238E27FC236}">
                    <a16:creationId xmlns:a16="http://schemas.microsoft.com/office/drawing/2014/main" id="{7A1CD1A4-9BA6-4D85-043C-8DE86B1BDA19}"/>
                  </a:ext>
                </a:extLst>
              </p:cNvPr>
              <p:cNvSpPr/>
              <p:nvPr/>
            </p:nvSpPr>
            <p:spPr>
              <a:xfrm>
                <a:off x="8102684" y="2461921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0" name="Isosceles Triangle 579">
                <a:extLst>
                  <a:ext uri="{FF2B5EF4-FFF2-40B4-BE49-F238E27FC236}">
                    <a16:creationId xmlns:a16="http://schemas.microsoft.com/office/drawing/2014/main" id="{02A47997-8D6B-CF34-B351-605ED26689EE}"/>
                  </a:ext>
                </a:extLst>
              </p:cNvPr>
              <p:cNvSpPr/>
              <p:nvPr/>
            </p:nvSpPr>
            <p:spPr>
              <a:xfrm>
                <a:off x="7690907" y="2547745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1" name="Isosceles Triangle 580">
                <a:extLst>
                  <a:ext uri="{FF2B5EF4-FFF2-40B4-BE49-F238E27FC236}">
                    <a16:creationId xmlns:a16="http://schemas.microsoft.com/office/drawing/2014/main" id="{D2251E7A-2D53-FB8D-DBF3-5FD633FEC6C6}"/>
                  </a:ext>
                </a:extLst>
              </p:cNvPr>
              <p:cNvSpPr/>
              <p:nvPr/>
            </p:nvSpPr>
            <p:spPr>
              <a:xfrm>
                <a:off x="7279083" y="2640798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2" name="Isosceles Triangle 581">
                <a:extLst>
                  <a:ext uri="{FF2B5EF4-FFF2-40B4-BE49-F238E27FC236}">
                    <a16:creationId xmlns:a16="http://schemas.microsoft.com/office/drawing/2014/main" id="{82E80796-43D8-5FAE-37FE-629A690D9B09}"/>
                  </a:ext>
                </a:extLst>
              </p:cNvPr>
              <p:cNvSpPr/>
              <p:nvPr/>
            </p:nvSpPr>
            <p:spPr>
              <a:xfrm>
                <a:off x="6870249" y="2620759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3" name="Isosceles Triangle 582">
                <a:extLst>
                  <a:ext uri="{FF2B5EF4-FFF2-40B4-BE49-F238E27FC236}">
                    <a16:creationId xmlns:a16="http://schemas.microsoft.com/office/drawing/2014/main" id="{D340414F-3FD7-16C8-C853-7DFCA9468C9B}"/>
                  </a:ext>
                </a:extLst>
              </p:cNvPr>
              <p:cNvSpPr/>
              <p:nvPr/>
            </p:nvSpPr>
            <p:spPr>
              <a:xfrm>
                <a:off x="6664911" y="2648967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" name="Isosceles Triangle 583">
                <a:extLst>
                  <a:ext uri="{FF2B5EF4-FFF2-40B4-BE49-F238E27FC236}">
                    <a16:creationId xmlns:a16="http://schemas.microsoft.com/office/drawing/2014/main" id="{5CA51281-5AEB-08BF-CDEE-1E7057E9082B}"/>
                  </a:ext>
                </a:extLst>
              </p:cNvPr>
              <p:cNvSpPr/>
              <p:nvPr/>
            </p:nvSpPr>
            <p:spPr>
              <a:xfrm>
                <a:off x="6461395" y="3524870"/>
                <a:ext cx="59778" cy="63593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B9F60F97-1E9C-93C9-2E49-FB568C5A2B14}"/>
                  </a:ext>
                </a:extLst>
              </p:cNvPr>
              <p:cNvSpPr/>
              <p:nvPr/>
            </p:nvSpPr>
            <p:spPr>
              <a:xfrm>
                <a:off x="11390283" y="2538709"/>
                <a:ext cx="52780" cy="5278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16B5F4F0-362B-9409-2CDB-CB76FDF8C764}"/>
                  </a:ext>
                </a:extLst>
              </p:cNvPr>
              <p:cNvSpPr/>
              <p:nvPr/>
            </p:nvSpPr>
            <p:spPr>
              <a:xfrm>
                <a:off x="10977317" y="2693309"/>
                <a:ext cx="52780" cy="5278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95D4F0A9-AAD6-335B-53D5-30ADC7C5978D}"/>
                  </a:ext>
                </a:extLst>
              </p:cNvPr>
              <p:cNvSpPr/>
              <p:nvPr/>
            </p:nvSpPr>
            <p:spPr>
              <a:xfrm>
                <a:off x="10566474" y="2519190"/>
                <a:ext cx="52780" cy="5278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2DC59BAA-8EB7-243C-1A19-C7E862BE5620}"/>
                  </a:ext>
                </a:extLst>
              </p:cNvPr>
              <p:cNvSpPr/>
              <p:nvPr/>
            </p:nvSpPr>
            <p:spPr>
              <a:xfrm>
                <a:off x="10156562" y="2365098"/>
                <a:ext cx="52780" cy="5278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5288E0ED-3D65-3CDC-F5F3-3ACE52A5DE4C}"/>
                  </a:ext>
                </a:extLst>
              </p:cNvPr>
              <p:cNvSpPr/>
              <p:nvPr/>
            </p:nvSpPr>
            <p:spPr>
              <a:xfrm>
                <a:off x="9744492" y="2689253"/>
                <a:ext cx="52780" cy="5278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72CAF70A-8F56-1C97-7E19-107489343C81}"/>
                  </a:ext>
                </a:extLst>
              </p:cNvPr>
              <p:cNvSpPr/>
              <p:nvPr/>
            </p:nvSpPr>
            <p:spPr>
              <a:xfrm>
                <a:off x="9334720" y="2450389"/>
                <a:ext cx="52780" cy="5278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7588995F-9C4A-2A71-9360-DA18CA7ACB71}"/>
                  </a:ext>
                </a:extLst>
              </p:cNvPr>
              <p:cNvSpPr/>
              <p:nvPr/>
            </p:nvSpPr>
            <p:spPr>
              <a:xfrm>
                <a:off x="8924824" y="2739382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16D10C75-3577-20A4-DFE7-2537E6D95C93}"/>
                  </a:ext>
                </a:extLst>
              </p:cNvPr>
              <p:cNvSpPr/>
              <p:nvPr/>
            </p:nvSpPr>
            <p:spPr>
              <a:xfrm>
                <a:off x="8514537" y="2620588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CE2084F0-CBFD-4DC8-CC3E-4A1E7ACA192B}"/>
                  </a:ext>
                </a:extLst>
              </p:cNvPr>
              <p:cNvSpPr/>
              <p:nvPr/>
            </p:nvSpPr>
            <p:spPr>
              <a:xfrm>
                <a:off x="8105224" y="2954378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3D3020BB-CF9C-7291-A69B-449CA2E3F9B6}"/>
                  </a:ext>
                </a:extLst>
              </p:cNvPr>
              <p:cNvSpPr/>
              <p:nvPr/>
            </p:nvSpPr>
            <p:spPr>
              <a:xfrm>
                <a:off x="7695046" y="2787421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9B99D09D-97D6-B845-05D6-9622435839E9}"/>
                  </a:ext>
                </a:extLst>
              </p:cNvPr>
              <p:cNvSpPr/>
              <p:nvPr/>
            </p:nvSpPr>
            <p:spPr>
              <a:xfrm>
                <a:off x="7280743" y="2810537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0FEEB08F-D39F-6A66-3638-FAE946DE9575}"/>
                  </a:ext>
                </a:extLst>
              </p:cNvPr>
              <p:cNvSpPr/>
              <p:nvPr/>
            </p:nvSpPr>
            <p:spPr>
              <a:xfrm>
                <a:off x="6872057" y="3074550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id="{E9ABB766-D95D-B02E-CC00-57C84056FE0C}"/>
                  </a:ext>
                </a:extLst>
              </p:cNvPr>
              <p:cNvSpPr/>
              <p:nvPr/>
            </p:nvSpPr>
            <p:spPr>
              <a:xfrm>
                <a:off x="6667947" y="3032065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id="{EF27987F-788C-A72B-FD93-44CA30F2CA64}"/>
                  </a:ext>
                </a:extLst>
              </p:cNvPr>
              <p:cNvSpPr/>
              <p:nvPr/>
            </p:nvSpPr>
            <p:spPr>
              <a:xfrm>
                <a:off x="6460494" y="3667085"/>
                <a:ext cx="52780" cy="527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:a16="http://schemas.microsoft.com/office/drawing/2014/main" id="{04446327-833A-D40F-AE81-8EB8EB37A389}"/>
                  </a:ext>
                </a:extLst>
              </p:cNvPr>
              <p:cNvSpPr/>
              <p:nvPr/>
            </p:nvSpPr>
            <p:spPr>
              <a:xfrm>
                <a:off x="7441375" y="1853608"/>
                <a:ext cx="1094049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3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RT period 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0465822" y="6032545"/>
            <a:ext cx="1726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Gerds AT </a:t>
            </a:r>
            <a:r>
              <a:rPr lang="en-US" sz="1200" i="1" dirty="0" smtClean="0"/>
              <a:t>et al. </a:t>
            </a:r>
            <a:r>
              <a:rPr lang="en-US" sz="1200" dirty="0" smtClean="0"/>
              <a:t>ASH 2022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7510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BDD1-7B51-F549-B955-EFB2DEC8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Pacritinib Is a Potent ACVR1 Inhibitor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8728A-4BFA-AD51-92C6-0983041700B5}"/>
              </a:ext>
            </a:extLst>
          </p:cNvPr>
          <p:cNvSpPr txBox="1"/>
          <p:nvPr/>
        </p:nvSpPr>
        <p:spPr>
          <a:xfrm>
            <a:off x="700882" y="4810568"/>
            <a:ext cx="10567855" cy="5438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67" baseline="30000" err="1">
                <a:solidFill>
                  <a:prstClr val="black"/>
                </a:solidFill>
                <a:latin typeface="Arial"/>
                <a:ea typeface="Geneva" charset="0"/>
                <a:cs typeface="Arial"/>
              </a:rPr>
              <a:t>a</a:t>
            </a:r>
            <a:r>
              <a:rPr lang="en-US" sz="1467" err="1">
                <a:solidFill>
                  <a:prstClr val="black"/>
                </a:solidFill>
                <a:latin typeface="Arial"/>
                <a:ea typeface="Geneva" charset="0"/>
                <a:cs typeface="Arial"/>
              </a:rPr>
              <a:t>LDN</a:t>
            </a:r>
            <a:r>
              <a:rPr lang="en-US" sz="1467">
                <a:solidFill>
                  <a:prstClr val="black"/>
                </a:solidFill>
                <a:latin typeface="Arial"/>
                <a:ea typeface="Geneva" charset="0"/>
                <a:cs typeface="Arial"/>
              </a:rPr>
              <a:t> 193189 is an ACVR1 inhibitor.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67" baseline="30000" err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b</a:t>
            </a:r>
            <a:r>
              <a:rPr lang="en-US" sz="1467" err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C</a:t>
            </a:r>
            <a:r>
              <a:rPr lang="en-US" sz="1467" baseline="-25000" err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max</a:t>
            </a:r>
            <a:r>
              <a:rPr lang="en-US" sz="1467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 is the maximum unbound plasma concentration at the clinical recommended dose in humans.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19FDFC-6008-F756-A097-C45A6B7B63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0881" y="1907030"/>
          <a:ext cx="9326970" cy="288558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71929">
                  <a:extLst>
                    <a:ext uri="{9D8B030D-6E8A-4147-A177-3AD203B41FA5}">
                      <a16:colId xmlns:a16="http://schemas.microsoft.com/office/drawing/2014/main" val="1134112391"/>
                    </a:ext>
                  </a:extLst>
                </a:gridCol>
                <a:gridCol w="1551008">
                  <a:extLst>
                    <a:ext uri="{9D8B030D-6E8A-4147-A177-3AD203B41FA5}">
                      <a16:colId xmlns:a16="http://schemas.microsoft.com/office/drawing/2014/main" val="232980470"/>
                    </a:ext>
                  </a:extLst>
                </a:gridCol>
                <a:gridCol w="1597307">
                  <a:extLst>
                    <a:ext uri="{9D8B030D-6E8A-4147-A177-3AD203B41FA5}">
                      <a16:colId xmlns:a16="http://schemas.microsoft.com/office/drawing/2014/main" val="1556669586"/>
                    </a:ext>
                  </a:extLst>
                </a:gridCol>
                <a:gridCol w="1516284">
                  <a:extLst>
                    <a:ext uri="{9D8B030D-6E8A-4147-A177-3AD203B41FA5}">
                      <a16:colId xmlns:a16="http://schemas.microsoft.com/office/drawing/2014/main" val="3057732327"/>
                    </a:ext>
                  </a:extLst>
                </a:gridCol>
                <a:gridCol w="1558389">
                  <a:extLst>
                    <a:ext uri="{9D8B030D-6E8A-4147-A177-3AD203B41FA5}">
                      <a16:colId xmlns:a16="http://schemas.microsoft.com/office/drawing/2014/main" val="3717997001"/>
                    </a:ext>
                  </a:extLst>
                </a:gridCol>
                <a:gridCol w="1432053">
                  <a:extLst>
                    <a:ext uri="{9D8B030D-6E8A-4147-A177-3AD203B41FA5}">
                      <a16:colId xmlns:a16="http://schemas.microsoft.com/office/drawing/2014/main" val="1516163208"/>
                    </a:ext>
                  </a:extLst>
                </a:gridCol>
              </a:tblGrid>
              <a:tr h="6785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+ 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LDN 193189</a:t>
                      </a:r>
                      <a:r>
                        <a:rPr lang="en-US" sz="1500" b="0" baseline="30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PAC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5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5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213 nM </a:t>
                      </a:r>
                      <a:endParaRPr lang="en-US" sz="15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MMB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5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5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168 </a:t>
                      </a: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nM </a:t>
                      </a:r>
                      <a:endParaRPr lang="en-US" sz="15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FED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5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5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275 nM </a:t>
                      </a:r>
                      <a:endParaRPr lang="en-US" sz="15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RUX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5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5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47</a:t>
                      </a:r>
                      <a:r>
                        <a:rPr lang="en-US" sz="15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nM </a:t>
                      </a:r>
                      <a:endParaRPr lang="en-US" sz="15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849374"/>
                  </a:ext>
                </a:extLst>
              </a:tr>
              <a:tr h="551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Replicate 1</a:t>
                      </a:r>
                      <a:endParaRPr lang="en-US" sz="15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ACVR1 IC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50 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(nM)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20.4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22.6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3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70.2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/>
                          <a:cs typeface="Arial"/>
                        </a:rPr>
                        <a:t>312.0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/>
                          <a:cs typeface="Arial"/>
                        </a:rPr>
                        <a:t>&gt;1000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301822"/>
                  </a:ext>
                </a:extLst>
              </a:tr>
              <a:tr h="551771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Replicate 2</a:t>
                      </a:r>
                    </a:p>
                    <a:p>
                      <a:r>
                        <a:rPr lang="en-US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ACVR1 IC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(nM)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32.4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10.8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9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34.9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5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/>
                          <a:cs typeface="Arial"/>
                        </a:rPr>
                        <a:t>235.0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/>
                          <a:cs typeface="Arial"/>
                        </a:rPr>
                        <a:t>&gt;1000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993031"/>
                  </a:ext>
                </a:extLst>
              </a:tr>
              <a:tr h="551771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Mean</a:t>
                      </a:r>
                      <a:endParaRPr lang="en-US" sz="15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ACVR1 IC</a:t>
                      </a:r>
                      <a:r>
                        <a:rPr lang="en-US" sz="1200" baseline="-25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(nM)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26.4</a:t>
                      </a:r>
                      <a:endParaRPr lang="en-US" sz="15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4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16.7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28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52.6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8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/>
                          <a:cs typeface="Arial"/>
                        </a:rPr>
                        <a:t>273.5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/>
                          <a:cs typeface="Arial"/>
                        </a:rPr>
                        <a:t>&gt;1000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349675"/>
                  </a:ext>
                </a:extLst>
              </a:tr>
              <a:tr h="551771">
                <a:tc>
                  <a:txBody>
                    <a:bodyPr/>
                    <a:lstStyle/>
                    <a:p>
                      <a:r>
                        <a:rPr lang="en-US" sz="1500" b="1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Potency</a:t>
                      </a:r>
                      <a:r>
                        <a:rPr lang="en-US" sz="1500" b="1" baseline="30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lang="en-US" sz="1500" b="1" baseline="30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(C</a:t>
                      </a:r>
                      <a:r>
                        <a:rPr lang="en-US" sz="120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:IC</a:t>
                      </a:r>
                      <a:r>
                        <a:rPr lang="en-US" sz="120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en-US" sz="120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12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12.7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3.2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1.0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&lt;0.01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19764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60AF689-9520-4885-A42B-7E36C6DDA14F}"/>
              </a:ext>
            </a:extLst>
          </p:cNvPr>
          <p:cNvSpPr/>
          <p:nvPr/>
        </p:nvSpPr>
        <p:spPr>
          <a:xfrm rot="10800000">
            <a:off x="10193482" y="2587873"/>
            <a:ext cx="436487" cy="1880457"/>
          </a:xfrm>
          <a:prstGeom prst="rect">
            <a:avLst/>
          </a:prstGeom>
          <a:gradFill>
            <a:gsLst>
              <a:gs pos="100000">
                <a:srgbClr val="2118F5"/>
              </a:gs>
              <a:gs pos="77000">
                <a:srgbClr val="3530F3"/>
              </a:gs>
              <a:gs pos="61000">
                <a:srgbClr val="5C60EE"/>
              </a:gs>
              <a:gs pos="100000">
                <a:srgbClr val="0D00F7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7000">
                <a:schemeClr val="bg1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3A72F-BB2E-AAA6-71DF-A928EB0AA62B}"/>
              </a:ext>
            </a:extLst>
          </p:cNvPr>
          <p:cNvSpPr txBox="1"/>
          <p:nvPr/>
        </p:nvSpPr>
        <p:spPr>
          <a:xfrm>
            <a:off x="10124753" y="2203605"/>
            <a:ext cx="1069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CD323-0CC4-EC61-1B26-DE2C8A022801}"/>
              </a:ext>
            </a:extLst>
          </p:cNvPr>
          <p:cNvSpPr txBox="1"/>
          <p:nvPr/>
        </p:nvSpPr>
        <p:spPr>
          <a:xfrm>
            <a:off x="10629968" y="2553811"/>
            <a:ext cx="1428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Higher</a:t>
            </a:r>
            <a:r>
              <a:rPr lang="en-US" sz="1400">
                <a:solidFill>
                  <a:prstClr val="black"/>
                </a:solidFill>
                <a:latin typeface="Arial Narrow" panose="020B0604020202020204" pitchFamily="34" charset="0"/>
                <a:ea typeface="Geneva" charset="0"/>
                <a:cs typeface="Arial Narrow" panose="020B0604020202020204" pitchFamily="34" charset="0"/>
              </a:rPr>
              <a:t> </a:t>
            </a: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potency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AC4AB-C7D8-F93E-F531-88818A9B269D}"/>
              </a:ext>
            </a:extLst>
          </p:cNvPr>
          <p:cNvSpPr txBox="1"/>
          <p:nvPr/>
        </p:nvSpPr>
        <p:spPr>
          <a:xfrm>
            <a:off x="10654102" y="4194613"/>
            <a:ext cx="1428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Lower potency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2C842-A152-2A02-C8C7-B4D23651E581}"/>
              </a:ext>
            </a:extLst>
          </p:cNvPr>
          <p:cNvSpPr txBox="1"/>
          <p:nvPr/>
        </p:nvSpPr>
        <p:spPr>
          <a:xfrm>
            <a:off x="622523" y="1377988"/>
            <a:ext cx="1077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609585" fontAlgn="base">
              <a:spcBef>
                <a:spcPct val="0"/>
              </a:spcBef>
              <a:spcAft>
                <a:spcPts val="12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0B1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Pacritinib is ~4x more potent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than momelotinib against ACVR1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1B102-624A-6036-C3D4-9F47AB78BF89}"/>
              </a:ext>
            </a:extLst>
          </p:cNvPr>
          <p:cNvSpPr txBox="1"/>
          <p:nvPr/>
        </p:nvSpPr>
        <p:spPr>
          <a:xfrm>
            <a:off x="622523" y="6081344"/>
            <a:ext cx="1156947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ACVR1= Activin A receptor type 1; FED=fedratinib; IC</a:t>
            </a:r>
            <a:r>
              <a:rPr lang="en-US" sz="933" baseline="-25000" dirty="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50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=half maximal inhibitory concentration; MOM=momelotinib; PAC=pacritinib; RUX=ruxolitinib.</a:t>
            </a:r>
          </a:p>
        </p:txBody>
      </p:sp>
      <p:sp>
        <p:nvSpPr>
          <p:cNvPr id="13" name="Slide Number Placeholder 25">
            <a:extLst>
              <a:ext uri="{FF2B5EF4-FFF2-40B4-BE49-F238E27FC236}">
                <a16:creationId xmlns:a16="http://schemas.microsoft.com/office/drawing/2014/main" id="{58B6E46D-0674-9315-5AC3-E63411FCCE0F}"/>
              </a:ext>
            </a:extLst>
          </p:cNvPr>
          <p:cNvSpPr txBox="1">
            <a:spLocks/>
          </p:cNvSpPr>
          <p:nvPr/>
        </p:nvSpPr>
        <p:spPr>
          <a:xfrm>
            <a:off x="8727510" y="6468940"/>
            <a:ext cx="292479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fld id="{26A48A3A-68FD-824C-AFA9-170EBFA03C9C}" type="slidenum"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121917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4102" y="6040243"/>
            <a:ext cx="1535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Oh ST </a:t>
            </a:r>
            <a:r>
              <a:rPr lang="en-US" sz="1200" i="1" dirty="0" smtClean="0"/>
              <a:t>et al. </a:t>
            </a:r>
            <a:r>
              <a:rPr lang="en-US" sz="1200" dirty="0" smtClean="0"/>
              <a:t>ASH 2022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7046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99B5-CF06-874E-A04B-B8BB9539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Anemia Is a Common </a:t>
            </a:r>
            <a:r>
              <a:rPr lang="en-US" dirty="0" smtClean="0"/>
              <a:t>Manifestation of </a:t>
            </a:r>
            <a:r>
              <a:rPr lang="en-US" dirty="0" err="1" smtClean="0"/>
              <a:t>Myelofibrosis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70195-4678-074D-85BC-89689B012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2551F-0F36-184F-87EE-E0604C929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0CFC9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0CF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B6DB6F-21B2-144B-A593-D231002F6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11" y="6060558"/>
            <a:ext cx="8005285" cy="68736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aseline="30000" dirty="0">
                <a:cs typeface="Arial" panose="020B0604020202020204" pitchFamily="34" charset="0"/>
              </a:rPr>
              <a:t>a</a:t>
            </a:r>
            <a:r>
              <a:rPr lang="en-US" sz="900" baseline="30000" dirty="0">
                <a:cs typeface="Arial" panose="020B0604020202020204" pitchFamily="34" charset="0"/>
              </a:rPr>
              <a:t> </a:t>
            </a:r>
            <a:r>
              <a:rPr lang="en-US" sz="900" dirty="0">
                <a:cs typeface="Arial" panose="020B0604020202020204" pitchFamily="34" charset="0"/>
              </a:rPr>
              <a:t>Anemia defined as </a:t>
            </a:r>
            <a:r>
              <a:rPr lang="en-US" sz="900" dirty="0"/>
              <a:t>hemoglobin &lt;10 g/dL. </a:t>
            </a:r>
            <a:r>
              <a:rPr lang="en-US" baseline="30000" dirty="0">
                <a:cs typeface="Arial" panose="020B0604020202020204" pitchFamily="34" charset="0"/>
              </a:rPr>
              <a:t>b</a:t>
            </a:r>
            <a:r>
              <a:rPr lang="en-US" sz="900" baseline="30000" dirty="0">
                <a:cs typeface="Arial" panose="020B0604020202020204" pitchFamily="34" charset="0"/>
              </a:rPr>
              <a:t> </a:t>
            </a:r>
            <a:r>
              <a:rPr lang="en-US" sz="900" dirty="0">
                <a:cs typeface="Arial" panose="020B0604020202020204" pitchFamily="34" charset="0"/>
              </a:rPr>
              <a:t>Anemia from time of diagnosis among 1000 Mayo Clinic patients with primary myelofibrosis.</a:t>
            </a: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900" dirty="0"/>
              <a:t>1. </a:t>
            </a:r>
            <a:r>
              <a:rPr lang="it-IT" sz="900" dirty="0"/>
              <a:t>Naymagon L, et al. </a:t>
            </a:r>
            <a:r>
              <a:rPr lang="it-IT" sz="900" i="1" dirty="0"/>
              <a:t>Hemasphere. </a:t>
            </a:r>
            <a:r>
              <a:rPr lang="it-IT" sz="900" dirty="0"/>
              <a:t>2017;1(1):e1. 2. </a:t>
            </a:r>
            <a:r>
              <a:rPr lang="en-US" sz="900" dirty="0"/>
              <a:t>Tefferi A, et al. </a:t>
            </a:r>
            <a:r>
              <a:rPr lang="en-US" sz="900" i="1" dirty="0"/>
              <a:t>Mayo Clin Proc</a:t>
            </a:r>
            <a:r>
              <a:rPr lang="en-US" sz="900" dirty="0"/>
              <a:t>. 2012;87(1):25-33.</a:t>
            </a:r>
            <a:r>
              <a:rPr lang="it-IT" sz="900" dirty="0"/>
              <a:t> </a:t>
            </a: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20A35-858B-4F4A-A0BF-75B39BBE4306}"/>
              </a:ext>
            </a:extLst>
          </p:cNvPr>
          <p:cNvSpPr txBox="1"/>
          <p:nvPr/>
        </p:nvSpPr>
        <p:spPr>
          <a:xfrm>
            <a:off x="4221582" y="1836199"/>
            <a:ext cx="751132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Prevalence of Anemia in Patients With Myelofibrosis Rises Over Time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1,2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D8F410-3C07-4A96-9742-057624FFCCBE}"/>
              </a:ext>
            </a:extLst>
          </p:cNvPr>
          <p:cNvSpPr txBox="1"/>
          <p:nvPr/>
        </p:nvSpPr>
        <p:spPr>
          <a:xfrm>
            <a:off x="2471199" y="5739343"/>
            <a:ext cx="210872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71509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Time From Diagnosis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874C6F-B082-42D1-B600-A7E50F8A66B7}"/>
              </a:ext>
            </a:extLst>
          </p:cNvPr>
          <p:cNvSpPr/>
          <p:nvPr/>
        </p:nvSpPr>
        <p:spPr>
          <a:xfrm>
            <a:off x="4756871" y="3919614"/>
            <a:ext cx="1287096" cy="128709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1AE6C7-8E56-45A7-A021-727068CA2A22}"/>
              </a:ext>
            </a:extLst>
          </p:cNvPr>
          <p:cNvSpPr/>
          <p:nvPr/>
        </p:nvSpPr>
        <p:spPr>
          <a:xfrm>
            <a:off x="6454672" y="3224330"/>
            <a:ext cx="1844558" cy="18445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F58509-3D75-482C-850C-C722AE9201A7}"/>
              </a:ext>
            </a:extLst>
          </p:cNvPr>
          <p:cNvSpPr/>
          <p:nvPr/>
        </p:nvSpPr>
        <p:spPr>
          <a:xfrm>
            <a:off x="8705196" y="2400193"/>
            <a:ext cx="2505331" cy="250533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F709A-8D47-4736-AF0D-5DF562773EB6}"/>
              </a:ext>
            </a:extLst>
          </p:cNvPr>
          <p:cNvSpPr txBox="1"/>
          <p:nvPr/>
        </p:nvSpPr>
        <p:spPr>
          <a:xfrm>
            <a:off x="4919217" y="4318174"/>
            <a:ext cx="93294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~35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A59353-15E9-4C80-B02B-9AAC4B1BA02E}"/>
              </a:ext>
            </a:extLst>
          </p:cNvPr>
          <p:cNvSpPr txBox="1"/>
          <p:nvPr/>
        </p:nvSpPr>
        <p:spPr>
          <a:xfrm>
            <a:off x="5679489" y="3856366"/>
            <a:ext cx="61" cy="290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275E5-F918-4DEE-8D94-FA291C1485A0}"/>
              </a:ext>
            </a:extLst>
          </p:cNvPr>
          <p:cNvSpPr txBox="1"/>
          <p:nvPr/>
        </p:nvSpPr>
        <p:spPr>
          <a:xfrm>
            <a:off x="6752549" y="3826220"/>
            <a:ext cx="1224694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~60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088066-EDA7-4D30-AB95-AAA8F09C7B02}"/>
              </a:ext>
            </a:extLst>
          </p:cNvPr>
          <p:cNvSpPr txBox="1"/>
          <p:nvPr/>
        </p:nvSpPr>
        <p:spPr>
          <a:xfrm>
            <a:off x="7544445" y="3323195"/>
            <a:ext cx="61" cy="290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714E49-A89E-432C-BD42-6F25AB3F4278}"/>
              </a:ext>
            </a:extLst>
          </p:cNvPr>
          <p:cNvGrpSpPr/>
          <p:nvPr/>
        </p:nvGrpSpPr>
        <p:grpSpPr>
          <a:xfrm>
            <a:off x="8834272" y="3136502"/>
            <a:ext cx="2266903" cy="954107"/>
            <a:chOff x="2803253" y="3336772"/>
            <a:chExt cx="2402876" cy="101133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226883-C519-4A7E-8420-6AAED4065EDE}"/>
                </a:ext>
              </a:extLst>
            </p:cNvPr>
            <p:cNvSpPr txBox="1"/>
            <p:nvPr/>
          </p:nvSpPr>
          <p:spPr>
            <a:xfrm>
              <a:off x="2803253" y="3336772"/>
              <a:ext cx="2402876" cy="101133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~100</a:t>
              </a:r>
              <a:r>
                <a:rPr kumimoji="0" lang="en-US" sz="5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E0D916-028B-4846-9D1C-9380D8013718}"/>
                </a:ext>
              </a:extLst>
            </p:cNvPr>
            <p:cNvSpPr txBox="1"/>
            <p:nvPr/>
          </p:nvSpPr>
          <p:spPr>
            <a:xfrm>
              <a:off x="3794127" y="3443967"/>
              <a:ext cx="211778" cy="3262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chemeClr val="bg2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endParaRPr>
            </a:p>
          </p:txBody>
        </p:sp>
      </p:grpSp>
      <p:sp>
        <p:nvSpPr>
          <p:cNvPr id="26" name="Right Arrow 87">
            <a:extLst>
              <a:ext uri="{FF2B5EF4-FFF2-40B4-BE49-F238E27FC236}">
                <a16:creationId xmlns:a16="http://schemas.microsoft.com/office/drawing/2014/main" id="{4A40806E-D718-4594-9664-4374049A57F5}"/>
              </a:ext>
            </a:extLst>
          </p:cNvPr>
          <p:cNvSpPr/>
          <p:nvPr/>
        </p:nvSpPr>
        <p:spPr>
          <a:xfrm>
            <a:off x="5410200" y="5349812"/>
            <a:ext cx="5718436" cy="301611"/>
          </a:xfrm>
          <a:prstGeom prst="rightArrow">
            <a:avLst>
              <a:gd name="adj1" fmla="val 24761"/>
              <a:gd name="adj2" fmla="val 112735"/>
            </a:avLst>
          </a:prstGeom>
          <a:gradFill flip="none" rotWithShape="1">
            <a:gsLst>
              <a:gs pos="0">
                <a:srgbClr val="008AAB"/>
              </a:gs>
              <a:gs pos="100000">
                <a:srgbClr val="E2F6F5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22225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09CA05-C1C2-4516-9DF7-12140F6068E2}"/>
              </a:ext>
            </a:extLst>
          </p:cNvPr>
          <p:cNvSpPr txBox="1"/>
          <p:nvPr/>
        </p:nvSpPr>
        <p:spPr>
          <a:xfrm>
            <a:off x="3003563" y="5300761"/>
            <a:ext cx="157636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1509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Patients With Anemia (%)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E8AB2F-7914-4EE1-A17D-964FE6F2AC49}"/>
              </a:ext>
            </a:extLst>
          </p:cNvPr>
          <p:cNvSpPr txBox="1"/>
          <p:nvPr/>
        </p:nvSpPr>
        <p:spPr>
          <a:xfrm>
            <a:off x="4953093" y="5731648"/>
            <a:ext cx="9126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At diagnosis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3226EC-6723-4C4E-8AE2-7CA9481FB177}"/>
              </a:ext>
            </a:extLst>
          </p:cNvPr>
          <p:cNvSpPr txBox="1"/>
          <p:nvPr/>
        </p:nvSpPr>
        <p:spPr>
          <a:xfrm>
            <a:off x="6814690" y="5731648"/>
            <a:ext cx="10570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Within 1 year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8E634B-F892-4923-83F0-C00C791A768C}"/>
              </a:ext>
            </a:extLst>
          </p:cNvPr>
          <p:cNvSpPr txBox="1"/>
          <p:nvPr/>
        </p:nvSpPr>
        <p:spPr>
          <a:xfrm>
            <a:off x="8811486" y="5731648"/>
            <a:ext cx="23355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During the disease course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505861-126C-4A46-BB40-D735EC5A9016}"/>
              </a:ext>
            </a:extLst>
          </p:cNvPr>
          <p:cNvCxnSpPr>
            <a:cxnSpLocks/>
          </p:cNvCxnSpPr>
          <p:nvPr/>
        </p:nvCxnSpPr>
        <p:spPr>
          <a:xfrm flipH="1">
            <a:off x="5407544" y="5206710"/>
            <a:ext cx="1860" cy="493589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3BEB37-F2BB-432C-80DB-FD964622D9B3}"/>
              </a:ext>
            </a:extLst>
          </p:cNvPr>
          <p:cNvCxnSpPr>
            <a:cxnSpLocks/>
          </p:cNvCxnSpPr>
          <p:nvPr/>
        </p:nvCxnSpPr>
        <p:spPr>
          <a:xfrm>
            <a:off x="7353299" y="5068888"/>
            <a:ext cx="0" cy="627112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755FF39-7C6F-411F-B7AD-56B5C688AB05}"/>
              </a:ext>
            </a:extLst>
          </p:cNvPr>
          <p:cNvCxnSpPr>
            <a:cxnSpLocks/>
          </p:cNvCxnSpPr>
          <p:nvPr/>
        </p:nvCxnSpPr>
        <p:spPr>
          <a:xfrm>
            <a:off x="9967725" y="4905523"/>
            <a:ext cx="0" cy="790477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02315C0-8F59-1B49-B9E9-4484A09AD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54" y="1468800"/>
            <a:ext cx="3566928" cy="2076609"/>
          </a:xfrm>
        </p:spPr>
        <p:txBody>
          <a:bodyPr/>
          <a:lstStyle/>
          <a:p>
            <a:r>
              <a:rPr lang="en-US" dirty="0"/>
              <a:t>During their disease course/treatment, virtually all patients with myelofibrosis will experience anemia</a:t>
            </a:r>
            <a:r>
              <a:rPr lang="en-US" baseline="30000" dirty="0"/>
              <a:t>1,a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364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5077B65-9AB3-2A27-7DA4-663ACCDCD036}"/>
              </a:ext>
            </a:extLst>
          </p:cNvPr>
          <p:cNvGrpSpPr/>
          <p:nvPr/>
        </p:nvGrpSpPr>
        <p:grpSpPr>
          <a:xfrm>
            <a:off x="5348433" y="1199523"/>
            <a:ext cx="6603185" cy="4697227"/>
            <a:chOff x="4011325" y="1003547"/>
            <a:chExt cx="4952389" cy="35229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2B8397-D447-670F-2D3A-9C0B8C3EED98}"/>
                </a:ext>
              </a:extLst>
            </p:cNvPr>
            <p:cNvSpPr txBox="1"/>
            <p:nvPr/>
          </p:nvSpPr>
          <p:spPr>
            <a:xfrm>
              <a:off x="4095504" y="1003547"/>
              <a:ext cx="482343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b="1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Rate of TI (SIMPLIFY criteria) through Week 24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2B2972-5F7E-DFE0-48C3-B2236709EBDC}"/>
                </a:ext>
              </a:extLst>
            </p:cNvPr>
            <p:cNvGrpSpPr/>
            <p:nvPr/>
          </p:nvGrpSpPr>
          <p:grpSpPr>
            <a:xfrm>
              <a:off x="4652123" y="3958471"/>
              <a:ext cx="4311591" cy="567997"/>
              <a:chOff x="1901952" y="5079216"/>
              <a:chExt cx="5748788" cy="75732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4C017A-B223-824E-0476-0FB1ACD718A0}"/>
                  </a:ext>
                </a:extLst>
              </p:cNvPr>
              <p:cNvSpPr txBox="1"/>
              <p:nvPr/>
            </p:nvSpPr>
            <p:spPr>
              <a:xfrm>
                <a:off x="1901952" y="5079216"/>
                <a:ext cx="1115568" cy="74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Overall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42 PAC,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44 BAT,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12 BAT=ES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B0815B-2393-D395-27DD-52665586CF0D}"/>
                  </a:ext>
                </a:extLst>
              </p:cNvPr>
              <p:cNvSpPr txBox="1"/>
              <p:nvPr/>
            </p:nvSpPr>
            <p:spPr>
              <a:xfrm>
                <a:off x="3445077" y="5079216"/>
                <a:ext cx="1415316" cy="74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Excluding </a:t>
                </a:r>
                <a:b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</a:b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recent RUX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24 PAC,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34 BAT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36741E-E58D-88E3-51C3-5E17ED2AAEE4}"/>
                  </a:ext>
                </a:extLst>
              </p:cNvPr>
              <p:cNvSpPr txBox="1"/>
              <p:nvPr/>
            </p:nvSpPr>
            <p:spPr>
              <a:xfrm>
                <a:off x="4375416" y="5079216"/>
                <a:ext cx="1415316" cy="74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PLT &lt;50</a:t>
                </a:r>
                <a:b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</a:br>
                <a:endParaRPr lang="en-US" sz="1067" b="1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endParaRP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25 PAC,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27 BAT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9B91CC-95A2-1808-01C2-58A766018BF0}"/>
                  </a:ext>
                </a:extLst>
              </p:cNvPr>
              <p:cNvSpPr txBox="1"/>
              <p:nvPr/>
            </p:nvSpPr>
            <p:spPr>
              <a:xfrm>
                <a:off x="5300635" y="5087367"/>
                <a:ext cx="1415316" cy="74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JAK2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AB &lt;50%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27 PAC,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26 BAT </a:t>
                </a:r>
                <a:endParaRPr lang="en-US" sz="1200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16A23C-E7D6-1416-A8BE-05BDB9E3F739}"/>
                  </a:ext>
                </a:extLst>
              </p:cNvPr>
              <p:cNvSpPr txBox="1"/>
              <p:nvPr/>
            </p:nvSpPr>
            <p:spPr>
              <a:xfrm>
                <a:off x="6235424" y="5084357"/>
                <a:ext cx="1415316" cy="74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JAK2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AB ≥50%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9 PAC, </a:t>
                </a:r>
              </a:p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67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9 BAT </a:t>
                </a:r>
                <a:endParaRPr lang="en-US" sz="1200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5464D2-83FA-59F4-9F27-5D89A20C7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4401661" y="1333809"/>
              <a:ext cx="4380282" cy="26595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934839-22D6-EA55-0FD0-09A3887B5AD1}"/>
                </a:ext>
              </a:extLst>
            </p:cNvPr>
            <p:cNvSpPr txBox="1"/>
            <p:nvPr/>
          </p:nvSpPr>
          <p:spPr>
            <a:xfrm>
              <a:off x="4675281" y="2036764"/>
              <a:ext cx="61747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P</a:t>
              </a:r>
              <a:r>
                <a:rPr lang="en-US" sz="1200" b="1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=0.013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CFE9F8F-6C45-79FF-DCE3-0F6FDFC126E0}"/>
                </a:ext>
              </a:extLst>
            </p:cNvPr>
            <p:cNvCxnSpPr>
              <a:cxnSpLocks/>
            </p:cNvCxnSpPr>
            <p:nvPr/>
          </p:nvCxnSpPr>
          <p:spPr>
            <a:xfrm>
              <a:off x="4850372" y="2250005"/>
              <a:ext cx="2718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B3AE5C7-B150-FE88-14AB-B81D55FC7354}"/>
                </a:ext>
              </a:extLst>
            </p:cNvPr>
            <p:cNvCxnSpPr>
              <a:cxnSpLocks/>
            </p:cNvCxnSpPr>
            <p:nvPr/>
          </p:nvCxnSpPr>
          <p:spPr>
            <a:xfrm>
              <a:off x="4854921" y="2250005"/>
              <a:ext cx="0" cy="99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D742F5C-F57F-5724-0058-00E87F5BA6A2}"/>
                </a:ext>
              </a:extLst>
            </p:cNvPr>
            <p:cNvCxnSpPr>
              <a:cxnSpLocks/>
            </p:cNvCxnSpPr>
            <p:nvPr/>
          </p:nvCxnSpPr>
          <p:spPr>
            <a:xfrm>
              <a:off x="5117721" y="2250005"/>
              <a:ext cx="0" cy="99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E9FFBA-3A80-A251-132B-D1B152921E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0815" y="1847660"/>
              <a:ext cx="0" cy="210070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6617C6-1DBD-C627-AB46-AC49A27C35C6}"/>
                </a:ext>
              </a:extLst>
            </p:cNvPr>
            <p:cNvSpPr txBox="1"/>
            <p:nvPr/>
          </p:nvSpPr>
          <p:spPr>
            <a:xfrm rot="16200000">
              <a:off x="3392932" y="2490096"/>
              <a:ext cx="158303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Percentage of Patients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95% CI upper bound</a:t>
              </a: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0D0678-B577-30CA-337E-013B4939C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3034685"/>
            <a:ext cx="4191941" cy="713539"/>
          </a:xfrm>
        </p:spPr>
        <p:txBody>
          <a:bodyPr/>
          <a:lstStyle/>
          <a:p>
            <a:pPr marL="342900" lvl="0" indent="-342900" defTabSz="457200">
              <a:buClr>
                <a:prstClr val="black"/>
              </a:buClr>
              <a:buSzPct val="100000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conversion better on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pacritinib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BAT, including patients receiving erythroid support agents as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</a:t>
            </a:r>
          </a:p>
          <a:p>
            <a:pPr marL="347663" lvl="1" indent="-173831" defTabSz="457200">
              <a:buClr>
                <a:prstClr val="black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Erythroid support agents were prohibited on the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pacritinib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</a:p>
          <a:p>
            <a:pPr marL="347663" lvl="1" indent="-173831" defTabSz="457200">
              <a:buClr>
                <a:prstClr val="black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Gale criteria, 37% (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vs. 7% (BAT), p = 0.001</a:t>
            </a:r>
          </a:p>
          <a:p>
            <a:pPr marL="342900" lvl="0" indent="-342900" defTabSz="457200"/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responses occurred after several months on </a:t>
            </a:r>
            <a:r>
              <a:rPr lang="en-US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 marL="342900" lvl="0" indent="-342900" defTabSz="457200">
              <a:buClr>
                <a:prstClr val="black"/>
              </a:buClr>
              <a:buSzPct val="100000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≥50% reduction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transfusion burden more common on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pacritinib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(49% vs. 9%, p = 0.0001)</a:t>
            </a:r>
            <a:endParaRPr lang="en-US" sz="1400" dirty="0">
              <a:solidFill>
                <a:prstClr val="black"/>
              </a:solidFill>
            </a:endParaRPr>
          </a:p>
          <a:p>
            <a:pPr marL="342900" lvl="0" indent="-342900" defTabSz="457200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lvl="1" indent="-173831" defTabSz="457200">
              <a:buClr>
                <a:prstClr val="black"/>
              </a:buClr>
              <a:buSzPct val="80000"/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9D6A281-E9F4-79CB-FB16-0CE64CD9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527"/>
            <a:ext cx="12192000" cy="713539"/>
          </a:xfrm>
        </p:spPr>
        <p:txBody>
          <a:bodyPr lIns="121920" tIns="60960" rIns="121920" bIns="60960" anchor="t">
            <a:normAutofit fontScale="90000"/>
          </a:bodyPr>
          <a:lstStyle/>
          <a:p>
            <a:r>
              <a:rPr lang="en-US" sz="3600" dirty="0" smtClean="0">
                <a:ea typeface="Geneva"/>
              </a:rPr>
              <a:t>Non-TI pts in PERSIST2: More Pac Pts </a:t>
            </a:r>
            <a:r>
              <a:rPr lang="en-US" sz="3600" dirty="0">
                <a:ea typeface="Geneva"/>
              </a:rPr>
              <a:t>Achieved TI (SIMPLIFY)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0F32F-4CC4-7644-5426-A34ECA650077}"/>
              </a:ext>
            </a:extLst>
          </p:cNvPr>
          <p:cNvSpPr txBox="1"/>
          <p:nvPr/>
        </p:nvSpPr>
        <p:spPr>
          <a:xfrm>
            <a:off x="609600" y="6082302"/>
            <a:ext cx="1153405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933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AB=allele burden; BAT=best available therapy; ES=</a:t>
            </a:r>
            <a:r>
              <a:rPr lang="en-US" sz="933">
                <a:solidFill>
                  <a:prstClr val="black"/>
                </a:solidFill>
                <a:latin typeface="Arial"/>
                <a:ea typeface="Geneva"/>
                <a:cs typeface="Arial"/>
              </a:rPr>
              <a:t>erythroid support</a:t>
            </a:r>
            <a:r>
              <a:rPr lang="en-US" sz="933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; JAK=Janus associated kinase; PAC=pacritinib; PLT=platelets; recent RUX=</a:t>
            </a:r>
            <a:r>
              <a:rPr lang="en-US" sz="933">
                <a:solidFill>
                  <a:prstClr val="black"/>
                </a:solidFill>
                <a:latin typeface="Arial"/>
                <a:ea typeface="Geneva"/>
                <a:cs typeface="Arial"/>
              </a:rPr>
              <a:t>no ruxolitinib in prior 30 days;</a:t>
            </a:r>
            <a:r>
              <a:rPr lang="en-US" sz="933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 TI=transfusion independence.</a:t>
            </a:r>
          </a:p>
        </p:txBody>
      </p:sp>
      <p:sp>
        <p:nvSpPr>
          <p:cNvPr id="6" name="Slide Number Placeholder 25">
            <a:extLst>
              <a:ext uri="{FF2B5EF4-FFF2-40B4-BE49-F238E27FC236}">
                <a16:creationId xmlns:a16="http://schemas.microsoft.com/office/drawing/2014/main" id="{4B543462-3D4A-F0BA-45DA-E71BF548A31D}"/>
              </a:ext>
            </a:extLst>
          </p:cNvPr>
          <p:cNvSpPr txBox="1">
            <a:spLocks/>
          </p:cNvSpPr>
          <p:nvPr/>
        </p:nvSpPr>
        <p:spPr>
          <a:xfrm>
            <a:off x="8727510" y="6468940"/>
            <a:ext cx="292479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fld id="{26A48A3A-68FD-824C-AFA9-170EBFA03C9C}" type="slidenum"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121917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6C05E1-65CD-DE5B-03F4-7B73AC9AEF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1518" y="1699324"/>
          <a:ext cx="4211257" cy="114702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56689">
                  <a:extLst>
                    <a:ext uri="{9D8B030D-6E8A-4147-A177-3AD203B41FA5}">
                      <a16:colId xmlns:a16="http://schemas.microsoft.com/office/drawing/2014/main" val="1556669586"/>
                    </a:ext>
                  </a:extLst>
                </a:gridCol>
                <a:gridCol w="1347341">
                  <a:extLst>
                    <a:ext uri="{9D8B030D-6E8A-4147-A177-3AD203B41FA5}">
                      <a16:colId xmlns:a16="http://schemas.microsoft.com/office/drawing/2014/main" val="288103656"/>
                    </a:ext>
                  </a:extLst>
                </a:gridCol>
                <a:gridCol w="1307227">
                  <a:extLst>
                    <a:ext uri="{9D8B030D-6E8A-4147-A177-3AD203B41FA5}">
                      <a16:colId xmlns:a16="http://schemas.microsoft.com/office/drawing/2014/main" val="3829976107"/>
                    </a:ext>
                  </a:extLst>
                </a:gridCol>
              </a:tblGrid>
              <a:tr h="67782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Pacritinib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N=42</a:t>
                      </a:r>
                    </a:p>
                  </a:txBody>
                  <a:tcPr marL="182880" marR="18288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N=44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9849374"/>
                  </a:ext>
                </a:extLst>
              </a:tr>
              <a:tr h="469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60B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53018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9AACA7C-D73E-18BD-51F2-5627481F3646}"/>
              </a:ext>
            </a:extLst>
          </p:cNvPr>
          <p:cNvSpPr txBox="1"/>
          <p:nvPr/>
        </p:nvSpPr>
        <p:spPr>
          <a:xfrm>
            <a:off x="603786" y="1209333"/>
            <a:ext cx="4211257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TI Conversion Rate</a:t>
            </a:r>
          </a:p>
        </p:txBody>
      </p:sp>
    </p:spTree>
    <p:extLst>
      <p:ext uri="{BB962C8B-B14F-4D97-AF65-F5344CB8AC3E}">
        <p14:creationId xmlns:p14="http://schemas.microsoft.com/office/powerpoint/2010/main" val="671151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erial_04May17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10835" y="93746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/>
            <a:r>
              <a:rPr lang="en-US" sz="36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Thank you</a:t>
            </a:r>
            <a:endParaRPr lang="en-US" sz="3600" b="1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1400" y="1898830"/>
            <a:ext cx="4528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/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pbose@mdanderson.org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0835" y="253732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/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713-792-7747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81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99B5-CF06-874E-A04B-B8BB9539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Anemia and RBC Transfusion Are Indicators of Poor Prognosis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70195-4678-074D-85BC-89689B012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2551F-0F36-184F-87EE-E0604C929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0CFC9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0CF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B6DB6F-21B2-144B-A593-D231002F60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10" y="6060558"/>
            <a:ext cx="10032859" cy="687369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baseline="30000" dirty="0"/>
              <a:t>a</a:t>
            </a:r>
            <a:r>
              <a:rPr lang="en-US" sz="900" baseline="30000" dirty="0"/>
              <a:t> </a:t>
            </a:r>
            <a:r>
              <a:rPr lang="en-US" sz="900" dirty="0"/>
              <a:t>IPSS, DIPSS, and DIPSS plus for anemia; DIPSS plus for transfusion needs; anemia defined as hemoglobin &lt;10 g/dL. </a:t>
            </a:r>
            <a:r>
              <a:rPr lang="en-US" baseline="30000" dirty="0"/>
              <a:t>b</a:t>
            </a:r>
            <a:r>
              <a:rPr lang="en-US" sz="900" baseline="30000" dirty="0"/>
              <a:t> </a:t>
            </a:r>
            <a:r>
              <a:rPr lang="en-US" sz="900" dirty="0"/>
              <a:t>Survival data in 1109 patients with primary </a:t>
            </a:r>
            <a:r>
              <a:rPr lang="en-US" dirty="0"/>
              <a:t>myelofibrosis</a:t>
            </a:r>
            <a:r>
              <a:rPr lang="en-US" sz="900" dirty="0"/>
              <a:t> diagnosed at a single location. </a:t>
            </a:r>
            <a:r>
              <a:rPr lang="en-US" baseline="30000" dirty="0"/>
              <a:t>c</a:t>
            </a:r>
            <a:r>
              <a:rPr lang="en-US" sz="900" baseline="30000" dirty="0"/>
              <a:t> </a:t>
            </a:r>
            <a:r>
              <a:rPr lang="en-US" sz="900" dirty="0"/>
              <a:t>Overall survival in 220 patients with primary </a:t>
            </a:r>
            <a:r>
              <a:rPr lang="en-US" dirty="0"/>
              <a:t>myelofibrosis</a:t>
            </a:r>
            <a:r>
              <a:rPr lang="en-US" sz="900" dirty="0"/>
              <a:t> diagnosed at a single location.</a:t>
            </a:r>
          </a:p>
          <a:p>
            <a:pPr>
              <a:spcBef>
                <a:spcPts val="0"/>
              </a:spcBef>
            </a:pPr>
            <a:r>
              <a:rPr lang="en-US" sz="900" dirty="0"/>
              <a:t>1. Cervantes F, et al. </a:t>
            </a:r>
            <a:r>
              <a:rPr lang="en-US" sz="900" i="1" dirty="0"/>
              <a:t>Blood</a:t>
            </a:r>
            <a:r>
              <a:rPr lang="en-US" sz="900" dirty="0"/>
              <a:t>. 2009;113(13):2895-2901. 2. Passamonti F, et al. </a:t>
            </a:r>
            <a:r>
              <a:rPr lang="en-US" sz="900" i="1" dirty="0"/>
              <a:t>Blood</a:t>
            </a:r>
            <a:r>
              <a:rPr lang="en-US" sz="900" dirty="0"/>
              <a:t>. 2010;115(9):1703-1708. 3. </a:t>
            </a:r>
            <a:r>
              <a:rPr lang="en-US" dirty="0"/>
              <a:t>Tefferi A, et al. </a:t>
            </a:r>
            <a:r>
              <a:rPr lang="en-US" i="1" dirty="0"/>
              <a:t>Mayo Clin Proc</a:t>
            </a:r>
            <a:r>
              <a:rPr lang="en-US" dirty="0"/>
              <a:t>. 2012;87(1):25-33. 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 Nicolosi M, et al. </a:t>
            </a:r>
            <a:r>
              <a:rPr lang="en-US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Leukemia.</a:t>
            </a:r>
            <a:r>
              <a:rPr lang="en-US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2018;32(5):1254-1258. 5. Elena C, et al. </a:t>
            </a:r>
            <a:r>
              <a:rPr lang="en-US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Haematologica. </a:t>
            </a:r>
            <a:r>
              <a:rPr lang="en-US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2011;96(1):167-170.</a:t>
            </a:r>
            <a:endParaRPr lang="en-US" sz="900" strike="sng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5C5950-89A6-4A2B-B318-2A660E061FA3}"/>
              </a:ext>
            </a:extLst>
          </p:cNvPr>
          <p:cNvSpPr/>
          <p:nvPr/>
        </p:nvSpPr>
        <p:spPr>
          <a:xfrm>
            <a:off x="9126582" y="2239338"/>
            <a:ext cx="2514600" cy="3190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007809-6358-4FB1-9D2D-F1EBEC755302}"/>
              </a:ext>
            </a:extLst>
          </p:cNvPr>
          <p:cNvSpPr txBox="1"/>
          <p:nvPr/>
        </p:nvSpPr>
        <p:spPr>
          <a:xfrm>
            <a:off x="1351700" y="2314713"/>
            <a:ext cx="380857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Overall Survival by Degree of Anemia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4,b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28AE8-82EF-43BA-ABF2-C5F1DEEA42A7}"/>
              </a:ext>
            </a:extLst>
          </p:cNvPr>
          <p:cNvSpPr txBox="1"/>
          <p:nvPr/>
        </p:nvSpPr>
        <p:spPr>
          <a:xfrm>
            <a:off x="7413004" y="2326669"/>
            <a:ext cx="342715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Overall Survival by Transfusion Dependency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5,c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Rounded Rectangle 56">
            <a:extLst>
              <a:ext uri="{FF2B5EF4-FFF2-40B4-BE49-F238E27FC236}">
                <a16:creationId xmlns:a16="http://schemas.microsoft.com/office/drawing/2014/main" id="{1AF4589B-4CB3-4278-84B7-48676CDB3FC6}"/>
              </a:ext>
            </a:extLst>
          </p:cNvPr>
          <p:cNvSpPr/>
          <p:nvPr/>
        </p:nvSpPr>
        <p:spPr>
          <a:xfrm>
            <a:off x="655200" y="1468800"/>
            <a:ext cx="9892298" cy="677108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marL="320400" marR="0" lvl="0" indent="-3204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0CFC9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Current prognostic models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acknowledge anemia and RBC transfusion needs as risk factors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1-3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55B187-4BFA-4A73-BB5C-997D7C340709}"/>
              </a:ext>
            </a:extLst>
          </p:cNvPr>
          <p:cNvGrpSpPr/>
          <p:nvPr/>
        </p:nvGrpSpPr>
        <p:grpSpPr>
          <a:xfrm>
            <a:off x="914399" y="2542113"/>
            <a:ext cx="10456973" cy="3225048"/>
            <a:chOff x="914399" y="2542113"/>
            <a:chExt cx="10456973" cy="3225048"/>
          </a:xfrm>
        </p:grpSpPr>
        <p:pic>
          <p:nvPicPr>
            <p:cNvPr id="19" name="Picture 1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F1951BC-66D1-4873-9708-440F2786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399" y="2542113"/>
              <a:ext cx="10456973" cy="322504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4A2FC2-BBE3-4FAE-8172-23DB4C7E70CE}"/>
                </a:ext>
              </a:extLst>
            </p:cNvPr>
            <p:cNvSpPr/>
            <p:nvPr/>
          </p:nvSpPr>
          <p:spPr>
            <a:xfrm>
              <a:off x="4941094" y="4850606"/>
              <a:ext cx="650081" cy="169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DD4996-1A69-4A08-AFDF-B1CE7FEBF373}"/>
                </a:ext>
              </a:extLst>
            </p:cNvPr>
            <p:cNvSpPr txBox="1"/>
            <p:nvPr/>
          </p:nvSpPr>
          <p:spPr>
            <a:xfrm>
              <a:off x="4848164" y="4786776"/>
              <a:ext cx="87874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P</a:t>
              </a:r>
              <a:r>
                <a:rPr kumimoji="0" lang="en-US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&lt;0.0001</a:t>
              </a:r>
              <a:endParaRPr kumimoji="0" lang="en-US" alt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41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C073D76-5A2B-46B8-AC0D-5812AF1F8F25}"/>
              </a:ext>
            </a:extLst>
          </p:cNvPr>
          <p:cNvSpPr txBox="1"/>
          <p:nvPr/>
        </p:nvSpPr>
        <p:spPr bwMode="auto">
          <a:xfrm>
            <a:off x="0" y="5996305"/>
            <a:ext cx="4102100" cy="3317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kumimoji="0" lang="en-US" sz="1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itchFamily="34" charset="-128"/>
                <a:cs typeface="Helvetica"/>
                <a:sym typeface="Wingdings"/>
              </a:rPr>
              <a:t>Francisco Cervantes, How I treat </a:t>
            </a:r>
            <a:r>
              <a:rPr kumimoji="0" lang="en-US" sz="1200" b="1" i="0" u="none" strike="noStrike" kern="1200" cap="none" spc="0" normalizeH="0" baseline="0" noProof="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itchFamily="34" charset="-128"/>
                <a:cs typeface="Helvetica"/>
                <a:sym typeface="Wingdings"/>
              </a:rPr>
              <a:t>myelofibrosis</a:t>
            </a:r>
            <a:r>
              <a:rPr kumimoji="0" lang="en-US" sz="1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itchFamily="34" charset="-128"/>
                <a:cs typeface="Helvetica"/>
                <a:sym typeface="Wingdings"/>
              </a:rPr>
              <a:t>, Blood, 2014, Figure 2</a:t>
            </a:r>
          </a:p>
        </p:txBody>
      </p:sp>
      <p:sp>
        <p:nvSpPr>
          <p:cNvPr id="3076" name="TextBox 11"/>
          <p:cNvSpPr>
            <a:spLocks noChangeArrowheads="1"/>
          </p:cNvSpPr>
          <p:nvPr/>
        </p:nvSpPr>
        <p:spPr bwMode="auto">
          <a:xfrm>
            <a:off x="1524000" y="5305425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5" name="Footer Placeholder 3"/>
          <p:cNvSpPr/>
          <p:nvPr/>
        </p:nvSpPr>
        <p:spPr>
          <a:xfrm>
            <a:off x="1524000" y="6464300"/>
            <a:ext cx="3232150" cy="4191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80000" tIns="0" rIns="180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Copyright © 2020 American Society of Hematology </a:t>
            </a: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4" y="6418263"/>
            <a:ext cx="3005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3" y="490451"/>
            <a:ext cx="5719156" cy="50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New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" y="490451"/>
            <a:ext cx="5805054" cy="50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61991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chemeClr val="accent1"/>
                </a:solidFill>
              </a:rPr>
              <a:t>Drug Therapy for Anemia of MF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008114"/>
          </a:xfrm>
        </p:spPr>
        <p:txBody>
          <a:bodyPr>
            <a:noAutofit/>
          </a:bodyPr>
          <a:lstStyle/>
          <a:p>
            <a:r>
              <a:rPr lang="en-IE" sz="2400" b="1" dirty="0"/>
              <a:t>Danazol:</a:t>
            </a:r>
          </a:p>
          <a:p>
            <a:pPr lvl="1"/>
            <a:r>
              <a:rPr lang="en-IE" sz="2000" dirty="0"/>
              <a:t>ORR 37% in 30 pts; median time to response 5 months</a:t>
            </a:r>
          </a:p>
          <a:p>
            <a:pPr lvl="1"/>
            <a:r>
              <a:rPr lang="en-IE" sz="2000" dirty="0"/>
              <a:t>Caveat: hepatotoxicity and liver </a:t>
            </a:r>
            <a:r>
              <a:rPr lang="en-IE" sz="2000" dirty="0" err="1"/>
              <a:t>tumors</a:t>
            </a:r>
            <a:r>
              <a:rPr lang="en-IE" sz="2000" dirty="0"/>
              <a:t>, prostate cancer </a:t>
            </a:r>
          </a:p>
          <a:p>
            <a:r>
              <a:rPr lang="en-IE" sz="2400" b="1" dirty="0"/>
              <a:t>ESAs:</a:t>
            </a:r>
          </a:p>
          <a:p>
            <a:pPr lvl="1"/>
            <a:r>
              <a:rPr lang="en-IE" sz="2000" dirty="0"/>
              <a:t>Response rates of 40</a:t>
            </a:r>
            <a:r>
              <a:rPr lang="en-GB" sz="20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IE" sz="2000" dirty="0"/>
              <a:t>60% in small studies (about 20 cases)</a:t>
            </a:r>
          </a:p>
          <a:p>
            <a:pPr lvl="1"/>
            <a:r>
              <a:rPr lang="en-IE" sz="2000" dirty="0"/>
              <a:t>Response rate of 53% (</a:t>
            </a:r>
            <a:r>
              <a:rPr lang="en-IE" sz="2000" dirty="0" smtClean="0"/>
              <a:t>Spanish study</a:t>
            </a:r>
            <a:r>
              <a:rPr lang="en-IE" sz="2000" dirty="0"/>
              <a:t>, 193 pts) with response duration of 19.3 months. Factors associated with higher RR were female, WBC ≥ 10 x 10</a:t>
            </a:r>
            <a:r>
              <a:rPr lang="en-IE" sz="2000" baseline="30000" dirty="0"/>
              <a:t>9</a:t>
            </a:r>
            <a:r>
              <a:rPr lang="en-IE" sz="2000" dirty="0"/>
              <a:t> /L, serum ferritin &lt; 200 ng/mL</a:t>
            </a:r>
          </a:p>
          <a:p>
            <a:r>
              <a:rPr lang="en-IE" sz="2400" b="1" dirty="0"/>
              <a:t>IMID agents </a:t>
            </a:r>
            <a:r>
              <a:rPr lang="en-IE" sz="2400" dirty="0"/>
              <a:t>± prednisone</a:t>
            </a:r>
          </a:p>
          <a:p>
            <a:pPr lvl="1"/>
            <a:r>
              <a:rPr lang="en-IE" sz="2000" dirty="0"/>
              <a:t>Mostly 20–35% response rates (up to 62%)</a:t>
            </a:r>
          </a:p>
          <a:p>
            <a:pPr lvl="1"/>
            <a:r>
              <a:rPr lang="en-IE" sz="2000" dirty="0"/>
              <a:t>Low-dose thalidomide (50 mg/d) better tolerated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1A65B-D243-448D-AA3A-0B919F5BB92A}"/>
              </a:ext>
            </a:extLst>
          </p:cNvPr>
          <p:cNvSpPr txBox="1"/>
          <p:nvPr/>
        </p:nvSpPr>
        <p:spPr>
          <a:xfrm>
            <a:off x="445708" y="5987522"/>
            <a:ext cx="11588817" cy="861774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A3DFC0C-F65C-4DF6-9C52-85F05849024B}"/>
              </a:ext>
            </a:extLst>
          </p:cNvPr>
          <p:cNvSpPr txBox="1">
            <a:spLocks/>
          </p:cNvSpPr>
          <p:nvPr/>
        </p:nvSpPr>
        <p:spPr>
          <a:xfrm>
            <a:off x="342899" y="6080120"/>
            <a:ext cx="11579925" cy="576732"/>
          </a:xfrm>
          <a:prstGeom prst="rect">
            <a:avLst/>
          </a:prstGeom>
        </p:spPr>
        <p:txBody>
          <a:bodyPr vert="horz" wrap="square" lIns="0" tIns="0" rIns="0" bIns="0" spcCol="301752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BE2BBB"/>
              </a:buClr>
              <a:buFont typeface="Trebuchet MS" panose="020B0603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287"/>
              </a:buClr>
              <a:buSzTx/>
              <a:buFont typeface="Trebuchet MS" panose="020B0603020202020204" pitchFamily="34" charset="0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ESA, erythropoiesis‑stimulating agent; IMID, immunomodulatory drug; MF, myelofibrosis; ORR, overall response rate;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patients; RR, response rate; WBC, white blood cell.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287"/>
              </a:buClr>
              <a:buSzTx/>
              <a:buFont typeface="Trebuchet MS" panose="020B0603020202020204" pitchFamily="34" charset="0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Hernández-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Boluda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J-C, et al. Eur J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Haematol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2017;98:407–414; 2. Cervantes F, et al. Br J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Haematol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2004;127:399–403; 3. Cervantes F, et al. Br J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Haematol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2005;129:771–775; 4. Cervantes F, et al. Br J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Haematol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2006;134:184–186; 5. Cervantes F, et al. Blood. 2014;124:2635–2642; 6.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Tsiara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SN, et al. Acta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Haematol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2007;117:156–161; 7. Mesa RA, et al. Blood. 2003;101:2534–2541; 8. Marchetti M, et al. J Clin Oncol. 2004;22:424–431; 9.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Weinkove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Haematologica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2008;93:1100-1101; 10.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Tefferi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et al. Blood. 2006;108:1497–1503; 11. Mesa RA, et al. Blood. 2010;116:4436–4438; 12.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Chihara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Leuk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Res. 2016;48:1–5; 13.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Barosi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Leuk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Lymphoma. 2002;43:2301–2307; 14.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Tefferi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et al. J Clin Oncol. 2009;27:4563–4569; 15.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Tefferi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Leukemia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2017;31:896–902; 16.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Daver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Leuk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Res. 2013;37:1440–1444; 17.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Daver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Leuk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Res. 2014;38:1126–1129; 18.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Begna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KH, et al.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Leukemia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2011;25:301–304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                                                                                                                                                                                           Slide courtesy Francesco Passamonti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2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FE0DC-BAF6-48EC-B1B4-0DAA147F07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250" name="Title 1"/>
          <p:cNvSpPr>
            <a:spLocks noGrp="1"/>
          </p:cNvSpPr>
          <p:nvPr>
            <p:ph type="title" idx="4294967295"/>
          </p:nvPr>
        </p:nvSpPr>
        <p:spPr>
          <a:xfrm>
            <a:off x="2381250" y="87313"/>
            <a:ext cx="8286750" cy="762000"/>
          </a:xfrm>
        </p:spPr>
        <p:txBody>
          <a:bodyPr>
            <a:noAutofit/>
          </a:bodyPr>
          <a:lstStyle/>
          <a:p>
            <a:r>
              <a:rPr lang="en-US" altLang="en-US" dirty="0"/>
              <a:t>Luspatercept </a:t>
            </a:r>
            <a:r>
              <a:rPr lang="en-GB" altLang="en-US" dirty="0"/>
              <a:t>reduces the inhibitory effects of TGF-β superfamily ligand signaling via ActRIIB</a:t>
            </a:r>
            <a:endParaRPr lang="en-US" altLang="en-US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4A9B92B-593F-495D-99BF-EB0341AA66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66951" y="6317525"/>
            <a:ext cx="8224837" cy="287338"/>
          </a:xfrm>
        </p:spPr>
        <p:txBody>
          <a:bodyPr>
            <a:noAutofit/>
          </a:bodyPr>
          <a:lstStyle/>
          <a:p>
            <a:r>
              <a:rPr lang="en-US" sz="800" dirty="0" err="1"/>
              <a:t>ActRIIB</a:t>
            </a:r>
            <a:r>
              <a:rPr lang="en-US" sz="800" dirty="0"/>
              <a:t>, </a:t>
            </a:r>
            <a:r>
              <a:rPr lang="en-GB" sz="800" dirty="0"/>
              <a:t>activin receptor type IIB; TGF-β, transforming growth factor beta</a:t>
            </a:r>
            <a:endParaRPr lang="en-US" sz="800" dirty="0"/>
          </a:p>
        </p:txBody>
      </p:sp>
      <p:sp>
        <p:nvSpPr>
          <p:cNvPr id="53" name="Freeform 5"/>
          <p:cNvSpPr>
            <a:spLocks/>
          </p:cNvSpPr>
          <p:nvPr/>
        </p:nvSpPr>
        <p:spPr bwMode="auto">
          <a:xfrm>
            <a:off x="2266950" y="3014002"/>
            <a:ext cx="7658100" cy="1876425"/>
          </a:xfrm>
          <a:custGeom>
            <a:avLst/>
            <a:gdLst>
              <a:gd name="T0" fmla="*/ 1161 w 2322"/>
              <a:gd name="T1" fmla="*/ 0 h 569"/>
              <a:gd name="T2" fmla="*/ 0 w 2322"/>
              <a:gd name="T3" fmla="*/ 198 h 569"/>
              <a:gd name="T4" fmla="*/ 208 w 2322"/>
              <a:gd name="T5" fmla="*/ 569 h 569"/>
              <a:gd name="T6" fmla="*/ 1161 w 2322"/>
              <a:gd name="T7" fmla="*/ 407 h 569"/>
              <a:gd name="T8" fmla="*/ 2114 w 2322"/>
              <a:gd name="T9" fmla="*/ 569 h 569"/>
              <a:gd name="T10" fmla="*/ 2322 w 2322"/>
              <a:gd name="T11" fmla="*/ 198 h 569"/>
              <a:gd name="T12" fmla="*/ 1161 w 2322"/>
              <a:gd name="T13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2" h="569">
                <a:moveTo>
                  <a:pt x="1161" y="0"/>
                </a:moveTo>
                <a:cubicBezTo>
                  <a:pt x="713" y="0"/>
                  <a:pt x="306" y="75"/>
                  <a:pt x="0" y="198"/>
                </a:cubicBezTo>
                <a:cubicBezTo>
                  <a:pt x="208" y="569"/>
                  <a:pt x="208" y="569"/>
                  <a:pt x="208" y="569"/>
                </a:cubicBezTo>
                <a:cubicBezTo>
                  <a:pt x="408" y="472"/>
                  <a:pt x="760" y="407"/>
                  <a:pt x="1161" y="407"/>
                </a:cubicBezTo>
                <a:cubicBezTo>
                  <a:pt x="1562" y="407"/>
                  <a:pt x="1914" y="472"/>
                  <a:pt x="2114" y="569"/>
                </a:cubicBezTo>
                <a:cubicBezTo>
                  <a:pt x="2322" y="198"/>
                  <a:pt x="2322" y="198"/>
                  <a:pt x="2322" y="198"/>
                </a:cubicBezTo>
                <a:cubicBezTo>
                  <a:pt x="2016" y="75"/>
                  <a:pt x="1608" y="0"/>
                  <a:pt x="1161" y="0"/>
                </a:cubicBezTo>
                <a:close/>
              </a:path>
            </a:pathLst>
          </a:custGeom>
          <a:gradFill>
            <a:gsLst>
              <a:gs pos="8000">
                <a:srgbClr val="E38A6B">
                  <a:alpha val="0"/>
                </a:srgbClr>
              </a:gs>
              <a:gs pos="53000">
                <a:srgbClr val="E38A6B"/>
              </a:gs>
              <a:gs pos="89000">
                <a:srgbClr val="E38A6B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" name="Group 4"/>
          <p:cNvGrpSpPr>
            <a:grpSpLocks noChangeAspect="1"/>
          </p:cNvGrpSpPr>
          <p:nvPr/>
        </p:nvGrpSpPr>
        <p:grpSpPr bwMode="auto">
          <a:xfrm>
            <a:off x="5867400" y="2173289"/>
            <a:ext cx="992188" cy="1557337"/>
            <a:chOff x="2736" y="1369"/>
            <a:chExt cx="625" cy="981"/>
          </a:xfrm>
        </p:grpSpPr>
        <p:sp>
          <p:nvSpPr>
            <p:cNvPr id="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36" y="1369"/>
              <a:ext cx="625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2738" y="1364"/>
              <a:ext cx="314" cy="513"/>
            </a:xfrm>
            <a:custGeom>
              <a:avLst/>
              <a:gdLst>
                <a:gd name="T0" fmla="*/ 133 w 178"/>
                <a:gd name="T1" fmla="*/ 292 h 292"/>
                <a:gd name="T2" fmla="*/ 122 w 178"/>
                <a:gd name="T3" fmla="*/ 291 h 292"/>
                <a:gd name="T4" fmla="*/ 0 w 178"/>
                <a:gd name="T5" fmla="*/ 129 h 292"/>
                <a:gd name="T6" fmla="*/ 43 w 178"/>
                <a:gd name="T7" fmla="*/ 18 h 292"/>
                <a:gd name="T8" fmla="*/ 99 w 178"/>
                <a:gd name="T9" fmla="*/ 15 h 292"/>
                <a:gd name="T10" fmla="*/ 102 w 178"/>
                <a:gd name="T11" fmla="*/ 71 h 292"/>
                <a:gd name="T12" fmla="*/ 80 w 178"/>
                <a:gd name="T13" fmla="*/ 129 h 292"/>
                <a:gd name="T14" fmla="*/ 144 w 178"/>
                <a:gd name="T15" fmla="*/ 214 h 292"/>
                <a:gd name="T16" fmla="*/ 172 w 178"/>
                <a:gd name="T17" fmla="*/ 263 h 292"/>
                <a:gd name="T18" fmla="*/ 133 w 178"/>
                <a:gd name="T1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292">
                  <a:moveTo>
                    <a:pt x="133" y="292"/>
                  </a:moveTo>
                  <a:cubicBezTo>
                    <a:pt x="130" y="292"/>
                    <a:pt x="126" y="292"/>
                    <a:pt x="122" y="291"/>
                  </a:cubicBezTo>
                  <a:cubicBezTo>
                    <a:pt x="50" y="271"/>
                    <a:pt x="0" y="204"/>
                    <a:pt x="0" y="129"/>
                  </a:cubicBezTo>
                  <a:cubicBezTo>
                    <a:pt x="0" y="88"/>
                    <a:pt x="15" y="48"/>
                    <a:pt x="43" y="18"/>
                  </a:cubicBezTo>
                  <a:cubicBezTo>
                    <a:pt x="57" y="1"/>
                    <a:pt x="83" y="0"/>
                    <a:pt x="99" y="15"/>
                  </a:cubicBezTo>
                  <a:cubicBezTo>
                    <a:pt x="116" y="29"/>
                    <a:pt x="117" y="55"/>
                    <a:pt x="102" y="71"/>
                  </a:cubicBezTo>
                  <a:cubicBezTo>
                    <a:pt x="88" y="87"/>
                    <a:pt x="80" y="108"/>
                    <a:pt x="80" y="129"/>
                  </a:cubicBezTo>
                  <a:cubicBezTo>
                    <a:pt x="80" y="169"/>
                    <a:pt x="106" y="203"/>
                    <a:pt x="144" y="214"/>
                  </a:cubicBezTo>
                  <a:cubicBezTo>
                    <a:pt x="165" y="220"/>
                    <a:pt x="178" y="242"/>
                    <a:pt x="172" y="263"/>
                  </a:cubicBezTo>
                  <a:cubicBezTo>
                    <a:pt x="167" y="281"/>
                    <a:pt x="151" y="292"/>
                    <a:pt x="133" y="292"/>
                  </a:cubicBezTo>
                  <a:close/>
                </a:path>
              </a:pathLst>
            </a:custGeom>
            <a:solidFill>
              <a:srgbClr val="E42529"/>
            </a:solidFill>
            <a:ln w="12700" cap="flat">
              <a:solidFill>
                <a:srgbClr val="C62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3043" y="1364"/>
              <a:ext cx="313" cy="513"/>
            </a:xfrm>
            <a:custGeom>
              <a:avLst/>
              <a:gdLst>
                <a:gd name="T0" fmla="*/ 44 w 177"/>
                <a:gd name="T1" fmla="*/ 292 h 292"/>
                <a:gd name="T2" fmla="*/ 55 w 177"/>
                <a:gd name="T3" fmla="*/ 291 h 292"/>
                <a:gd name="T4" fmla="*/ 177 w 177"/>
                <a:gd name="T5" fmla="*/ 129 h 292"/>
                <a:gd name="T6" fmla="*/ 135 w 177"/>
                <a:gd name="T7" fmla="*/ 18 h 292"/>
                <a:gd name="T8" fmla="*/ 78 w 177"/>
                <a:gd name="T9" fmla="*/ 15 h 292"/>
                <a:gd name="T10" fmla="*/ 75 w 177"/>
                <a:gd name="T11" fmla="*/ 71 h 292"/>
                <a:gd name="T12" fmla="*/ 97 w 177"/>
                <a:gd name="T13" fmla="*/ 129 h 292"/>
                <a:gd name="T14" fmla="*/ 33 w 177"/>
                <a:gd name="T15" fmla="*/ 214 h 292"/>
                <a:gd name="T16" fmla="*/ 6 w 177"/>
                <a:gd name="T17" fmla="*/ 263 h 292"/>
                <a:gd name="T18" fmla="*/ 44 w 177"/>
                <a:gd name="T1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292">
                  <a:moveTo>
                    <a:pt x="44" y="292"/>
                  </a:moveTo>
                  <a:cubicBezTo>
                    <a:pt x="48" y="292"/>
                    <a:pt x="51" y="292"/>
                    <a:pt x="55" y="291"/>
                  </a:cubicBezTo>
                  <a:cubicBezTo>
                    <a:pt x="127" y="271"/>
                    <a:pt x="177" y="204"/>
                    <a:pt x="177" y="129"/>
                  </a:cubicBezTo>
                  <a:cubicBezTo>
                    <a:pt x="177" y="88"/>
                    <a:pt x="162" y="48"/>
                    <a:pt x="135" y="18"/>
                  </a:cubicBezTo>
                  <a:cubicBezTo>
                    <a:pt x="120" y="1"/>
                    <a:pt x="95" y="0"/>
                    <a:pt x="78" y="15"/>
                  </a:cubicBezTo>
                  <a:cubicBezTo>
                    <a:pt x="62" y="29"/>
                    <a:pt x="60" y="55"/>
                    <a:pt x="75" y="71"/>
                  </a:cubicBezTo>
                  <a:cubicBezTo>
                    <a:pt x="89" y="87"/>
                    <a:pt x="97" y="108"/>
                    <a:pt x="97" y="129"/>
                  </a:cubicBezTo>
                  <a:cubicBezTo>
                    <a:pt x="97" y="169"/>
                    <a:pt x="71" y="203"/>
                    <a:pt x="33" y="214"/>
                  </a:cubicBezTo>
                  <a:cubicBezTo>
                    <a:pt x="12" y="220"/>
                    <a:pt x="0" y="242"/>
                    <a:pt x="6" y="263"/>
                  </a:cubicBezTo>
                  <a:cubicBezTo>
                    <a:pt x="10" y="281"/>
                    <a:pt x="27" y="292"/>
                    <a:pt x="44" y="292"/>
                  </a:cubicBezTo>
                  <a:close/>
                </a:path>
              </a:pathLst>
            </a:custGeom>
            <a:solidFill>
              <a:srgbClr val="E42529"/>
            </a:solidFill>
            <a:ln w="12700" cap="flat">
              <a:solidFill>
                <a:srgbClr val="C62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2879" y="1735"/>
              <a:ext cx="166" cy="613"/>
            </a:xfrm>
            <a:custGeom>
              <a:avLst/>
              <a:gdLst>
                <a:gd name="T0" fmla="*/ 47 w 94"/>
                <a:gd name="T1" fmla="*/ 349 h 349"/>
                <a:gd name="T2" fmla="*/ 47 w 94"/>
                <a:gd name="T3" fmla="*/ 349 h 349"/>
                <a:gd name="T4" fmla="*/ 0 w 94"/>
                <a:gd name="T5" fmla="*/ 303 h 349"/>
                <a:gd name="T6" fmla="*/ 0 w 94"/>
                <a:gd name="T7" fmla="*/ 47 h 349"/>
                <a:gd name="T8" fmla="*/ 47 w 94"/>
                <a:gd name="T9" fmla="*/ 0 h 349"/>
                <a:gd name="T10" fmla="*/ 47 w 94"/>
                <a:gd name="T11" fmla="*/ 0 h 349"/>
                <a:gd name="T12" fmla="*/ 94 w 94"/>
                <a:gd name="T13" fmla="*/ 47 h 349"/>
                <a:gd name="T14" fmla="*/ 94 w 94"/>
                <a:gd name="T15" fmla="*/ 303 h 349"/>
                <a:gd name="T16" fmla="*/ 47 w 94"/>
                <a:gd name="T17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349">
                  <a:moveTo>
                    <a:pt x="47" y="349"/>
                  </a:moveTo>
                  <a:cubicBezTo>
                    <a:pt x="47" y="349"/>
                    <a:pt x="47" y="349"/>
                    <a:pt x="47" y="349"/>
                  </a:cubicBezTo>
                  <a:cubicBezTo>
                    <a:pt x="21" y="349"/>
                    <a:pt x="0" y="328"/>
                    <a:pt x="0" y="30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3" y="0"/>
                    <a:pt x="94" y="21"/>
                    <a:pt x="94" y="47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4" y="328"/>
                    <a:pt x="73" y="349"/>
                    <a:pt x="47" y="349"/>
                  </a:cubicBezTo>
                  <a:close/>
                </a:path>
              </a:pathLst>
            </a:custGeom>
            <a:solidFill>
              <a:srgbClr val="E42529"/>
            </a:solidFill>
            <a:ln w="12700" cap="flat">
              <a:solidFill>
                <a:srgbClr val="C62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8"/>
            <p:cNvSpPr>
              <a:spLocks/>
            </p:cNvSpPr>
            <p:nvPr/>
          </p:nvSpPr>
          <p:spPr bwMode="auto">
            <a:xfrm>
              <a:off x="3049" y="1735"/>
              <a:ext cx="165" cy="613"/>
            </a:xfrm>
            <a:custGeom>
              <a:avLst/>
              <a:gdLst>
                <a:gd name="T0" fmla="*/ 47 w 94"/>
                <a:gd name="T1" fmla="*/ 349 h 349"/>
                <a:gd name="T2" fmla="*/ 47 w 94"/>
                <a:gd name="T3" fmla="*/ 349 h 349"/>
                <a:gd name="T4" fmla="*/ 94 w 94"/>
                <a:gd name="T5" fmla="*/ 303 h 349"/>
                <a:gd name="T6" fmla="*/ 94 w 94"/>
                <a:gd name="T7" fmla="*/ 47 h 349"/>
                <a:gd name="T8" fmla="*/ 47 w 94"/>
                <a:gd name="T9" fmla="*/ 0 h 349"/>
                <a:gd name="T10" fmla="*/ 47 w 94"/>
                <a:gd name="T11" fmla="*/ 0 h 349"/>
                <a:gd name="T12" fmla="*/ 0 w 94"/>
                <a:gd name="T13" fmla="*/ 47 h 349"/>
                <a:gd name="T14" fmla="*/ 0 w 94"/>
                <a:gd name="T15" fmla="*/ 303 h 349"/>
                <a:gd name="T16" fmla="*/ 47 w 94"/>
                <a:gd name="T17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349">
                  <a:moveTo>
                    <a:pt x="47" y="349"/>
                  </a:moveTo>
                  <a:cubicBezTo>
                    <a:pt x="47" y="349"/>
                    <a:pt x="47" y="349"/>
                    <a:pt x="47" y="349"/>
                  </a:cubicBezTo>
                  <a:cubicBezTo>
                    <a:pt x="73" y="349"/>
                    <a:pt x="94" y="328"/>
                    <a:pt x="94" y="303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21"/>
                    <a:pt x="73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28"/>
                    <a:pt x="21" y="349"/>
                    <a:pt x="47" y="349"/>
                  </a:cubicBezTo>
                  <a:close/>
                </a:path>
              </a:pathLst>
            </a:custGeom>
            <a:solidFill>
              <a:srgbClr val="E42529"/>
            </a:solidFill>
            <a:ln w="12700" cap="flat">
              <a:solidFill>
                <a:srgbClr val="C62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0" name="Freeform 6"/>
          <p:cNvSpPr>
            <a:spLocks/>
          </p:cNvSpPr>
          <p:nvPr/>
        </p:nvSpPr>
        <p:spPr bwMode="auto">
          <a:xfrm>
            <a:off x="2952750" y="4352437"/>
            <a:ext cx="6286500" cy="2311400"/>
          </a:xfrm>
          <a:custGeom>
            <a:avLst/>
            <a:gdLst>
              <a:gd name="T0" fmla="*/ 1906 w 1906"/>
              <a:gd name="T1" fmla="*/ 162 h 701"/>
              <a:gd name="T2" fmla="*/ 953 w 1906"/>
              <a:gd name="T3" fmla="*/ 0 h 701"/>
              <a:gd name="T4" fmla="*/ 0 w 1906"/>
              <a:gd name="T5" fmla="*/ 162 h 701"/>
              <a:gd name="T6" fmla="*/ 301 w 1906"/>
              <a:gd name="T7" fmla="*/ 701 h 701"/>
              <a:gd name="T8" fmla="*/ 1604 w 1906"/>
              <a:gd name="T9" fmla="*/ 701 h 701"/>
              <a:gd name="T10" fmla="*/ 1906 w 1906"/>
              <a:gd name="T11" fmla="*/ 162 h 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06" h="701">
                <a:moveTo>
                  <a:pt x="1906" y="162"/>
                </a:moveTo>
                <a:cubicBezTo>
                  <a:pt x="1706" y="65"/>
                  <a:pt x="1354" y="0"/>
                  <a:pt x="953" y="0"/>
                </a:cubicBezTo>
                <a:cubicBezTo>
                  <a:pt x="552" y="0"/>
                  <a:pt x="200" y="65"/>
                  <a:pt x="0" y="162"/>
                </a:cubicBezTo>
                <a:cubicBezTo>
                  <a:pt x="301" y="701"/>
                  <a:pt x="301" y="701"/>
                  <a:pt x="301" y="701"/>
                </a:cubicBezTo>
                <a:cubicBezTo>
                  <a:pt x="1604" y="701"/>
                  <a:pt x="1604" y="701"/>
                  <a:pt x="1604" y="701"/>
                </a:cubicBezTo>
                <a:lnTo>
                  <a:pt x="1906" y="162"/>
                </a:lnTo>
                <a:close/>
              </a:path>
            </a:pathLst>
          </a:custGeom>
          <a:gradFill flip="none" rotWithShape="1">
            <a:gsLst>
              <a:gs pos="55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56"/>
          <p:cNvSpPr txBox="1">
            <a:spLocks noChangeArrowheads="1"/>
          </p:cNvSpPr>
          <p:nvPr/>
        </p:nvSpPr>
        <p:spPr bwMode="auto">
          <a:xfrm>
            <a:off x="7798277" y="5188895"/>
            <a:ext cx="156686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5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Nucleus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38" y="5159527"/>
            <a:ext cx="2638616" cy="389702"/>
          </a:xfrm>
          <a:prstGeom prst="rect">
            <a:avLst/>
          </a:prstGeom>
        </p:spPr>
      </p:pic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8501516" y="4224457"/>
            <a:ext cx="839787" cy="427037"/>
            <a:chOff x="5826125" y="4127497"/>
            <a:chExt cx="839787" cy="427038"/>
          </a:xfrm>
        </p:grpSpPr>
        <p:sp>
          <p:nvSpPr>
            <p:cNvPr id="64" name="Oval 63"/>
            <p:cNvSpPr/>
            <p:nvPr/>
          </p:nvSpPr>
          <p:spPr bwMode="auto">
            <a:xfrm>
              <a:off x="5826125" y="4127497"/>
              <a:ext cx="839787" cy="427038"/>
            </a:xfrm>
            <a:prstGeom prst="ellipse">
              <a:avLst/>
            </a:prstGeom>
            <a:solidFill>
              <a:srgbClr val="C26BAD"/>
            </a:solidFill>
            <a:ln w="12700">
              <a:solidFill>
                <a:srgbClr val="B153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326FB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 39"/>
            <p:cNvSpPr>
              <a:spLocks noChangeArrowheads="1"/>
            </p:cNvSpPr>
            <p:nvPr/>
          </p:nvSpPr>
          <p:spPr bwMode="auto">
            <a:xfrm>
              <a:off x="5897836" y="4189413"/>
              <a:ext cx="731289" cy="292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50000"/>
                </a:spcBef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40000"/>
                </a:spcBef>
                <a:buChar char="–"/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5000"/>
                </a:spcBef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Smad4</a:t>
              </a:r>
            </a:p>
          </p:txBody>
        </p:sp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7043055" y="3870963"/>
            <a:ext cx="1087438" cy="450850"/>
            <a:chOff x="5211763" y="3670300"/>
            <a:chExt cx="1087437" cy="450850"/>
          </a:xfrm>
        </p:grpSpPr>
        <p:sp>
          <p:nvSpPr>
            <p:cNvPr id="67" name="Oval 66"/>
            <p:cNvSpPr/>
            <p:nvPr/>
          </p:nvSpPr>
          <p:spPr bwMode="auto">
            <a:xfrm>
              <a:off x="5224463" y="3670300"/>
              <a:ext cx="862012" cy="450850"/>
            </a:xfrm>
            <a:prstGeom prst="ellipse">
              <a:avLst/>
            </a:prstGeom>
            <a:solidFill>
              <a:srgbClr val="9A1628"/>
            </a:solidFill>
            <a:ln w="12700">
              <a:solidFill>
                <a:srgbClr val="6108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26FB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21"/>
            <p:cNvSpPr txBox="1">
              <a:spLocks noChangeArrowheads="1"/>
            </p:cNvSpPr>
            <p:nvPr/>
          </p:nvSpPr>
          <p:spPr bwMode="auto">
            <a:xfrm>
              <a:off x="5211763" y="3743325"/>
              <a:ext cx="1087437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50000"/>
                </a:spcBef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40000"/>
                </a:spcBef>
                <a:buChar char="–"/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5000"/>
                </a:spcBef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Smad2/3</a:t>
              </a:r>
            </a:p>
          </p:txBody>
        </p:sp>
      </p:grpSp>
      <p:sp>
        <p:nvSpPr>
          <p:cNvPr id="69" name="TextBox 55"/>
          <p:cNvSpPr txBox="1">
            <a:spLocks noChangeArrowheads="1"/>
          </p:cNvSpPr>
          <p:nvPr/>
        </p:nvSpPr>
        <p:spPr bwMode="auto">
          <a:xfrm>
            <a:off x="8510271" y="1901761"/>
            <a:ext cx="1709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5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A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Luspatercept</a:t>
            </a:r>
          </a:p>
        </p:txBody>
      </p:sp>
      <p:sp>
        <p:nvSpPr>
          <p:cNvPr id="70" name="Oval 69"/>
          <p:cNvSpPr/>
          <p:nvPr/>
        </p:nvSpPr>
        <p:spPr bwMode="auto">
          <a:xfrm>
            <a:off x="5264359" y="1499007"/>
            <a:ext cx="396000" cy="396000"/>
          </a:xfrm>
          <a:prstGeom prst="ellipse">
            <a:avLst/>
          </a:prstGeom>
          <a:solidFill>
            <a:srgbClr val="F79646"/>
          </a:solidFill>
          <a:ln w="12700">
            <a:solidFill>
              <a:srgbClr val="DE873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26FB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155831" y="5486406"/>
            <a:ext cx="0" cy="3048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55"/>
          <p:cNvSpPr txBox="1">
            <a:spLocks noChangeArrowheads="1"/>
          </p:cNvSpPr>
          <p:nvPr/>
        </p:nvSpPr>
        <p:spPr bwMode="auto">
          <a:xfrm>
            <a:off x="4145283" y="5726668"/>
            <a:ext cx="4256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5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Erythroid differentiation not blocked</a:t>
            </a:r>
          </a:p>
        </p:txBody>
      </p:sp>
      <p:grpSp>
        <p:nvGrpSpPr>
          <p:cNvPr id="73" name="Group 4"/>
          <p:cNvGrpSpPr>
            <a:grpSpLocks noChangeAspect="1"/>
          </p:cNvGrpSpPr>
          <p:nvPr/>
        </p:nvGrpSpPr>
        <p:grpSpPr bwMode="auto">
          <a:xfrm rot="16820275">
            <a:off x="7198342" y="1164777"/>
            <a:ext cx="889426" cy="1510378"/>
            <a:chOff x="410" y="1064"/>
            <a:chExt cx="1027" cy="1744"/>
          </a:xfrm>
        </p:grpSpPr>
        <p:sp>
          <p:nvSpPr>
            <p:cNvPr id="7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10" y="1064"/>
              <a:ext cx="1027" cy="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>
              <a:off x="683" y="2374"/>
              <a:ext cx="245" cy="431"/>
            </a:xfrm>
            <a:custGeom>
              <a:avLst/>
              <a:gdLst>
                <a:gd name="T0" fmla="*/ 44 w 88"/>
                <a:gd name="T1" fmla="*/ 156 h 156"/>
                <a:gd name="T2" fmla="*/ 44 w 88"/>
                <a:gd name="T3" fmla="*/ 156 h 156"/>
                <a:gd name="T4" fmla="*/ 88 w 88"/>
                <a:gd name="T5" fmla="*/ 113 h 156"/>
                <a:gd name="T6" fmla="*/ 88 w 88"/>
                <a:gd name="T7" fmla="*/ 44 h 156"/>
                <a:gd name="T8" fmla="*/ 44 w 88"/>
                <a:gd name="T9" fmla="*/ 0 h 156"/>
                <a:gd name="T10" fmla="*/ 44 w 88"/>
                <a:gd name="T11" fmla="*/ 0 h 156"/>
                <a:gd name="T12" fmla="*/ 0 w 88"/>
                <a:gd name="T13" fmla="*/ 44 h 156"/>
                <a:gd name="T14" fmla="*/ 0 w 88"/>
                <a:gd name="T15" fmla="*/ 113 h 156"/>
                <a:gd name="T16" fmla="*/ 44 w 88"/>
                <a:gd name="T1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56">
                  <a:moveTo>
                    <a:pt x="44" y="156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68" y="156"/>
                    <a:pt x="88" y="137"/>
                    <a:pt x="88" y="11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37"/>
                    <a:pt x="20" y="156"/>
                    <a:pt x="44" y="156"/>
                  </a:cubicBezTo>
                  <a:close/>
                </a:path>
              </a:pathLst>
            </a:custGeom>
            <a:solidFill>
              <a:srgbClr val="AD923D"/>
            </a:solidFill>
            <a:ln w="14288" cap="flat">
              <a:solidFill>
                <a:srgbClr val="967F3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6"/>
            <p:cNvSpPr>
              <a:spLocks/>
            </p:cNvSpPr>
            <p:nvPr/>
          </p:nvSpPr>
          <p:spPr bwMode="auto">
            <a:xfrm>
              <a:off x="683" y="2019"/>
              <a:ext cx="245" cy="432"/>
            </a:xfrm>
            <a:custGeom>
              <a:avLst/>
              <a:gdLst>
                <a:gd name="T0" fmla="*/ 44 w 88"/>
                <a:gd name="T1" fmla="*/ 156 h 156"/>
                <a:gd name="T2" fmla="*/ 44 w 88"/>
                <a:gd name="T3" fmla="*/ 156 h 156"/>
                <a:gd name="T4" fmla="*/ 88 w 88"/>
                <a:gd name="T5" fmla="*/ 113 h 156"/>
                <a:gd name="T6" fmla="*/ 88 w 88"/>
                <a:gd name="T7" fmla="*/ 44 h 156"/>
                <a:gd name="T8" fmla="*/ 44 w 88"/>
                <a:gd name="T9" fmla="*/ 0 h 156"/>
                <a:gd name="T10" fmla="*/ 44 w 88"/>
                <a:gd name="T11" fmla="*/ 0 h 156"/>
                <a:gd name="T12" fmla="*/ 0 w 88"/>
                <a:gd name="T13" fmla="*/ 44 h 156"/>
                <a:gd name="T14" fmla="*/ 0 w 88"/>
                <a:gd name="T15" fmla="*/ 113 h 156"/>
                <a:gd name="T16" fmla="*/ 44 w 88"/>
                <a:gd name="T1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56">
                  <a:moveTo>
                    <a:pt x="44" y="156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68" y="156"/>
                    <a:pt x="88" y="137"/>
                    <a:pt x="88" y="11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37"/>
                    <a:pt x="20" y="156"/>
                    <a:pt x="44" y="156"/>
                  </a:cubicBezTo>
                  <a:close/>
                </a:path>
              </a:pathLst>
            </a:custGeom>
            <a:solidFill>
              <a:srgbClr val="AD923D"/>
            </a:solidFill>
            <a:ln w="14288" cap="flat">
              <a:solidFill>
                <a:srgbClr val="967F3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7"/>
            <p:cNvSpPr>
              <a:spLocks/>
            </p:cNvSpPr>
            <p:nvPr/>
          </p:nvSpPr>
          <p:spPr bwMode="auto">
            <a:xfrm>
              <a:off x="688" y="1056"/>
              <a:ext cx="810" cy="1052"/>
            </a:xfrm>
            <a:custGeom>
              <a:avLst/>
              <a:gdLst>
                <a:gd name="T0" fmla="*/ 42 w 291"/>
                <a:gd name="T1" fmla="*/ 380 h 380"/>
                <a:gd name="T2" fmla="*/ 84 w 291"/>
                <a:gd name="T3" fmla="*/ 338 h 380"/>
                <a:gd name="T4" fmla="*/ 130 w 291"/>
                <a:gd name="T5" fmla="*/ 306 h 380"/>
                <a:gd name="T6" fmla="*/ 220 w 291"/>
                <a:gd name="T7" fmla="*/ 245 h 380"/>
                <a:gd name="T8" fmla="*/ 221 w 291"/>
                <a:gd name="T9" fmla="*/ 16 h 380"/>
                <a:gd name="T10" fmla="*/ 161 w 291"/>
                <a:gd name="T11" fmla="*/ 16 h 380"/>
                <a:gd name="T12" fmla="*/ 161 w 291"/>
                <a:gd name="T13" fmla="*/ 75 h 380"/>
                <a:gd name="T14" fmla="*/ 160 w 291"/>
                <a:gd name="T15" fmla="*/ 186 h 380"/>
                <a:gd name="T16" fmla="*/ 91 w 291"/>
                <a:gd name="T17" fmla="*/ 231 h 380"/>
                <a:gd name="T18" fmla="*/ 0 w 291"/>
                <a:gd name="T19" fmla="*/ 338 h 380"/>
                <a:gd name="T20" fmla="*/ 42 w 291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1" h="380">
                  <a:moveTo>
                    <a:pt x="42" y="380"/>
                  </a:moveTo>
                  <a:cubicBezTo>
                    <a:pt x="65" y="380"/>
                    <a:pt x="84" y="362"/>
                    <a:pt x="84" y="338"/>
                  </a:cubicBezTo>
                  <a:cubicBezTo>
                    <a:pt x="84" y="330"/>
                    <a:pt x="109" y="317"/>
                    <a:pt x="130" y="306"/>
                  </a:cubicBezTo>
                  <a:cubicBezTo>
                    <a:pt x="158" y="291"/>
                    <a:pt x="192" y="274"/>
                    <a:pt x="220" y="245"/>
                  </a:cubicBezTo>
                  <a:cubicBezTo>
                    <a:pt x="291" y="174"/>
                    <a:pt x="276" y="71"/>
                    <a:pt x="221" y="16"/>
                  </a:cubicBezTo>
                  <a:cubicBezTo>
                    <a:pt x="204" y="0"/>
                    <a:pt x="178" y="0"/>
                    <a:pt x="161" y="16"/>
                  </a:cubicBezTo>
                  <a:cubicBezTo>
                    <a:pt x="145" y="32"/>
                    <a:pt x="145" y="59"/>
                    <a:pt x="161" y="75"/>
                  </a:cubicBezTo>
                  <a:cubicBezTo>
                    <a:pt x="180" y="95"/>
                    <a:pt x="200" y="147"/>
                    <a:pt x="160" y="186"/>
                  </a:cubicBezTo>
                  <a:cubicBezTo>
                    <a:pt x="141" y="205"/>
                    <a:pt x="116" y="218"/>
                    <a:pt x="91" y="231"/>
                  </a:cubicBezTo>
                  <a:cubicBezTo>
                    <a:pt x="50" y="253"/>
                    <a:pt x="0" y="279"/>
                    <a:pt x="0" y="338"/>
                  </a:cubicBezTo>
                  <a:cubicBezTo>
                    <a:pt x="0" y="362"/>
                    <a:pt x="18" y="380"/>
                    <a:pt x="42" y="380"/>
                  </a:cubicBezTo>
                  <a:close/>
                </a:path>
              </a:pathLst>
            </a:custGeom>
            <a:solidFill>
              <a:srgbClr val="E42529"/>
            </a:solidFill>
            <a:ln w="19050" cap="flat">
              <a:solidFill>
                <a:srgbClr val="C62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8"/>
            <p:cNvSpPr>
              <a:spLocks/>
            </p:cNvSpPr>
            <p:nvPr/>
          </p:nvSpPr>
          <p:spPr bwMode="auto">
            <a:xfrm>
              <a:off x="922" y="2374"/>
              <a:ext cx="242" cy="431"/>
            </a:xfrm>
            <a:custGeom>
              <a:avLst/>
              <a:gdLst>
                <a:gd name="T0" fmla="*/ 43 w 87"/>
                <a:gd name="T1" fmla="*/ 156 h 156"/>
                <a:gd name="T2" fmla="*/ 43 w 87"/>
                <a:gd name="T3" fmla="*/ 156 h 156"/>
                <a:gd name="T4" fmla="*/ 0 w 87"/>
                <a:gd name="T5" fmla="*/ 113 h 156"/>
                <a:gd name="T6" fmla="*/ 0 w 87"/>
                <a:gd name="T7" fmla="*/ 44 h 156"/>
                <a:gd name="T8" fmla="*/ 43 w 87"/>
                <a:gd name="T9" fmla="*/ 0 h 156"/>
                <a:gd name="T10" fmla="*/ 43 w 87"/>
                <a:gd name="T11" fmla="*/ 0 h 156"/>
                <a:gd name="T12" fmla="*/ 87 w 87"/>
                <a:gd name="T13" fmla="*/ 44 h 156"/>
                <a:gd name="T14" fmla="*/ 87 w 87"/>
                <a:gd name="T15" fmla="*/ 113 h 156"/>
                <a:gd name="T16" fmla="*/ 43 w 87"/>
                <a:gd name="T1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56">
                  <a:moveTo>
                    <a:pt x="43" y="156"/>
                  </a:moveTo>
                  <a:cubicBezTo>
                    <a:pt x="43" y="156"/>
                    <a:pt x="43" y="156"/>
                    <a:pt x="43" y="156"/>
                  </a:cubicBezTo>
                  <a:cubicBezTo>
                    <a:pt x="19" y="156"/>
                    <a:pt x="0" y="137"/>
                    <a:pt x="0" y="1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67" y="0"/>
                    <a:pt x="87" y="20"/>
                    <a:pt x="87" y="44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87" y="137"/>
                    <a:pt x="67" y="156"/>
                    <a:pt x="43" y="156"/>
                  </a:cubicBezTo>
                  <a:close/>
                </a:path>
              </a:pathLst>
            </a:custGeom>
            <a:solidFill>
              <a:srgbClr val="AD923D"/>
            </a:solidFill>
            <a:ln w="14288" cap="flat">
              <a:solidFill>
                <a:srgbClr val="967F3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 9"/>
            <p:cNvSpPr>
              <a:spLocks/>
            </p:cNvSpPr>
            <p:nvPr/>
          </p:nvSpPr>
          <p:spPr bwMode="auto">
            <a:xfrm>
              <a:off x="922" y="2019"/>
              <a:ext cx="242" cy="432"/>
            </a:xfrm>
            <a:custGeom>
              <a:avLst/>
              <a:gdLst>
                <a:gd name="T0" fmla="*/ 43 w 87"/>
                <a:gd name="T1" fmla="*/ 156 h 156"/>
                <a:gd name="T2" fmla="*/ 43 w 87"/>
                <a:gd name="T3" fmla="*/ 156 h 156"/>
                <a:gd name="T4" fmla="*/ 0 w 87"/>
                <a:gd name="T5" fmla="*/ 113 h 156"/>
                <a:gd name="T6" fmla="*/ 0 w 87"/>
                <a:gd name="T7" fmla="*/ 44 h 156"/>
                <a:gd name="T8" fmla="*/ 43 w 87"/>
                <a:gd name="T9" fmla="*/ 0 h 156"/>
                <a:gd name="T10" fmla="*/ 43 w 87"/>
                <a:gd name="T11" fmla="*/ 0 h 156"/>
                <a:gd name="T12" fmla="*/ 87 w 87"/>
                <a:gd name="T13" fmla="*/ 44 h 156"/>
                <a:gd name="T14" fmla="*/ 87 w 87"/>
                <a:gd name="T15" fmla="*/ 113 h 156"/>
                <a:gd name="T16" fmla="*/ 43 w 87"/>
                <a:gd name="T1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56">
                  <a:moveTo>
                    <a:pt x="43" y="156"/>
                  </a:moveTo>
                  <a:cubicBezTo>
                    <a:pt x="43" y="156"/>
                    <a:pt x="43" y="156"/>
                    <a:pt x="43" y="156"/>
                  </a:cubicBezTo>
                  <a:cubicBezTo>
                    <a:pt x="19" y="156"/>
                    <a:pt x="0" y="137"/>
                    <a:pt x="0" y="1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67" y="0"/>
                    <a:pt x="87" y="20"/>
                    <a:pt x="87" y="44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87" y="137"/>
                    <a:pt x="67" y="156"/>
                    <a:pt x="43" y="156"/>
                  </a:cubicBezTo>
                  <a:close/>
                </a:path>
              </a:pathLst>
            </a:custGeom>
            <a:solidFill>
              <a:srgbClr val="AD923D"/>
            </a:solidFill>
            <a:ln w="14288" cap="flat">
              <a:solidFill>
                <a:srgbClr val="967F3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10"/>
            <p:cNvSpPr>
              <a:spLocks/>
            </p:cNvSpPr>
            <p:nvPr/>
          </p:nvSpPr>
          <p:spPr bwMode="auto">
            <a:xfrm>
              <a:off x="349" y="1056"/>
              <a:ext cx="812" cy="1052"/>
            </a:xfrm>
            <a:custGeom>
              <a:avLst/>
              <a:gdLst>
                <a:gd name="T0" fmla="*/ 250 w 292"/>
                <a:gd name="T1" fmla="*/ 380 h 380"/>
                <a:gd name="T2" fmla="*/ 208 w 292"/>
                <a:gd name="T3" fmla="*/ 338 h 380"/>
                <a:gd name="T4" fmla="*/ 161 w 292"/>
                <a:gd name="T5" fmla="*/ 306 h 380"/>
                <a:gd name="T6" fmla="*/ 71 w 292"/>
                <a:gd name="T7" fmla="*/ 245 h 380"/>
                <a:gd name="T8" fmla="*/ 71 w 292"/>
                <a:gd name="T9" fmla="*/ 16 h 380"/>
                <a:gd name="T10" fmla="*/ 130 w 292"/>
                <a:gd name="T11" fmla="*/ 16 h 380"/>
                <a:gd name="T12" fmla="*/ 130 w 292"/>
                <a:gd name="T13" fmla="*/ 75 h 380"/>
                <a:gd name="T14" fmla="*/ 131 w 292"/>
                <a:gd name="T15" fmla="*/ 186 h 380"/>
                <a:gd name="T16" fmla="*/ 200 w 292"/>
                <a:gd name="T17" fmla="*/ 231 h 380"/>
                <a:gd name="T18" fmla="*/ 292 w 292"/>
                <a:gd name="T19" fmla="*/ 338 h 380"/>
                <a:gd name="T20" fmla="*/ 250 w 292"/>
                <a:gd name="T21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2" h="380">
                  <a:moveTo>
                    <a:pt x="250" y="380"/>
                  </a:moveTo>
                  <a:cubicBezTo>
                    <a:pt x="226" y="380"/>
                    <a:pt x="208" y="362"/>
                    <a:pt x="208" y="338"/>
                  </a:cubicBezTo>
                  <a:cubicBezTo>
                    <a:pt x="208" y="330"/>
                    <a:pt x="182" y="317"/>
                    <a:pt x="161" y="306"/>
                  </a:cubicBezTo>
                  <a:cubicBezTo>
                    <a:pt x="134" y="291"/>
                    <a:pt x="100" y="274"/>
                    <a:pt x="71" y="245"/>
                  </a:cubicBezTo>
                  <a:cubicBezTo>
                    <a:pt x="0" y="174"/>
                    <a:pt x="16" y="71"/>
                    <a:pt x="71" y="16"/>
                  </a:cubicBezTo>
                  <a:cubicBezTo>
                    <a:pt x="87" y="0"/>
                    <a:pt x="114" y="0"/>
                    <a:pt x="130" y="16"/>
                  </a:cubicBezTo>
                  <a:cubicBezTo>
                    <a:pt x="146" y="32"/>
                    <a:pt x="146" y="59"/>
                    <a:pt x="130" y="75"/>
                  </a:cubicBezTo>
                  <a:cubicBezTo>
                    <a:pt x="111" y="95"/>
                    <a:pt x="91" y="147"/>
                    <a:pt x="131" y="186"/>
                  </a:cubicBezTo>
                  <a:cubicBezTo>
                    <a:pt x="150" y="205"/>
                    <a:pt x="175" y="218"/>
                    <a:pt x="200" y="231"/>
                  </a:cubicBezTo>
                  <a:cubicBezTo>
                    <a:pt x="241" y="253"/>
                    <a:pt x="292" y="279"/>
                    <a:pt x="292" y="338"/>
                  </a:cubicBezTo>
                  <a:cubicBezTo>
                    <a:pt x="292" y="362"/>
                    <a:pt x="273" y="380"/>
                    <a:pt x="250" y="380"/>
                  </a:cubicBezTo>
                  <a:close/>
                </a:path>
              </a:pathLst>
            </a:custGeom>
            <a:solidFill>
              <a:srgbClr val="E42529"/>
            </a:solidFill>
            <a:ln w="19050" cap="flat">
              <a:solidFill>
                <a:srgbClr val="C62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1" name="TextBox 55"/>
          <p:cNvSpPr txBox="1">
            <a:spLocks noChangeArrowheads="1"/>
          </p:cNvSpPr>
          <p:nvPr/>
        </p:nvSpPr>
        <p:spPr bwMode="auto">
          <a:xfrm>
            <a:off x="8465791" y="3775117"/>
            <a:ext cx="15652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5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Cytoplasm</a:t>
            </a:r>
          </a:p>
        </p:txBody>
      </p:sp>
      <p:sp>
        <p:nvSpPr>
          <p:cNvPr id="82" name="TextBox 20"/>
          <p:cNvSpPr txBox="1">
            <a:spLocks noChangeArrowheads="1"/>
          </p:cNvSpPr>
          <p:nvPr/>
        </p:nvSpPr>
        <p:spPr bwMode="auto">
          <a:xfrm>
            <a:off x="5912457" y="2806154"/>
            <a:ext cx="8953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5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ActRIIB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3651441" y="1544032"/>
            <a:ext cx="2777179" cy="1435706"/>
            <a:chOff x="2127440" y="1544032"/>
            <a:chExt cx="2777179" cy="1435706"/>
          </a:xfrm>
        </p:grpSpPr>
        <p:sp>
          <p:nvSpPr>
            <p:cNvPr id="84" name="Arc 83"/>
            <p:cNvSpPr/>
            <p:nvPr/>
          </p:nvSpPr>
          <p:spPr>
            <a:xfrm>
              <a:off x="2127440" y="1544032"/>
              <a:ext cx="2696973" cy="1435706"/>
            </a:xfrm>
            <a:prstGeom prst="arc">
              <a:avLst>
                <a:gd name="adj1" fmla="val 20019292"/>
                <a:gd name="adj2" fmla="val 0"/>
              </a:avLst>
            </a:prstGeom>
            <a:ln w="31750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Multiply 31"/>
            <p:cNvSpPr/>
            <p:nvPr/>
          </p:nvSpPr>
          <p:spPr>
            <a:xfrm flipH="1">
              <a:off x="4509718" y="1764438"/>
              <a:ext cx="394901" cy="387978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A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6" name="Arc 85"/>
          <p:cNvSpPr/>
          <p:nvPr/>
        </p:nvSpPr>
        <p:spPr>
          <a:xfrm flipH="1">
            <a:off x="6399514" y="3184407"/>
            <a:ext cx="1719690" cy="944946"/>
          </a:xfrm>
          <a:prstGeom prst="arc">
            <a:avLst>
              <a:gd name="adj1" fmla="val 308774"/>
              <a:gd name="adj2" fmla="val 3875662"/>
            </a:avLst>
          </a:prstGeom>
          <a:ln w="31750">
            <a:solidFill>
              <a:schemeClr val="bg1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Multiply 31"/>
          <p:cNvSpPr/>
          <p:nvPr/>
        </p:nvSpPr>
        <p:spPr>
          <a:xfrm flipH="1">
            <a:off x="6462707" y="3804438"/>
            <a:ext cx="394901" cy="387978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A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BDFEF275-60EC-4C08-AC24-0EE166A04D79}"/>
              </a:ext>
            </a:extLst>
          </p:cNvPr>
          <p:cNvSpPr txBox="1">
            <a:spLocks/>
          </p:cNvSpPr>
          <p:nvPr/>
        </p:nvSpPr>
        <p:spPr>
          <a:xfrm>
            <a:off x="1511365" y="6683698"/>
            <a:ext cx="437424" cy="13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ct val="20000"/>
              </a:spcBef>
              <a:spcAft>
                <a:spcPts val="0"/>
              </a:spcAft>
              <a:defRPr sz="11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3FA9A-3225-41C9-8578-63BD0637A157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6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46 C 0.03108 -0.00162 0.04948 -0.00069 0.08437 0.02824 C 0.1118 -0.00601 0.15799 0.00811 0.18403 0.016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1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AA0EEB1D-6B65-4884-BE89-5F07B28A19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Open-label, nonrandomized, multicohort phase II trial of </a:t>
            </a:r>
            <a:r>
              <a:rPr lang="en-US" sz="2000" b="1" dirty="0"/>
              <a:t>luspatercept</a:t>
            </a:r>
            <a:r>
              <a:rPr lang="en-US" sz="2000" dirty="0"/>
              <a:t> 1 mg/kg every </a:t>
            </a:r>
            <a:br>
              <a:rPr lang="en-US" sz="2000" dirty="0"/>
            </a:br>
            <a:r>
              <a:rPr lang="en-US" sz="2000" dirty="0"/>
              <a:t>21 days for patients with </a:t>
            </a:r>
            <a:r>
              <a:rPr lang="en-GB" altLang="en-US" sz="2000" dirty="0"/>
              <a:t>primary or post-ET/</a:t>
            </a:r>
            <a:br>
              <a:rPr lang="en-GB" altLang="en-US" sz="2000" dirty="0"/>
            </a:br>
            <a:r>
              <a:rPr lang="en-GB" altLang="en-US" sz="2000" dirty="0"/>
              <a:t>post-PV MF and anemia (planned N = 100)</a:t>
            </a:r>
            <a:endParaRPr lang="en-US" sz="2000" baseline="30000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60278EE4-09B6-4401-9DAF-F28ED6181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Luspatercept for Treating Anemia in MF</a:t>
            </a:r>
          </a:p>
        </p:txBody>
      </p:sp>
      <p:grpSp>
        <p:nvGrpSpPr>
          <p:cNvPr id="48" name="Group 7">
            <a:extLst>
              <a:ext uri="{FF2B5EF4-FFF2-40B4-BE49-F238E27FC236}">
                <a16:creationId xmlns:a16="http://schemas.microsoft.com/office/drawing/2014/main" id="{05A0F454-F530-4193-BF24-116CCC97972F}"/>
              </a:ext>
            </a:extLst>
          </p:cNvPr>
          <p:cNvGrpSpPr>
            <a:grpSpLocks/>
          </p:cNvGrpSpPr>
          <p:nvPr/>
        </p:nvGrpSpPr>
        <p:grpSpPr bwMode="auto">
          <a:xfrm>
            <a:off x="9389569" y="6216652"/>
            <a:ext cx="2488502" cy="447822"/>
            <a:chOff x="9527309" y="3551529"/>
            <a:chExt cx="2488502" cy="448324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A50746E0-C932-4B2A-8638-6540BB01A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327791" y="3551529"/>
              <a:ext cx="551335" cy="17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8">
              <a:extLst>
                <a:ext uri="{FF2B5EF4-FFF2-40B4-BE49-F238E27FC236}">
                  <a16:creationId xmlns:a16="http://schemas.microsoft.com/office/drawing/2014/main" id="{C3AD1441-3013-4801-A9DA-C0A3A1786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7309" y="3691731"/>
              <a:ext cx="2488502" cy="308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66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hlinkClick r:id="rId4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3C4813-44E4-490F-B420-0F2F112EA474}"/>
              </a:ext>
            </a:extLst>
          </p:cNvPr>
          <p:cNvSpPr/>
          <p:nvPr/>
        </p:nvSpPr>
        <p:spPr>
          <a:xfrm>
            <a:off x="6939359" y="2741588"/>
            <a:ext cx="1413714" cy="730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RBC transfusion </a:t>
            </a:r>
          </a:p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dependent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3FC60-4CD0-4EAD-84BF-A3D60A3F031D}"/>
              </a:ext>
            </a:extLst>
          </p:cNvPr>
          <p:cNvSpPr/>
          <p:nvPr/>
        </p:nvSpPr>
        <p:spPr>
          <a:xfrm>
            <a:off x="6935078" y="1933827"/>
            <a:ext cx="1417995" cy="730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RBC </a:t>
            </a:r>
          </a:p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transfusions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8590C99-A437-4467-A472-C500FA93914A}"/>
              </a:ext>
            </a:extLst>
          </p:cNvPr>
          <p:cNvSpPr/>
          <p:nvPr/>
        </p:nvSpPr>
        <p:spPr>
          <a:xfrm>
            <a:off x="9463754" y="1545034"/>
            <a:ext cx="1161254" cy="2034295"/>
          </a:xfrm>
          <a:prstGeom prst="round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rtlCol="0" anchor="t"/>
          <a:lstStyle/>
          <a:p>
            <a:pPr marL="0" marR="0" lvl="0" indent="0" algn="ctr" defTabSz="457189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y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eceiving  ruxolitinib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8B61A68-C18D-4DCD-ABE3-ACFFFD2A3B83}"/>
              </a:ext>
            </a:extLst>
          </p:cNvPr>
          <p:cNvSpPr/>
          <p:nvPr/>
        </p:nvSpPr>
        <p:spPr>
          <a:xfrm>
            <a:off x="9551827" y="2002095"/>
            <a:ext cx="985108" cy="594000"/>
          </a:xfrm>
          <a:prstGeom prst="roundRect">
            <a:avLst>
              <a:gd name="adj" fmla="val 9711"/>
            </a:avLst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3A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14)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4DD6BA63-4038-4C61-837D-49EF0C65A4A4}"/>
              </a:ext>
            </a:extLst>
          </p:cNvPr>
          <p:cNvSpPr/>
          <p:nvPr/>
        </p:nvSpPr>
        <p:spPr>
          <a:xfrm>
            <a:off x="8424865" y="2006832"/>
            <a:ext cx="987021" cy="594286"/>
          </a:xfrm>
          <a:prstGeom prst="roundRect">
            <a:avLst>
              <a:gd name="adj" fmla="val 9711"/>
            </a:avLst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1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22)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C842C5CE-1E74-498D-99A2-099666837670}"/>
              </a:ext>
            </a:extLst>
          </p:cNvPr>
          <p:cNvSpPr/>
          <p:nvPr/>
        </p:nvSpPr>
        <p:spPr>
          <a:xfrm>
            <a:off x="9551827" y="2809988"/>
            <a:ext cx="985108" cy="594000"/>
          </a:xfrm>
          <a:prstGeom prst="roundRect">
            <a:avLst>
              <a:gd name="adj" fmla="val 971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3B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19)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AE9CED-5F9C-4C9E-B55C-17A5104E0990}"/>
              </a:ext>
            </a:extLst>
          </p:cNvPr>
          <p:cNvSpPr/>
          <p:nvPr/>
        </p:nvSpPr>
        <p:spPr>
          <a:xfrm>
            <a:off x="8247334" y="1525892"/>
            <a:ext cx="1342082" cy="2195326"/>
          </a:xfrm>
          <a:prstGeom prst="roundRect">
            <a:avLst/>
          </a:prstGeom>
          <a:noFill/>
          <a:ln w="412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rtlCol="0" anchor="t"/>
          <a:lstStyle/>
          <a:p>
            <a:pPr marL="0" marR="0" lvl="0" indent="0" algn="ctr" defTabSz="457189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y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receiving</a:t>
            </a:r>
          </a:p>
          <a:p>
            <a:pPr marL="0" marR="0" lvl="0" indent="0" algn="ctr" defTabSz="457189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ruxolitinib </a:t>
            </a:r>
          </a:p>
        </p:txBody>
      </p:sp>
      <p:sp>
        <p:nvSpPr>
          <p:cNvPr id="30" name="Rounded Rectangle 25">
            <a:extLst>
              <a:ext uri="{FF2B5EF4-FFF2-40B4-BE49-F238E27FC236}">
                <a16:creationId xmlns:a16="http://schemas.microsoft.com/office/drawing/2014/main" id="{AA79B046-E17F-4FE0-BE03-09607A2497F2}"/>
              </a:ext>
            </a:extLst>
          </p:cNvPr>
          <p:cNvSpPr/>
          <p:nvPr/>
        </p:nvSpPr>
        <p:spPr>
          <a:xfrm>
            <a:off x="8424867" y="2809988"/>
            <a:ext cx="987022" cy="594000"/>
          </a:xfrm>
          <a:prstGeom prst="roundRect">
            <a:avLst>
              <a:gd name="adj" fmla="val 9711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2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21)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35C26DA2-DA6B-4A22-97F7-545B2C1D3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66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Gerds AT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 al.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ASH 2019. Abstr 557.</a:t>
            </a: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595DEDE5-9A63-453D-8846-1190E225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032364"/>
            <a:ext cx="91750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66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*Primary endpoint,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cohorts 2, 3b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cohorts 1, 3a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Stable dose for ≥ 16 wks at enrollment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" name="Text Box 11">
            <a:extLst>
              <a:ext uri="{FF2B5EF4-FFF2-40B4-BE49-F238E27FC236}">
                <a16:creationId xmlns:a16="http://schemas.microsoft.com/office/drawing/2014/main" id="{8CDAE340-8097-4D42-B1A1-7909DDEC359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01063" y="2243160"/>
            <a:ext cx="20778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66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Study Cohorts</a:t>
            </a:r>
          </a:p>
        </p:txBody>
      </p:sp>
      <p:graphicFrame>
        <p:nvGraphicFramePr>
          <p:cNvPr id="38" name="Group 32">
            <a:extLst>
              <a:ext uri="{FF2B5EF4-FFF2-40B4-BE49-F238E27FC236}">
                <a16:creationId xmlns:a16="http://schemas.microsoft.com/office/drawing/2014/main" id="{E9345A21-0FFD-441A-94B3-D6474947C0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07697" y="3765932"/>
          <a:ext cx="5174507" cy="2133632"/>
        </p:xfrm>
        <a:graphic>
          <a:graphicData uri="http://schemas.openxmlformats.org/drawingml/2006/table">
            <a:tbl>
              <a:tblPr/>
              <a:tblGrid>
                <a:gridCol w="263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17">
                  <a:extLst>
                    <a:ext uri="{9D8B030D-6E8A-4147-A177-3AD203B41FA5}">
                      <a16:colId xmlns:a16="http://schemas.microsoft.com/office/drawing/2014/main" val="4253231346"/>
                    </a:ext>
                  </a:extLst>
                </a:gridCol>
                <a:gridCol w="1325935">
                  <a:extLst>
                    <a:ext uri="{9D8B030D-6E8A-4147-A177-3AD203B41FA5}">
                      <a16:colId xmlns:a16="http://schemas.microsoft.com/office/drawing/2014/main" val="3416042870"/>
                    </a:ext>
                  </a:extLst>
                </a:gridCol>
              </a:tblGrid>
              <a:tr h="18028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Hb Increase ≥ 1.5 g/dL From BL for ≥ 12 Consecutive Wks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†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RBC Transfusions</a:t>
                      </a:r>
                      <a:endParaRPr lang="en-US" dirty="0"/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602099"/>
                  </a:ext>
                </a:extLst>
              </a:tr>
              <a:tr h="44249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RUX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(Cohort 1; 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= 22)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RUX 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(Cohort 3a; 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= 14)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15"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Hb increase ≥ 1.5 g/dL at every assessment, n (%)</a:t>
                      </a:r>
                      <a:endParaRPr lang="en-US" sz="1600" b="0" kern="1200" baseline="30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 (14)</a:t>
                      </a:r>
                      <a:endParaRPr lang="en-US" sz="1600" b="0" baseline="30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y-NL" sz="16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(21)</a:t>
                      </a:r>
                      <a:endParaRPr lang="en-US" sz="16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07">
                <a:tc>
                  <a:txBody>
                    <a:bodyPr/>
                    <a:lstStyle/>
                    <a:p>
                      <a:pPr marL="5715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Mean Hb increase </a:t>
                      </a:r>
                      <a:br>
                        <a:rPr lang="en-US" sz="1600" b="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en-US" sz="1600" b="0" kern="12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≥ 1.5 g/dL, n (%)</a:t>
                      </a:r>
                      <a:endParaRPr lang="en-US" sz="1600" b="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4 (18)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9 (64)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Group 32">
            <a:extLst>
              <a:ext uri="{FF2B5EF4-FFF2-40B4-BE49-F238E27FC236}">
                <a16:creationId xmlns:a16="http://schemas.microsoft.com/office/drawing/2014/main" id="{9F1BB0A0-E217-4375-8C85-BCDF839FC4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7309" y="3034412"/>
          <a:ext cx="5309839" cy="2865152"/>
        </p:xfrm>
        <a:graphic>
          <a:graphicData uri="http://schemas.openxmlformats.org/drawingml/2006/table">
            <a:tbl>
              <a:tblPr/>
              <a:tblGrid>
                <a:gridCol w="263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207">
                  <a:extLst>
                    <a:ext uri="{9D8B030D-6E8A-4147-A177-3AD203B41FA5}">
                      <a16:colId xmlns:a16="http://schemas.microsoft.com/office/drawing/2014/main" val="1525399756"/>
                    </a:ext>
                  </a:extLst>
                </a:gridCol>
                <a:gridCol w="1259977">
                  <a:extLst>
                    <a:ext uri="{9D8B030D-6E8A-4147-A177-3AD203B41FA5}">
                      <a16:colId xmlns:a16="http://schemas.microsoft.com/office/drawing/2014/main" val="3493282281"/>
                    </a:ext>
                  </a:extLst>
                </a:gridCol>
              </a:tblGrid>
              <a:tr h="12864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RBC Transfusion Dependent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602099"/>
                  </a:ext>
                </a:extLst>
              </a:tr>
              <a:tr h="3157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RUX 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(Cohort 2; 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= 21)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RUX 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(Cohort 3b; 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= 19)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RBC transfusion-free ≥ 12 consecutive wks, n (%)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 (10)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 (32)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105">
                <a:tc>
                  <a:txBody>
                    <a:bodyPr/>
                    <a:lstStyle/>
                    <a:p>
                      <a:pPr marL="46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fy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Median duration of response, wks (range)</a:t>
                      </a:r>
                      <a:endParaRPr kumimoji="0" lang="en-US" sz="16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32 (16-49)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39 (12-77)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823935"/>
                  </a:ext>
                </a:extLst>
              </a:tr>
              <a:tr h="280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≥ 50% reduction in RBC transfusion burden from BL, n (%)</a:t>
                      </a:r>
                      <a:endParaRPr lang="en-US" sz="1600" b="0" baseline="30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8 (38)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y-NL" sz="16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10 (53)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002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03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D985-E8C5-4567-8408-640D3B79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2" y="227543"/>
            <a:ext cx="11431376" cy="677333"/>
          </a:xfrm>
        </p:spPr>
        <p:txBody>
          <a:bodyPr>
            <a:noAutofit/>
          </a:bodyPr>
          <a:lstStyle/>
          <a:p>
            <a:r>
              <a:rPr lang="en-US" sz="2800" dirty="0"/>
              <a:t>Achievement of RBC-TI </a:t>
            </a:r>
            <a:r>
              <a:rPr lang="en-US" sz="280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≥ 12 weeks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≥ </a:t>
            </a:r>
            <a:r>
              <a:rPr lang="en-US" sz="2800" dirty="0"/>
              <a:t>50% transfusion burden reduction, and multiple response episodes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90D7E-DF74-4E3C-B203-07BE445E78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6238" y="942668"/>
            <a:ext cx="11433600" cy="495005"/>
          </a:xfrm>
        </p:spPr>
        <p:txBody>
          <a:bodyPr/>
          <a:lstStyle/>
          <a:p>
            <a:r>
              <a:rPr lang="en-US" sz="2000" dirty="0">
                <a:solidFill>
                  <a:srgbClr val="595454"/>
                </a:solidFill>
                <a:latin typeface="Trebuchet MS" panose="020B0603020202020204" pitchFamily="34" charset="0"/>
                <a:cs typeface="Arial"/>
              </a:rPr>
              <a:t>Figure 2. Rates of RBC-TI and ≥ 50% transfusion burden reduction ≥ 12 weeks</a:t>
            </a:r>
          </a:p>
          <a:p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F18762-4C7C-4799-B30F-7833F847868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8" y="6602374"/>
            <a:ext cx="10872787" cy="138499"/>
          </a:xfrm>
        </p:spPr>
        <p:txBody>
          <a:bodyPr/>
          <a:lstStyle/>
          <a:p>
            <a:r>
              <a:rPr lang="en-US" sz="1000" baseline="30000" dirty="0"/>
              <a:t>a</a:t>
            </a:r>
            <a:r>
              <a:rPr lang="en-US" sz="1000" dirty="0"/>
              <a:t>Defined as RBC transfusion burden reduction by ≥ 50% and by ≥ 4 RBC U for ≥ 12 weeks.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39058D-C990-472A-8B54-5D24E61832D0}"/>
              </a:ext>
            </a:extLst>
          </p:cNvPr>
          <p:cNvGrpSpPr/>
          <p:nvPr/>
        </p:nvGrpSpPr>
        <p:grpSpPr>
          <a:xfrm>
            <a:off x="855873" y="1310743"/>
            <a:ext cx="9872420" cy="3587789"/>
            <a:chOff x="2524804" y="1929411"/>
            <a:chExt cx="7021830" cy="4201197"/>
          </a:xfrm>
        </p:grpSpPr>
        <p:graphicFrame>
          <p:nvGraphicFramePr>
            <p:cNvPr id="29" name="Chart 28">
              <a:extLst>
                <a:ext uri="{FF2B5EF4-FFF2-40B4-BE49-F238E27FC236}">
                  <a16:creationId xmlns:a16="http://schemas.microsoft.com/office/drawing/2014/main" id="{672AAFE5-C534-4F65-BDE4-E03BDED3B859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2524804" y="2149517"/>
            <a:ext cx="7021830" cy="39810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53D67C-AF57-45CE-9172-4A587F92C479}"/>
                </a:ext>
              </a:extLst>
            </p:cNvPr>
            <p:cNvSpPr txBox="1"/>
            <p:nvPr/>
          </p:nvSpPr>
          <p:spPr>
            <a:xfrm>
              <a:off x="3443757" y="5172106"/>
              <a:ext cx="1281110" cy="343746"/>
            </a:xfrm>
            <a:prstGeom prst="rect">
              <a:avLst/>
            </a:prstGeom>
            <a:noFill/>
          </p:spPr>
          <p:txBody>
            <a:bodyPr wrap="none" rtlCol="0" anchor="t" anchorCtr="1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Primary endpoint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236305-709A-4FC6-B4D8-354133CE7A46}"/>
                </a:ext>
              </a:extLst>
            </p:cNvPr>
            <p:cNvCxnSpPr>
              <a:cxnSpLocks/>
            </p:cNvCxnSpPr>
            <p:nvPr/>
          </p:nvCxnSpPr>
          <p:spPr>
            <a:xfrm>
              <a:off x="3188965" y="5145145"/>
              <a:ext cx="1790694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C7B26E-C1A3-400B-BA9F-672A3E93BF20}"/>
                </a:ext>
              </a:extLst>
            </p:cNvPr>
            <p:cNvSpPr/>
            <p:nvPr/>
          </p:nvSpPr>
          <p:spPr>
            <a:xfrm>
              <a:off x="3579897" y="3651968"/>
              <a:ext cx="438960" cy="315100"/>
            </a:xfrm>
            <a:prstGeom prst="rect">
              <a:avLst/>
            </a:prstGeom>
          </p:spPr>
          <p:txBody>
            <a:bodyPr wrap="none" anchor="t" anchorCtr="1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10%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(n = 2)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70FC98-D107-4120-9606-AC8DD3158926}"/>
                </a:ext>
              </a:extLst>
            </p:cNvPr>
            <p:cNvSpPr/>
            <p:nvPr/>
          </p:nvSpPr>
          <p:spPr>
            <a:xfrm>
              <a:off x="4185009" y="2832953"/>
              <a:ext cx="438960" cy="315100"/>
            </a:xfrm>
            <a:prstGeom prst="rect">
              <a:avLst/>
            </a:prstGeom>
          </p:spPr>
          <p:txBody>
            <a:bodyPr wrap="none" anchor="t" anchorCtr="1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27%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(n = 6)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75DEA7-CD84-4AD4-806B-5238405B6FFC}"/>
                </a:ext>
              </a:extLst>
            </p:cNvPr>
            <p:cNvSpPr/>
            <p:nvPr/>
          </p:nvSpPr>
          <p:spPr>
            <a:xfrm>
              <a:off x="5711042" y="3212369"/>
              <a:ext cx="438960" cy="315100"/>
            </a:xfrm>
            <a:prstGeom prst="rect">
              <a:avLst/>
            </a:prstGeom>
          </p:spPr>
          <p:txBody>
            <a:bodyPr wrap="none" anchor="t" anchorCtr="1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19%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(n = 4)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6DC665B-CA53-4EAF-98BA-1E1102F11A31}"/>
                </a:ext>
              </a:extLst>
            </p:cNvPr>
            <p:cNvSpPr/>
            <p:nvPr/>
          </p:nvSpPr>
          <p:spPr>
            <a:xfrm>
              <a:off x="6333454" y="2427357"/>
              <a:ext cx="438960" cy="315100"/>
            </a:xfrm>
            <a:prstGeom prst="rect">
              <a:avLst/>
            </a:prstGeom>
          </p:spPr>
          <p:txBody>
            <a:bodyPr wrap="none" anchor="t" anchorCtr="1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36%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(n = 8)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28B35BA-845F-42C2-8257-C9CDA1345F00}"/>
                </a:ext>
              </a:extLst>
            </p:cNvPr>
            <p:cNvSpPr/>
            <p:nvPr/>
          </p:nvSpPr>
          <p:spPr>
            <a:xfrm>
              <a:off x="7839486" y="2326739"/>
              <a:ext cx="438960" cy="315100"/>
            </a:xfrm>
            <a:prstGeom prst="rect">
              <a:avLst/>
            </a:prstGeom>
          </p:spPr>
          <p:txBody>
            <a:bodyPr wrap="none" anchor="t" anchorCtr="1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37%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(n = 8)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305FF-C4CE-4E59-A188-FE5ADDAA1CC1}"/>
                </a:ext>
              </a:extLst>
            </p:cNvPr>
            <p:cNvSpPr/>
            <p:nvPr/>
          </p:nvSpPr>
          <p:spPr>
            <a:xfrm>
              <a:off x="8418361" y="1929411"/>
              <a:ext cx="517496" cy="315100"/>
            </a:xfrm>
            <a:prstGeom prst="rect">
              <a:avLst/>
            </a:prstGeom>
          </p:spPr>
          <p:txBody>
            <a:bodyPr wrap="none" anchor="t" anchorCtr="1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46%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(n = 10)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AB2390F-E06A-4A18-A6E2-1C49261CAF3C}"/>
                </a:ext>
              </a:extLst>
            </p:cNvPr>
            <p:cNvSpPr txBox="1"/>
            <p:nvPr/>
          </p:nvSpPr>
          <p:spPr>
            <a:xfrm>
              <a:off x="8068108" y="4979912"/>
              <a:ext cx="172987" cy="257809"/>
            </a:xfrm>
            <a:prstGeom prst="rect">
              <a:avLst/>
            </a:prstGeom>
            <a:noFill/>
          </p:spPr>
          <p:txBody>
            <a:bodyPr wrap="none" rtlCol="0" anchor="t" anchorCtr="1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109CC3E-D564-4111-A12D-DC8FD9AF972B}"/>
              </a:ext>
            </a:extLst>
          </p:cNvPr>
          <p:cNvSpPr/>
          <p:nvPr/>
        </p:nvSpPr>
        <p:spPr>
          <a:xfrm>
            <a:off x="119759" y="4515698"/>
            <a:ext cx="11690079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Achievement of multiple episodes of response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Of the RBC-TI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12-week responders in both Cohorts 2 and 3B, 25% experienced 2 separate episodes of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RBC-TI ≥ 12 weeks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Of the subjects who achieved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50% reduction in RBC transfusion burden over 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 12 weeks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3 subjects in Cohort 2 (38%) and 2 subjects in Cohort 3B (20%) experienced 2 separate ≥ 12-week response episodes</a:t>
            </a:r>
          </a:p>
          <a:p>
            <a:pPr marL="561975" marR="0" lvl="1" indent="-34290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subject (13%) in Cohort 2 experienced 3 separate episodes of RBC-TI ≥ 12 weeks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19344" y="6588153"/>
            <a:ext cx="1972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Gerds AT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et al.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ASH 2020.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426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Tit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INDEPENDENCE Study Design</a:t>
            </a:r>
            <a:endParaRPr lang="en-US" altLang="en-US" smtClean="0"/>
          </a:p>
        </p:txBody>
      </p:sp>
      <p:sp>
        <p:nvSpPr>
          <p:cNvPr id="6" name="Footnotes"/>
          <p:cNvSpPr txBox="1"/>
          <p:nvPr/>
        </p:nvSpPr>
        <p:spPr>
          <a:xfrm>
            <a:off x="1260475" y="5514976"/>
            <a:ext cx="9671050" cy="385763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marR="0" lvl="0" indent="0" algn="l" defTabSz="771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844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 BSC includes transfusions, ICT, antibiotic therapies and nutritional support. Therapies excluded include ESAs, androgenic steroids, thalidomide and IMiDs; </a:t>
            </a:r>
            <a:br>
              <a:rPr kumimoji="0" lang="en-US" sz="844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844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 Response assessment: continue double-blind treatment if RBC transfusion independence ≥ 12 weeks, and/or reduced RBC transfusion by ≥ 50% and ≥ 4 units ≥ 12 weeks up to response assessment. BSC, best supportive care; DIPSS, Dynamic International Prognostic Scoring System; ESA, erythropoiesis-stimulating agent; ICT, iron chelation therapy; IMiD, immunomodulatory drug; JAK2, Janus kinase 2; MF, myelofibrosis; MPN, myeloproliferative neoplasms; PB, peripheral blood; PMF, primary myelofibrosis; post-ET, post-essential thrombocythemia; post-PV, post-polycythemia vera; Q3W, every 3 weeks; RBC, red blood cell; SC, subcutaneous; U, units. INDEPENDENCE study protocol (Data on file); ClinicalTrials. NCT04717414. Available at: https://clinicaltrials.gov/ct2/show/NCT04717414.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1112" y="1271351"/>
            <a:ext cx="9669779" cy="8715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771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8" b="1" i="1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Phase 3, double-blind, randomized study to compare the efficacy and safety of </a:t>
            </a:r>
            <a:r>
              <a:rPr kumimoji="0" lang="en-US" sz="1688" b="1" i="1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highlight>
                  <a:srgbClr val="FFFF00"/>
                </a:highlight>
                <a:uLnTx/>
                <a:uFillTx/>
                <a:latin typeface="Trebuchet MS"/>
                <a:ea typeface="+mn-ea"/>
                <a:cs typeface="+mn-cs"/>
              </a:rPr>
              <a:t>luspatercept </a:t>
            </a:r>
            <a:r>
              <a:rPr kumimoji="0" lang="en-US" sz="1688" b="1" i="1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vs placebo in patients with MPN-associated MF on concomitant JAK2 inhibitor therapy and who require RBC transfusions </a:t>
            </a:r>
          </a:p>
        </p:txBody>
      </p:sp>
      <p:pic>
        <p:nvPicPr>
          <p:cNvPr id="537605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2192339"/>
            <a:ext cx="81375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874888"/>
      </p:ext>
    </p:extLst>
  </p:cSld>
  <p:clrMapOvr>
    <a:masterClrMapping/>
  </p:clrMapOvr>
  <p:transition spd="slow">
    <p:wipe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RED">
      <a:dk1>
        <a:srgbClr val="404040"/>
      </a:dk1>
      <a:lt1>
        <a:srgbClr val="FFFFFF"/>
      </a:lt1>
      <a:dk2>
        <a:srgbClr val="808080"/>
      </a:dk2>
      <a:lt2>
        <a:srgbClr val="EEECE1"/>
      </a:lt2>
      <a:accent1>
        <a:srgbClr val="0099B0"/>
      </a:accent1>
      <a:accent2>
        <a:srgbClr val="636569"/>
      </a:accent2>
      <a:accent3>
        <a:srgbClr val="CA8341"/>
      </a:accent3>
      <a:accent4>
        <a:srgbClr val="715091"/>
      </a:accent4>
      <a:accent5>
        <a:srgbClr val="10CFC9"/>
      </a:accent5>
      <a:accent6>
        <a:srgbClr val="B14D5A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EHA">
  <a:themeElements>
    <a:clrScheme name="Custom 2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A" id="{F5DDA9BF-5F6C-4D10-9CA0-4991F87A9F00}" vid="{85DA17DF-DD77-4E9F-9ABD-32F2D79440C9}"/>
    </a:ext>
  </a:extLst>
</a:theme>
</file>

<file path=ppt/theme/theme13.xml><?xml version="1.0" encoding="utf-8"?>
<a:theme xmlns:a="http://schemas.openxmlformats.org/drawingml/2006/main" name="Office Theme">
  <a:themeElements>
    <a:clrScheme name="Sierra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4259"/>
      </a:accent1>
      <a:accent2>
        <a:srgbClr val="259F60"/>
      </a:accent2>
      <a:accent3>
        <a:srgbClr val="1A709F"/>
      </a:accent3>
      <a:accent4>
        <a:srgbClr val="25272A"/>
      </a:accent4>
      <a:accent5>
        <a:srgbClr val="2ECDFF"/>
      </a:accent5>
      <a:accent6>
        <a:srgbClr val="ABA9A1"/>
      </a:accent6>
      <a:hlink>
        <a:srgbClr val="29B57A"/>
      </a:hlink>
      <a:folHlink>
        <a:srgbClr val="4371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EHA PowerPoint template">
  <a:themeElements>
    <a:clrScheme name="Custom 2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Network">
  <a:themeElements>
    <a:clrScheme name="">
      <a:dk1>
        <a:srgbClr val="808080"/>
      </a:dk1>
      <a:lt1>
        <a:srgbClr val="FFFFFF"/>
      </a:lt1>
      <a:dk2>
        <a:srgbClr val="001B3A"/>
      </a:dk2>
      <a:lt2>
        <a:srgbClr val="FFFFFF"/>
      </a:lt2>
      <a:accent1>
        <a:srgbClr val="797B9B"/>
      </a:accent1>
      <a:accent2>
        <a:srgbClr val="004D90"/>
      </a:accent2>
      <a:accent3>
        <a:srgbClr val="AAABAE"/>
      </a:accent3>
      <a:accent4>
        <a:srgbClr val="DADADA"/>
      </a:accent4>
      <a:accent5>
        <a:srgbClr val="BEBFCB"/>
      </a:accent5>
      <a:accent6>
        <a:srgbClr val="004582"/>
      </a:accent6>
      <a:hlink>
        <a:srgbClr val="001B3A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Custom 5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B2D1F"/>
      </a:accent1>
      <a:accent2>
        <a:srgbClr val="20305E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Custom 5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B2D1F"/>
      </a:accent1>
      <a:accent2>
        <a:srgbClr val="20305E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Office Theme">
  <a:themeElements>
    <a:clrScheme name="Celgene final">
      <a:dk1>
        <a:sysClr val="windowText" lastClr="000000"/>
      </a:dk1>
      <a:lt1>
        <a:sysClr val="window" lastClr="FFFFFF"/>
      </a:lt1>
      <a:dk2>
        <a:srgbClr val="002C77"/>
      </a:dk2>
      <a:lt2>
        <a:srgbClr val="EEECE1"/>
      </a:lt2>
      <a:accent1>
        <a:srgbClr val="326FBD"/>
      </a:accent1>
      <a:accent2>
        <a:srgbClr val="AD923D"/>
      </a:accent2>
      <a:accent3>
        <a:srgbClr val="21488B"/>
      </a:accent3>
      <a:accent4>
        <a:srgbClr val="7C1463"/>
      </a:accent4>
      <a:accent5>
        <a:srgbClr val="4C81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8.xml><?xml version="1.0" encoding="utf-8"?>
<a:theme xmlns:a="http://schemas.openxmlformats.org/drawingml/2006/main" name="ASH 2020 'poster' template">
  <a:themeElements>
    <a:clrScheme name="Custom 9">
      <a:dk1>
        <a:srgbClr val="595454"/>
      </a:dk1>
      <a:lt1>
        <a:srgbClr val="FFFFFF"/>
      </a:lt1>
      <a:dk2>
        <a:srgbClr val="595454"/>
      </a:dk2>
      <a:lt2>
        <a:srgbClr val="A69F9F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AE7A65"/>
      </a:accent6>
      <a:hlink>
        <a:srgbClr val="BE2BBB"/>
      </a:hlink>
      <a:folHlink>
        <a:srgbClr val="A69F9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1_Bristol Myers Squibb">
  <a:themeElements>
    <a:clrScheme name="Bristol Myers Squibb Colors">
      <a:dk1>
        <a:srgbClr val="595454"/>
      </a:dk1>
      <a:lt1>
        <a:srgbClr val="FFFFFF"/>
      </a:lt1>
      <a:dk2>
        <a:srgbClr val="595454"/>
      </a:dk2>
      <a:lt2>
        <a:srgbClr val="EEE7E7"/>
      </a:lt2>
      <a:accent1>
        <a:srgbClr val="A69F9F"/>
      </a:accent1>
      <a:accent2>
        <a:srgbClr val="FFD186"/>
      </a:accent2>
      <a:accent3>
        <a:srgbClr val="33D6F1"/>
      </a:accent3>
      <a:accent4>
        <a:srgbClr val="CB7C78"/>
      </a:accent4>
      <a:accent5>
        <a:srgbClr val="59FFB9"/>
      </a:accent5>
      <a:accent6>
        <a:srgbClr val="FDA97D"/>
      </a:accent6>
      <a:hlink>
        <a:srgbClr val="BE2BBB"/>
      </a:hlink>
      <a:folHlink>
        <a:srgbClr val="BE2BBB"/>
      </a:folHlink>
    </a:clrScheme>
    <a:fontScheme name="Bristol Myers Squibb Font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Bristol Myers Squibb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20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lt1"/>
        </a:fontRef>
      </a:style>
    </a:spDef>
    <a:lnDef>
      <a:spPr>
        <a:ln w="28575" cap="rnd"/>
      </a:spPr>
      <a:bodyPr/>
      <a:lstStyle/>
      <a:style>
        <a:lnRef idx="1">
          <a:srgbClr val="BE2BBB"/>
        </a:lnRef>
        <a:fillRef idx="0">
          <a:schemeClr val="accent1"/>
        </a:fillRef>
        <a:effectRef idx="0">
          <a:srgbClr val="000000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0000"/>
          </a:lnSpc>
          <a:defRPr sz="2000"/>
        </a:defPPr>
      </a:lstStyle>
    </a:txDef>
  </a:objectDefaults>
  <a:extraClrSchemeLst/>
  <a:custClrLst>
    <a:custClr name="Purple">
      <a:srgbClr val="BE2BBB"/>
    </a:custClr>
    <a:custClr name="Dark Gray">
      <a:srgbClr val="595454"/>
    </a:custClr>
    <a:custClr name="Gray">
      <a:srgbClr val="A69F9F"/>
    </a:custClr>
    <a:custClr name="Light Gray">
      <a:srgbClr val="EEE7E7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mber 1">
      <a:srgbClr val="FFECCD"/>
    </a:custClr>
    <a:custClr name="Peach 1">
      <a:srgbClr val="FEDCCA"/>
    </a:custClr>
    <a:custClr name="Sienna 1">
      <a:srgbClr val="DAC5C5"/>
    </a:custClr>
    <a:custClr name="Mint 1">
      <a:srgbClr val="C5FFE6"/>
    </a:custClr>
    <a:custClr name="Aqua 1">
      <a:srgbClr val="C0F2FB"/>
    </a:custClr>
    <a:custClr name="Olive 1">
      <a:srgbClr val="EAD5C9"/>
    </a:custClr>
    <a:custClr name="Almond 1">
      <a:srgbClr val="DFCBC3"/>
    </a:custClr>
    <a:custClr name="Chocolate 1">
      <a:srgbClr val="D2CAC8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210920_bms_powerpoint_template" id="{1A0F345F-9E80-5742-9260-A76BF7B88EC7}" vid="{2BB73834-57DE-E743-9240-641850F4C1E6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3257</Words>
  <Application>Microsoft Office PowerPoint</Application>
  <PresentationFormat>Widescreen</PresentationFormat>
  <Paragraphs>729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21</vt:i4>
      </vt:variant>
    </vt:vector>
  </HeadingPairs>
  <TitlesOfParts>
    <vt:vector size="65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Century Gothic</vt:lpstr>
      <vt:lpstr>Courier New</vt:lpstr>
      <vt:lpstr>Franklin Gothic Book</vt:lpstr>
      <vt:lpstr>Franklin Gothic Medium</vt:lpstr>
      <vt:lpstr>Futura</vt:lpstr>
      <vt:lpstr>Futura Medium</vt:lpstr>
      <vt:lpstr>Futura Medium</vt:lpstr>
      <vt:lpstr>Geneva</vt:lpstr>
      <vt:lpstr>Goudy Oldstyle Std Regular</vt:lpstr>
      <vt:lpstr>Helvetica</vt:lpstr>
      <vt:lpstr>Helvetica Light</vt:lpstr>
      <vt:lpstr>Helvetica Neue</vt:lpstr>
      <vt:lpstr>Monaco</vt:lpstr>
      <vt:lpstr>News Gothic MT</vt:lpstr>
      <vt:lpstr>Palatino Linotype</vt:lpstr>
      <vt:lpstr>Symbol</vt:lpstr>
      <vt:lpstr>System Font Regular</vt:lpstr>
      <vt:lpstr>Times New Roman</vt:lpstr>
      <vt:lpstr>Trebuchet MS</vt:lpstr>
      <vt:lpstr>Verdana</vt:lpstr>
      <vt:lpstr>Wingdings</vt:lpstr>
      <vt:lpstr>Default Design</vt:lpstr>
      <vt:lpstr>12_Office Theme</vt:lpstr>
      <vt:lpstr>9_Office Theme</vt:lpstr>
      <vt:lpstr>17_Office Theme</vt:lpstr>
      <vt:lpstr>1_Tema di Office</vt:lpstr>
      <vt:lpstr>10_Office Theme</vt:lpstr>
      <vt:lpstr>2017_HTAA_Diabetes</vt:lpstr>
      <vt:lpstr>ASH 2020 'poster' template</vt:lpstr>
      <vt:lpstr>1_Bristol Myers Squibb</vt:lpstr>
      <vt:lpstr>3_Office Theme</vt:lpstr>
      <vt:lpstr>5_Office Theme</vt:lpstr>
      <vt:lpstr>EHA</vt:lpstr>
      <vt:lpstr>Office Theme</vt:lpstr>
      <vt:lpstr>1_Office Theme</vt:lpstr>
      <vt:lpstr>EHA PowerPoint template</vt:lpstr>
      <vt:lpstr>2_Office Theme</vt:lpstr>
      <vt:lpstr>Network</vt:lpstr>
      <vt:lpstr>PowerPoint Presentation</vt:lpstr>
      <vt:lpstr>Anemia Is a Common Manifestation of Myelofibrosis</vt:lpstr>
      <vt:lpstr>Anemia and RBC Transfusion Are Indicators of Poor Prognosis</vt:lpstr>
      <vt:lpstr>PowerPoint Presentation</vt:lpstr>
      <vt:lpstr>Drug Therapy for Anemia of MF</vt:lpstr>
      <vt:lpstr>Luspatercept reduces the inhibitory effects of TGF-β superfamily ligand signaling via ActRIIB</vt:lpstr>
      <vt:lpstr>Luspatercept for Treating Anemia in MF</vt:lpstr>
      <vt:lpstr>Achievement of RBC-TI ≥ 12 weeks, ≥ 50% transfusion burden reduction, and multiple response episodes</vt:lpstr>
      <vt:lpstr>INDEPENDENCE Study Design</vt:lpstr>
      <vt:lpstr>The effect of ruxolitinib: Mean Platelet Count and Hemoglobin  over Time COMFORT-I</vt:lpstr>
      <vt:lpstr>REALISE study: alternative ruxolitinib dosing in patients with MF and anemia (Hb &lt; 10 g/dL) </vt:lpstr>
      <vt:lpstr>Fedratinib Adverse Events in JAKARTA</vt:lpstr>
      <vt:lpstr>Momelotinib Inhibits JAK1, JAK2 and ACVR1 to Address MF Symptoms, Spleen, and Anemia</vt:lpstr>
      <vt:lpstr>Momelotinib: Differentiated Heme Profile Allows High Dose Intensity</vt:lpstr>
      <vt:lpstr>SIMPLIFY-1:  Transfusion Independence and Duration of TI </vt:lpstr>
      <vt:lpstr>PowerPoint Presentation</vt:lpstr>
      <vt:lpstr>PowerPoint Presentation</vt:lpstr>
      <vt:lpstr>PowerPoint Presentation</vt:lpstr>
      <vt:lpstr>Pacritinib Is a Potent ACVR1 Inhibitor</vt:lpstr>
      <vt:lpstr>Non-TI pts in PERSIST2: More Pac Pts Achieved TI (SIMPLIFY)</vt:lpstr>
      <vt:lpstr>PowerPoint Presentation</vt:lpstr>
    </vt:vector>
  </TitlesOfParts>
  <Company>M. D. Anderson Cancer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Bose,Prithviraj</dc:creator>
  <cp:lastModifiedBy>Bose,Prithviraj</cp:lastModifiedBy>
  <cp:revision>9</cp:revision>
  <dcterms:created xsi:type="dcterms:W3CDTF">2023-03-06T17:22:56Z</dcterms:created>
  <dcterms:modified xsi:type="dcterms:W3CDTF">2023-03-06T18:49:11Z</dcterms:modified>
</cp:coreProperties>
</file>