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01490882" r:id="rId2"/>
    <p:sldId id="301490883" r:id="rId3"/>
    <p:sldId id="301490901" r:id="rId4"/>
    <p:sldId id="301490902" r:id="rId5"/>
    <p:sldId id="301490889" r:id="rId6"/>
    <p:sldId id="301490900" r:id="rId7"/>
    <p:sldId id="301490893" r:id="rId8"/>
    <p:sldId id="301490894" r:id="rId9"/>
    <p:sldId id="301490891" r:id="rId10"/>
    <p:sldId id="301490892" r:id="rId11"/>
    <p:sldId id="301490903" r:id="rId12"/>
    <p:sldId id="301490896" r:id="rId13"/>
    <p:sldId id="301490890" r:id="rId14"/>
    <p:sldId id="301490895" r:id="rId15"/>
    <p:sldId id="301490897" r:id="rId16"/>
    <p:sldId id="301490898" r:id="rId17"/>
    <p:sldId id="301490905" r:id="rId18"/>
    <p:sldId id="301490899" r:id="rId19"/>
    <p:sldId id="3014909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22" d="100"/>
          <a:sy n="122" d="100"/>
        </p:scale>
        <p:origin x="11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A0DB1-565B-441F-B58E-C0E7C7424F38}"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E8684195-9BD8-458A-A466-5323045AB401}">
      <dgm:prSet/>
      <dgm:spPr/>
      <dgm:t>
        <a:bodyPr/>
        <a:lstStyle/>
        <a:p>
          <a:r>
            <a:rPr lang="en-US"/>
            <a:t>Therapeutic Implications</a:t>
          </a:r>
        </a:p>
      </dgm:t>
    </dgm:pt>
    <dgm:pt modelId="{81B4D2F5-2DE1-4528-910F-5F03FA22228D}" type="parTrans" cxnId="{22607750-8261-4CB7-BC13-8B6004D8AB76}">
      <dgm:prSet/>
      <dgm:spPr/>
      <dgm:t>
        <a:bodyPr/>
        <a:lstStyle/>
        <a:p>
          <a:endParaRPr lang="en-US"/>
        </a:p>
      </dgm:t>
    </dgm:pt>
    <dgm:pt modelId="{ABD1E99A-4443-4DB3-BFB0-1EC8B4AAF431}" type="sibTrans" cxnId="{22607750-8261-4CB7-BC13-8B6004D8AB76}">
      <dgm:prSet/>
      <dgm:spPr/>
      <dgm:t>
        <a:bodyPr/>
        <a:lstStyle/>
        <a:p>
          <a:endParaRPr lang="en-US"/>
        </a:p>
      </dgm:t>
    </dgm:pt>
    <dgm:pt modelId="{99D8F08A-BDA6-4542-AC96-73F16B05A3FD}">
      <dgm:prSet/>
      <dgm:spPr/>
      <dgm:t>
        <a:bodyPr/>
        <a:lstStyle/>
        <a:p>
          <a:r>
            <a:rPr lang="en-US"/>
            <a:t>Different standards for treatment</a:t>
          </a:r>
        </a:p>
      </dgm:t>
    </dgm:pt>
    <dgm:pt modelId="{46736E20-E402-45C4-9855-1897CE335E07}" type="parTrans" cxnId="{2B48EE26-FCFF-42A5-A8FC-F7A8259B3E45}">
      <dgm:prSet/>
      <dgm:spPr/>
      <dgm:t>
        <a:bodyPr/>
        <a:lstStyle/>
        <a:p>
          <a:endParaRPr lang="en-US"/>
        </a:p>
      </dgm:t>
    </dgm:pt>
    <dgm:pt modelId="{D92E6272-DE91-4D5E-81F3-1E3EC30420E0}" type="sibTrans" cxnId="{2B48EE26-FCFF-42A5-A8FC-F7A8259B3E45}">
      <dgm:prSet/>
      <dgm:spPr/>
      <dgm:t>
        <a:bodyPr/>
        <a:lstStyle/>
        <a:p>
          <a:endParaRPr lang="en-US"/>
        </a:p>
      </dgm:t>
    </dgm:pt>
    <dgm:pt modelId="{B8B473EF-ACDB-41FB-9704-C9A037F08396}">
      <dgm:prSet/>
      <dgm:spPr/>
      <dgm:t>
        <a:bodyPr/>
        <a:lstStyle/>
        <a:p>
          <a:r>
            <a:rPr lang="en-US" dirty="0"/>
            <a:t>CYTO-PV study demonstrated, in PV patients, necessity of phlebotomies to maintain HCT=&lt;45%</a:t>
          </a:r>
        </a:p>
      </dgm:t>
    </dgm:pt>
    <dgm:pt modelId="{6B57ACFD-D41B-4D17-9338-8D4A8A233B8F}" type="parTrans" cxnId="{67117A67-9C34-4911-8CFD-0F5E4662A660}">
      <dgm:prSet/>
      <dgm:spPr/>
      <dgm:t>
        <a:bodyPr/>
        <a:lstStyle/>
        <a:p>
          <a:endParaRPr lang="en-US"/>
        </a:p>
      </dgm:t>
    </dgm:pt>
    <dgm:pt modelId="{09918453-FA88-4BBE-89C6-416DF21D7092}" type="sibTrans" cxnId="{67117A67-9C34-4911-8CFD-0F5E4662A660}">
      <dgm:prSet/>
      <dgm:spPr/>
      <dgm:t>
        <a:bodyPr/>
        <a:lstStyle/>
        <a:p>
          <a:endParaRPr lang="en-US"/>
        </a:p>
      </dgm:t>
    </dgm:pt>
    <dgm:pt modelId="{81ED0B3F-D6C5-4E36-AA16-14F63F1510E3}">
      <dgm:prSet/>
      <dgm:spPr/>
      <dgm:t>
        <a:bodyPr/>
        <a:lstStyle/>
        <a:p>
          <a:r>
            <a:rPr lang="en-US"/>
            <a:t>Marchioli et al., NEJM 2013</a:t>
          </a:r>
          <a:endParaRPr lang="en-US" dirty="0"/>
        </a:p>
      </dgm:t>
    </dgm:pt>
    <dgm:pt modelId="{1FE89ED5-D002-4277-A0D4-801B314DAD4A}" type="parTrans" cxnId="{DB91CCAE-74D1-4B8D-B67F-F3D927D45E51}">
      <dgm:prSet/>
      <dgm:spPr/>
      <dgm:t>
        <a:bodyPr/>
        <a:lstStyle/>
        <a:p>
          <a:endParaRPr lang="en-US"/>
        </a:p>
      </dgm:t>
    </dgm:pt>
    <dgm:pt modelId="{2B1896E7-EF07-458A-979D-80C1938D1679}" type="sibTrans" cxnId="{DB91CCAE-74D1-4B8D-B67F-F3D927D45E51}">
      <dgm:prSet/>
      <dgm:spPr/>
      <dgm:t>
        <a:bodyPr/>
        <a:lstStyle/>
        <a:p>
          <a:endParaRPr lang="en-US"/>
        </a:p>
      </dgm:t>
    </dgm:pt>
    <dgm:pt modelId="{F34B08B7-B5E8-4856-BA47-6E5541F97F28}">
      <dgm:prSet/>
      <dgm:spPr/>
      <dgm:t>
        <a:bodyPr/>
        <a:lstStyle/>
        <a:p>
          <a:r>
            <a:rPr lang="en-US" dirty="0"/>
            <a:t>Clinical trial enrollment</a:t>
          </a:r>
        </a:p>
      </dgm:t>
    </dgm:pt>
    <dgm:pt modelId="{150E2299-7E0F-47EA-90A7-6163A9C3225B}" type="parTrans" cxnId="{F0A6DB4F-3A71-4E1F-820B-28351ABE2E5D}">
      <dgm:prSet/>
      <dgm:spPr/>
      <dgm:t>
        <a:bodyPr/>
        <a:lstStyle/>
        <a:p>
          <a:endParaRPr lang="en-US"/>
        </a:p>
      </dgm:t>
    </dgm:pt>
    <dgm:pt modelId="{20C21C3F-23F2-41FD-AF79-E4B2377EB32B}" type="sibTrans" cxnId="{F0A6DB4F-3A71-4E1F-820B-28351ABE2E5D}">
      <dgm:prSet/>
      <dgm:spPr/>
      <dgm:t>
        <a:bodyPr/>
        <a:lstStyle/>
        <a:p>
          <a:endParaRPr lang="en-US"/>
        </a:p>
      </dgm:t>
    </dgm:pt>
    <dgm:pt modelId="{47A8FF9A-DA46-4CBC-A844-20E5865BEC07}">
      <dgm:prSet/>
      <dgm:spPr/>
      <dgm:t>
        <a:bodyPr/>
        <a:lstStyle/>
        <a:p>
          <a:r>
            <a:rPr lang="en-US"/>
            <a:t>Prognostic Implications</a:t>
          </a:r>
        </a:p>
      </dgm:t>
    </dgm:pt>
    <dgm:pt modelId="{DB4F47B6-5DCC-4CD3-9BF1-06349F99FCD4}" type="parTrans" cxnId="{41F789B3-B617-4781-AA64-A03657E93A75}">
      <dgm:prSet/>
      <dgm:spPr/>
      <dgm:t>
        <a:bodyPr/>
        <a:lstStyle/>
        <a:p>
          <a:endParaRPr lang="en-US"/>
        </a:p>
      </dgm:t>
    </dgm:pt>
    <dgm:pt modelId="{17EC4E70-EF7D-4009-BB63-6A2A9A11F21B}" type="sibTrans" cxnId="{41F789B3-B617-4781-AA64-A03657E93A75}">
      <dgm:prSet/>
      <dgm:spPr/>
      <dgm:t>
        <a:bodyPr/>
        <a:lstStyle/>
        <a:p>
          <a:endParaRPr lang="en-US"/>
        </a:p>
      </dgm:t>
    </dgm:pt>
    <dgm:pt modelId="{DE4A384B-8AB6-6947-AB81-D45C4C4A96A3}" type="pres">
      <dgm:prSet presAssocID="{95EA0DB1-565B-441F-B58E-C0E7C7424F38}" presName="linear" presStyleCnt="0">
        <dgm:presLayoutVars>
          <dgm:dir/>
          <dgm:animLvl val="lvl"/>
          <dgm:resizeHandles val="exact"/>
        </dgm:presLayoutVars>
      </dgm:prSet>
      <dgm:spPr/>
    </dgm:pt>
    <dgm:pt modelId="{5950D35B-C228-A84C-ADBF-45371A73E4BC}" type="pres">
      <dgm:prSet presAssocID="{E8684195-9BD8-458A-A466-5323045AB401}" presName="parentLin" presStyleCnt="0"/>
      <dgm:spPr/>
    </dgm:pt>
    <dgm:pt modelId="{9F36AC51-4EB0-4644-BC7A-D856F4BEEC19}" type="pres">
      <dgm:prSet presAssocID="{E8684195-9BD8-458A-A466-5323045AB401}" presName="parentLeftMargin" presStyleLbl="node1" presStyleIdx="0" presStyleCnt="2"/>
      <dgm:spPr/>
    </dgm:pt>
    <dgm:pt modelId="{207BCB95-B3FB-BA42-9FC7-F992DD325C9F}" type="pres">
      <dgm:prSet presAssocID="{E8684195-9BD8-458A-A466-5323045AB401}" presName="parentText" presStyleLbl="node1" presStyleIdx="0" presStyleCnt="2">
        <dgm:presLayoutVars>
          <dgm:chMax val="0"/>
          <dgm:bulletEnabled val="1"/>
        </dgm:presLayoutVars>
      </dgm:prSet>
      <dgm:spPr/>
    </dgm:pt>
    <dgm:pt modelId="{5328D333-9FD8-6D4B-80B9-F634B451AA9E}" type="pres">
      <dgm:prSet presAssocID="{E8684195-9BD8-458A-A466-5323045AB401}" presName="negativeSpace" presStyleCnt="0"/>
      <dgm:spPr/>
    </dgm:pt>
    <dgm:pt modelId="{2EF6AA47-0CB5-7C4F-AB26-1F1297429289}" type="pres">
      <dgm:prSet presAssocID="{E8684195-9BD8-458A-A466-5323045AB401}" presName="childText" presStyleLbl="conFgAcc1" presStyleIdx="0" presStyleCnt="2">
        <dgm:presLayoutVars>
          <dgm:bulletEnabled val="1"/>
        </dgm:presLayoutVars>
      </dgm:prSet>
      <dgm:spPr/>
    </dgm:pt>
    <dgm:pt modelId="{5AC5B6EE-321A-8747-8A65-915ECDA7CA0F}" type="pres">
      <dgm:prSet presAssocID="{ABD1E99A-4443-4DB3-BFB0-1EC8B4AAF431}" presName="spaceBetweenRectangles" presStyleCnt="0"/>
      <dgm:spPr/>
    </dgm:pt>
    <dgm:pt modelId="{93AC4799-1884-8A43-B433-CDBE88D7FBE4}" type="pres">
      <dgm:prSet presAssocID="{47A8FF9A-DA46-4CBC-A844-20E5865BEC07}" presName="parentLin" presStyleCnt="0"/>
      <dgm:spPr/>
    </dgm:pt>
    <dgm:pt modelId="{24976A10-3211-DD40-B597-25974E28D0A5}" type="pres">
      <dgm:prSet presAssocID="{47A8FF9A-DA46-4CBC-A844-20E5865BEC07}" presName="parentLeftMargin" presStyleLbl="node1" presStyleIdx="0" presStyleCnt="2"/>
      <dgm:spPr/>
    </dgm:pt>
    <dgm:pt modelId="{14C03903-89F7-A04F-B48E-B817EE34A7EF}" type="pres">
      <dgm:prSet presAssocID="{47A8FF9A-DA46-4CBC-A844-20E5865BEC07}" presName="parentText" presStyleLbl="node1" presStyleIdx="1" presStyleCnt="2">
        <dgm:presLayoutVars>
          <dgm:chMax val="0"/>
          <dgm:bulletEnabled val="1"/>
        </dgm:presLayoutVars>
      </dgm:prSet>
      <dgm:spPr/>
    </dgm:pt>
    <dgm:pt modelId="{0466B7D3-50E6-8B49-912E-3000B8DD24EC}" type="pres">
      <dgm:prSet presAssocID="{47A8FF9A-DA46-4CBC-A844-20E5865BEC07}" presName="negativeSpace" presStyleCnt="0"/>
      <dgm:spPr/>
    </dgm:pt>
    <dgm:pt modelId="{A6357656-9FA8-4D4E-B4F7-CB23704BF5AE}" type="pres">
      <dgm:prSet presAssocID="{47A8FF9A-DA46-4CBC-A844-20E5865BEC07}" presName="childText" presStyleLbl="conFgAcc1" presStyleIdx="1" presStyleCnt="2">
        <dgm:presLayoutVars>
          <dgm:bulletEnabled val="1"/>
        </dgm:presLayoutVars>
      </dgm:prSet>
      <dgm:spPr/>
    </dgm:pt>
  </dgm:ptLst>
  <dgm:cxnLst>
    <dgm:cxn modelId="{012C2C0B-587A-2E4B-B7DB-756896A54C0F}" type="presOf" srcId="{E8684195-9BD8-458A-A466-5323045AB401}" destId="{9F36AC51-4EB0-4644-BC7A-D856F4BEEC19}" srcOrd="0" destOrd="0" presId="urn:microsoft.com/office/officeart/2005/8/layout/list1"/>
    <dgm:cxn modelId="{AD396423-57CA-B245-9514-E79EC68ACC95}" type="presOf" srcId="{B8B473EF-ACDB-41FB-9704-C9A037F08396}" destId="{2EF6AA47-0CB5-7C4F-AB26-1F1297429289}" srcOrd="0" destOrd="1" presId="urn:microsoft.com/office/officeart/2005/8/layout/list1"/>
    <dgm:cxn modelId="{2B48EE26-FCFF-42A5-A8FC-F7A8259B3E45}" srcId="{E8684195-9BD8-458A-A466-5323045AB401}" destId="{99D8F08A-BDA6-4542-AC96-73F16B05A3FD}" srcOrd="0" destOrd="0" parTransId="{46736E20-E402-45C4-9855-1897CE335E07}" sibTransId="{D92E6272-DE91-4D5E-81F3-1E3EC30420E0}"/>
    <dgm:cxn modelId="{86B92045-8CA1-7F41-8CDF-A3A056BE0CF6}" type="presOf" srcId="{81ED0B3F-D6C5-4E36-AA16-14F63F1510E3}" destId="{2EF6AA47-0CB5-7C4F-AB26-1F1297429289}" srcOrd="0" destOrd="2" presId="urn:microsoft.com/office/officeart/2005/8/layout/list1"/>
    <dgm:cxn modelId="{67117A67-9C34-4911-8CFD-0F5E4662A660}" srcId="{E8684195-9BD8-458A-A466-5323045AB401}" destId="{B8B473EF-ACDB-41FB-9704-C9A037F08396}" srcOrd="1" destOrd="0" parTransId="{6B57ACFD-D41B-4D17-9338-8D4A8A233B8F}" sibTransId="{09918453-FA88-4BBE-89C6-416DF21D7092}"/>
    <dgm:cxn modelId="{BD45C94C-B48A-8D48-9B95-08B47B4FE700}" type="presOf" srcId="{99D8F08A-BDA6-4542-AC96-73F16B05A3FD}" destId="{2EF6AA47-0CB5-7C4F-AB26-1F1297429289}" srcOrd="0" destOrd="0" presId="urn:microsoft.com/office/officeart/2005/8/layout/list1"/>
    <dgm:cxn modelId="{8B9F046E-9035-0446-8082-DBD04B01B442}" type="presOf" srcId="{95EA0DB1-565B-441F-B58E-C0E7C7424F38}" destId="{DE4A384B-8AB6-6947-AB81-D45C4C4A96A3}" srcOrd="0" destOrd="0" presId="urn:microsoft.com/office/officeart/2005/8/layout/list1"/>
    <dgm:cxn modelId="{F0A6DB4F-3A71-4E1F-820B-28351ABE2E5D}" srcId="{E8684195-9BD8-458A-A466-5323045AB401}" destId="{F34B08B7-B5E8-4856-BA47-6E5541F97F28}" srcOrd="2" destOrd="0" parTransId="{150E2299-7E0F-47EA-90A7-6163A9C3225B}" sibTransId="{20C21C3F-23F2-41FD-AF79-E4B2377EB32B}"/>
    <dgm:cxn modelId="{22607750-8261-4CB7-BC13-8B6004D8AB76}" srcId="{95EA0DB1-565B-441F-B58E-C0E7C7424F38}" destId="{E8684195-9BD8-458A-A466-5323045AB401}" srcOrd="0" destOrd="0" parTransId="{81B4D2F5-2DE1-4528-910F-5F03FA22228D}" sibTransId="{ABD1E99A-4443-4DB3-BFB0-1EC8B4AAF431}"/>
    <dgm:cxn modelId="{AD49137E-A31E-0D4A-85E9-AA8A2E080706}" type="presOf" srcId="{F34B08B7-B5E8-4856-BA47-6E5541F97F28}" destId="{2EF6AA47-0CB5-7C4F-AB26-1F1297429289}" srcOrd="0" destOrd="3" presId="urn:microsoft.com/office/officeart/2005/8/layout/list1"/>
    <dgm:cxn modelId="{DB91CCAE-74D1-4B8D-B67F-F3D927D45E51}" srcId="{B8B473EF-ACDB-41FB-9704-C9A037F08396}" destId="{81ED0B3F-D6C5-4E36-AA16-14F63F1510E3}" srcOrd="0" destOrd="0" parTransId="{1FE89ED5-D002-4277-A0D4-801B314DAD4A}" sibTransId="{2B1896E7-EF07-458A-979D-80C1938D1679}"/>
    <dgm:cxn modelId="{41F789B3-B617-4781-AA64-A03657E93A75}" srcId="{95EA0DB1-565B-441F-B58E-C0E7C7424F38}" destId="{47A8FF9A-DA46-4CBC-A844-20E5865BEC07}" srcOrd="1" destOrd="0" parTransId="{DB4F47B6-5DCC-4CD3-9BF1-06349F99FCD4}" sibTransId="{17EC4E70-EF7D-4009-BB63-6A2A9A11F21B}"/>
    <dgm:cxn modelId="{29A8A6B7-E741-984B-BCBB-6D3B0B7C6154}" type="presOf" srcId="{E8684195-9BD8-458A-A466-5323045AB401}" destId="{207BCB95-B3FB-BA42-9FC7-F992DD325C9F}" srcOrd="1" destOrd="0" presId="urn:microsoft.com/office/officeart/2005/8/layout/list1"/>
    <dgm:cxn modelId="{9E813DC1-401F-144E-8F09-735D2A96A781}" type="presOf" srcId="{47A8FF9A-DA46-4CBC-A844-20E5865BEC07}" destId="{14C03903-89F7-A04F-B48E-B817EE34A7EF}" srcOrd="1" destOrd="0" presId="urn:microsoft.com/office/officeart/2005/8/layout/list1"/>
    <dgm:cxn modelId="{7DAC98F5-511E-0C4B-B40B-AB873AA7AAED}" type="presOf" srcId="{47A8FF9A-DA46-4CBC-A844-20E5865BEC07}" destId="{24976A10-3211-DD40-B597-25974E28D0A5}" srcOrd="0" destOrd="0" presId="urn:microsoft.com/office/officeart/2005/8/layout/list1"/>
    <dgm:cxn modelId="{232E0C04-A5F2-294D-BC7F-40D12ECB9AFD}" type="presParOf" srcId="{DE4A384B-8AB6-6947-AB81-D45C4C4A96A3}" destId="{5950D35B-C228-A84C-ADBF-45371A73E4BC}" srcOrd="0" destOrd="0" presId="urn:microsoft.com/office/officeart/2005/8/layout/list1"/>
    <dgm:cxn modelId="{D5AE50E0-CAD6-2440-893B-760D031A89B4}" type="presParOf" srcId="{5950D35B-C228-A84C-ADBF-45371A73E4BC}" destId="{9F36AC51-4EB0-4644-BC7A-D856F4BEEC19}" srcOrd="0" destOrd="0" presId="urn:microsoft.com/office/officeart/2005/8/layout/list1"/>
    <dgm:cxn modelId="{02C50F1A-1FB9-7D43-B2C6-15F8EA71664B}" type="presParOf" srcId="{5950D35B-C228-A84C-ADBF-45371A73E4BC}" destId="{207BCB95-B3FB-BA42-9FC7-F992DD325C9F}" srcOrd="1" destOrd="0" presId="urn:microsoft.com/office/officeart/2005/8/layout/list1"/>
    <dgm:cxn modelId="{EB2BA89F-DB0D-C24E-9E78-4EC16062B7A2}" type="presParOf" srcId="{DE4A384B-8AB6-6947-AB81-D45C4C4A96A3}" destId="{5328D333-9FD8-6D4B-80B9-F634B451AA9E}" srcOrd="1" destOrd="0" presId="urn:microsoft.com/office/officeart/2005/8/layout/list1"/>
    <dgm:cxn modelId="{F2B4EE10-B86B-BB48-A51F-208827E92275}" type="presParOf" srcId="{DE4A384B-8AB6-6947-AB81-D45C4C4A96A3}" destId="{2EF6AA47-0CB5-7C4F-AB26-1F1297429289}" srcOrd="2" destOrd="0" presId="urn:microsoft.com/office/officeart/2005/8/layout/list1"/>
    <dgm:cxn modelId="{60518AA0-6E94-DF45-8F24-1A5B080FDE23}" type="presParOf" srcId="{DE4A384B-8AB6-6947-AB81-D45C4C4A96A3}" destId="{5AC5B6EE-321A-8747-8A65-915ECDA7CA0F}" srcOrd="3" destOrd="0" presId="urn:microsoft.com/office/officeart/2005/8/layout/list1"/>
    <dgm:cxn modelId="{4D9F754E-B48E-E941-BE2C-1299BFBEC61F}" type="presParOf" srcId="{DE4A384B-8AB6-6947-AB81-D45C4C4A96A3}" destId="{93AC4799-1884-8A43-B433-CDBE88D7FBE4}" srcOrd="4" destOrd="0" presId="urn:microsoft.com/office/officeart/2005/8/layout/list1"/>
    <dgm:cxn modelId="{F3689FD2-9F8A-E14E-BAFE-2EC7D4F6713F}" type="presParOf" srcId="{93AC4799-1884-8A43-B433-CDBE88D7FBE4}" destId="{24976A10-3211-DD40-B597-25974E28D0A5}" srcOrd="0" destOrd="0" presId="urn:microsoft.com/office/officeart/2005/8/layout/list1"/>
    <dgm:cxn modelId="{694E2CC8-064C-8149-8074-00B98C16CFBB}" type="presParOf" srcId="{93AC4799-1884-8A43-B433-CDBE88D7FBE4}" destId="{14C03903-89F7-A04F-B48E-B817EE34A7EF}" srcOrd="1" destOrd="0" presId="urn:microsoft.com/office/officeart/2005/8/layout/list1"/>
    <dgm:cxn modelId="{4575AAC5-9CA7-394E-B545-D3F6D8A42E0F}" type="presParOf" srcId="{DE4A384B-8AB6-6947-AB81-D45C4C4A96A3}" destId="{0466B7D3-50E6-8B49-912E-3000B8DD24EC}" srcOrd="5" destOrd="0" presId="urn:microsoft.com/office/officeart/2005/8/layout/list1"/>
    <dgm:cxn modelId="{C0FB665C-A3C0-CD4C-898E-1F74EB5D109E}" type="presParOf" srcId="{DE4A384B-8AB6-6947-AB81-D45C4C4A96A3}" destId="{A6357656-9FA8-4D4E-B4F7-CB23704BF5A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6AA47-0CB5-7C4F-AB26-1F1297429289}">
      <dsp:nvSpPr>
        <dsp:cNvPr id="0" name=""/>
        <dsp:cNvSpPr/>
      </dsp:nvSpPr>
      <dsp:spPr>
        <a:xfrm>
          <a:off x="0" y="427643"/>
          <a:ext cx="6263640" cy="3792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583184" rIns="486128"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Different standards for treatment</a:t>
          </a:r>
        </a:p>
        <a:p>
          <a:pPr marL="285750" lvl="1" indent="-285750" algn="l" defTabSz="1244600">
            <a:lnSpc>
              <a:spcPct val="90000"/>
            </a:lnSpc>
            <a:spcBef>
              <a:spcPct val="0"/>
            </a:spcBef>
            <a:spcAft>
              <a:spcPct val="15000"/>
            </a:spcAft>
            <a:buChar char="•"/>
          </a:pPr>
          <a:r>
            <a:rPr lang="en-US" sz="2800" kern="1200" dirty="0"/>
            <a:t>CYTO-PV study demonstrated, in PV patients, necessity of phlebotomies to maintain HCT=&lt;45%</a:t>
          </a:r>
        </a:p>
        <a:p>
          <a:pPr marL="571500" lvl="2" indent="-285750" algn="l" defTabSz="1244600">
            <a:lnSpc>
              <a:spcPct val="90000"/>
            </a:lnSpc>
            <a:spcBef>
              <a:spcPct val="0"/>
            </a:spcBef>
            <a:spcAft>
              <a:spcPct val="15000"/>
            </a:spcAft>
            <a:buChar char="•"/>
          </a:pPr>
          <a:r>
            <a:rPr lang="en-US" sz="2800" kern="1200"/>
            <a:t>Marchioli et al., NEJM 2013</a:t>
          </a:r>
          <a:endParaRPr lang="en-US" sz="2800" kern="1200" dirty="0"/>
        </a:p>
        <a:p>
          <a:pPr marL="285750" lvl="1" indent="-285750" algn="l" defTabSz="1244600">
            <a:lnSpc>
              <a:spcPct val="90000"/>
            </a:lnSpc>
            <a:spcBef>
              <a:spcPct val="0"/>
            </a:spcBef>
            <a:spcAft>
              <a:spcPct val="15000"/>
            </a:spcAft>
            <a:buChar char="•"/>
          </a:pPr>
          <a:r>
            <a:rPr lang="en-US" sz="2800" kern="1200" dirty="0"/>
            <a:t>Clinical trial enrollment</a:t>
          </a:r>
        </a:p>
      </dsp:txBody>
      <dsp:txXfrm>
        <a:off x="0" y="427643"/>
        <a:ext cx="6263640" cy="3792600"/>
      </dsp:txXfrm>
    </dsp:sp>
    <dsp:sp modelId="{207BCB95-B3FB-BA42-9FC7-F992DD325C9F}">
      <dsp:nvSpPr>
        <dsp:cNvPr id="0" name=""/>
        <dsp:cNvSpPr/>
      </dsp:nvSpPr>
      <dsp:spPr>
        <a:xfrm>
          <a:off x="313182" y="14363"/>
          <a:ext cx="4384548" cy="8265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244600">
            <a:lnSpc>
              <a:spcPct val="90000"/>
            </a:lnSpc>
            <a:spcBef>
              <a:spcPct val="0"/>
            </a:spcBef>
            <a:spcAft>
              <a:spcPct val="35000"/>
            </a:spcAft>
            <a:buNone/>
          </a:pPr>
          <a:r>
            <a:rPr lang="en-US" sz="2800" kern="1200"/>
            <a:t>Therapeutic Implications</a:t>
          </a:r>
        </a:p>
      </dsp:txBody>
      <dsp:txXfrm>
        <a:off x="353531" y="54712"/>
        <a:ext cx="4303850" cy="745862"/>
      </dsp:txXfrm>
    </dsp:sp>
    <dsp:sp modelId="{A6357656-9FA8-4D4E-B4F7-CB23704BF5AE}">
      <dsp:nvSpPr>
        <dsp:cNvPr id="0" name=""/>
        <dsp:cNvSpPr/>
      </dsp:nvSpPr>
      <dsp:spPr>
        <a:xfrm>
          <a:off x="0" y="4784724"/>
          <a:ext cx="6263640" cy="705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C03903-89F7-A04F-B48E-B817EE34A7EF}">
      <dsp:nvSpPr>
        <dsp:cNvPr id="0" name=""/>
        <dsp:cNvSpPr/>
      </dsp:nvSpPr>
      <dsp:spPr>
        <a:xfrm>
          <a:off x="313182" y="4371443"/>
          <a:ext cx="4384548" cy="8265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244600">
            <a:lnSpc>
              <a:spcPct val="90000"/>
            </a:lnSpc>
            <a:spcBef>
              <a:spcPct val="0"/>
            </a:spcBef>
            <a:spcAft>
              <a:spcPct val="35000"/>
            </a:spcAft>
            <a:buNone/>
          </a:pPr>
          <a:r>
            <a:rPr lang="en-US" sz="2800" kern="1200"/>
            <a:t>Prognostic Implications</a:t>
          </a:r>
        </a:p>
      </dsp:txBody>
      <dsp:txXfrm>
        <a:off x="353531" y="4411792"/>
        <a:ext cx="4303850"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FAE7D-17DD-F24C-9453-3AA9662640E9}"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40BF0-E4C6-4943-8B57-02F1947C5597}" type="slidenum">
              <a:rPr lang="en-US" smtClean="0"/>
              <a:t>‹#›</a:t>
            </a:fld>
            <a:endParaRPr lang="en-US"/>
          </a:p>
        </p:txBody>
      </p:sp>
    </p:spTree>
    <p:extLst>
      <p:ext uri="{BB962C8B-B14F-4D97-AF65-F5344CB8AC3E}">
        <p14:creationId xmlns:p14="http://schemas.microsoft.com/office/powerpoint/2010/main" val="380796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Near complete occlusion of the portal-mesenteric venous system (as detailed), likely acute on chronic given cavernous transformation at the porta hepatis. Of note, the very proximal (small) ileal and jejunal territories to the SMV are still patent. 2. Normal bowel wall enhancement. 3. Splenomegaly.</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EPO level is in the low normal range: 5 (range is 4-10)</a:t>
            </a:r>
          </a:p>
          <a:p>
            <a:endParaRPr lang="en-US" sz="1800" b="0" i="0" u="none" strike="noStrike" baseline="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CA3B4DF-526B-D344-B08E-39E8C85938CD}" type="slidenum">
              <a:rPr lang="en-US" smtClean="0"/>
              <a:t>2</a:t>
            </a:fld>
            <a:endParaRPr lang="en-US"/>
          </a:p>
        </p:txBody>
      </p:sp>
    </p:spTree>
    <p:extLst>
      <p:ext uri="{BB962C8B-B14F-4D97-AF65-F5344CB8AC3E}">
        <p14:creationId xmlns:p14="http://schemas.microsoft.com/office/powerpoint/2010/main" val="275964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BA0A52-A99B-D345-93D6-FC415754089C}" type="slidenum">
              <a:rPr lang="en-US" smtClean="0"/>
              <a:t>8</a:t>
            </a:fld>
            <a:endParaRPr lang="en-US"/>
          </a:p>
        </p:txBody>
      </p:sp>
    </p:spTree>
    <p:extLst>
      <p:ext uri="{BB962C8B-B14F-4D97-AF65-F5344CB8AC3E}">
        <p14:creationId xmlns:p14="http://schemas.microsoft.com/office/powerpoint/2010/main" val="4162157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098" name="Rectangle 2"/>
          <p:cNvSpPr txBox="1">
            <a:spLocks noGrp="1" noChangeArrowheads="1"/>
          </p:cNvSpPr>
          <p:nvPr>
            <p:ph type="body" idx="1"/>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just" defTabSz="410291" eaLnBrk="0" fontAlgn="base" hangingPunct="0">
              <a:spcBef>
                <a:spcPct val="30000"/>
              </a:spcBef>
              <a:spcAft>
                <a:spcPct val="0"/>
              </a:spcAft>
              <a:buClr>
                <a:srgbClr val="000000"/>
              </a:buClr>
              <a:buSzPct val="100000"/>
              <a:defRPr/>
            </a:pPr>
            <a:r>
              <a:rPr lang="en-US" dirty="0"/>
              <a:t>The trephine core shows a hypercellular marrow for age with panmyelosis (proliferation of the erythroid, granulocytic, and megakaryocytic lineages).Megakaryocytes are increased and include frequent hyperlobated forms.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Near complete occlusion of the portal-mesenteric venous system (as detailed), likely acute on chronic given cavernous transformation at the porta hepatis. Of note, the very proximal (small) ileal and jejunal territories to the SMV are still patent. 2. Normal bowel wall enhancement. 3. Splenomegaly.</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EPO level is in the low normal range: 5 (range is 4-10)</a:t>
            </a:r>
          </a:p>
          <a:p>
            <a:endParaRPr lang="en-US" sz="1800" b="0" i="0" u="none" strike="noStrike" baseline="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CA3B4DF-526B-D344-B08E-39E8C85938CD}" type="slidenum">
              <a:rPr lang="en-US" smtClean="0"/>
              <a:t>16</a:t>
            </a:fld>
            <a:endParaRPr lang="en-US"/>
          </a:p>
        </p:txBody>
      </p:sp>
    </p:spTree>
    <p:extLst>
      <p:ext uri="{BB962C8B-B14F-4D97-AF65-F5344CB8AC3E}">
        <p14:creationId xmlns:p14="http://schemas.microsoft.com/office/powerpoint/2010/main" val="146817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D6319-B098-6C64-EE0B-8177534E52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1EC7F-9225-C2ED-F5B2-2CB48B4818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3DC08C-E6D8-476A-C6F9-304426C98374}"/>
              </a:ext>
            </a:extLst>
          </p:cNvPr>
          <p:cNvSpPr>
            <a:spLocks noGrp="1"/>
          </p:cNvSpPr>
          <p:nvPr>
            <p:ph type="dt" sz="half" idx="10"/>
          </p:nvPr>
        </p:nvSpPr>
        <p:spPr/>
        <p:txBody>
          <a:bodyPr/>
          <a:lstStyle/>
          <a:p>
            <a:fld id="{8570D82B-E1BB-934D-9D44-71894FDC09B1}" type="datetimeFigureOut">
              <a:rPr lang="en-US" smtClean="0"/>
              <a:t>2/14/2023</a:t>
            </a:fld>
            <a:endParaRPr lang="en-US"/>
          </a:p>
        </p:txBody>
      </p:sp>
      <p:sp>
        <p:nvSpPr>
          <p:cNvPr id="5" name="Footer Placeholder 4">
            <a:extLst>
              <a:ext uri="{FF2B5EF4-FFF2-40B4-BE49-F238E27FC236}">
                <a16:creationId xmlns:a16="http://schemas.microsoft.com/office/drawing/2014/main" id="{07FC3712-8BC3-2D00-24C9-16C66AA89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A9C4E-500E-BBA7-1B7F-0AB11DADF11C}"/>
              </a:ext>
            </a:extLst>
          </p:cNvPr>
          <p:cNvSpPr>
            <a:spLocks noGrp="1"/>
          </p:cNvSpPr>
          <p:nvPr>
            <p:ph type="sldNum" sz="quarter" idx="12"/>
          </p:nvPr>
        </p:nvSpPr>
        <p:spPr/>
        <p:txBody>
          <a:bodyPr/>
          <a:lstStyle/>
          <a:p>
            <a:fld id="{D637577A-C164-CA43-B93B-10752B1070C9}" type="slidenum">
              <a:rPr lang="en-US" smtClean="0"/>
              <a:t>‹#›</a:t>
            </a:fld>
            <a:endParaRPr lang="en-US"/>
          </a:p>
        </p:txBody>
      </p:sp>
    </p:spTree>
    <p:extLst>
      <p:ext uri="{BB962C8B-B14F-4D97-AF65-F5344CB8AC3E}">
        <p14:creationId xmlns:p14="http://schemas.microsoft.com/office/powerpoint/2010/main" val="192626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0F12-E8D4-C8EB-8CB3-7FF9D0446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596980-B907-71E2-7DAF-3778E9F2C8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C0199-1544-68F2-3DC4-EE03ECAA38DF}"/>
              </a:ext>
            </a:extLst>
          </p:cNvPr>
          <p:cNvSpPr>
            <a:spLocks noGrp="1"/>
          </p:cNvSpPr>
          <p:nvPr>
            <p:ph type="dt" sz="half" idx="10"/>
          </p:nvPr>
        </p:nvSpPr>
        <p:spPr/>
        <p:txBody>
          <a:bodyPr/>
          <a:lstStyle/>
          <a:p>
            <a:fld id="{8570D82B-E1BB-934D-9D44-71894FDC09B1}" type="datetimeFigureOut">
              <a:rPr lang="en-US" smtClean="0"/>
              <a:t>2/14/2023</a:t>
            </a:fld>
            <a:endParaRPr lang="en-US"/>
          </a:p>
        </p:txBody>
      </p:sp>
      <p:sp>
        <p:nvSpPr>
          <p:cNvPr id="5" name="Footer Placeholder 4">
            <a:extLst>
              <a:ext uri="{FF2B5EF4-FFF2-40B4-BE49-F238E27FC236}">
                <a16:creationId xmlns:a16="http://schemas.microsoft.com/office/drawing/2014/main" id="{487E1CA4-DE38-50D2-F578-E12E824F6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FE1E3-61E5-B4D8-E545-B19F390A46C3}"/>
              </a:ext>
            </a:extLst>
          </p:cNvPr>
          <p:cNvSpPr>
            <a:spLocks noGrp="1"/>
          </p:cNvSpPr>
          <p:nvPr>
            <p:ph type="sldNum" sz="quarter" idx="12"/>
          </p:nvPr>
        </p:nvSpPr>
        <p:spPr/>
        <p:txBody>
          <a:bodyPr/>
          <a:lstStyle/>
          <a:p>
            <a:fld id="{D637577A-C164-CA43-B93B-10752B1070C9}" type="slidenum">
              <a:rPr lang="en-US" smtClean="0"/>
              <a:t>‹#›</a:t>
            </a:fld>
            <a:endParaRPr lang="en-US"/>
          </a:p>
        </p:txBody>
      </p:sp>
    </p:spTree>
    <p:extLst>
      <p:ext uri="{BB962C8B-B14F-4D97-AF65-F5344CB8AC3E}">
        <p14:creationId xmlns:p14="http://schemas.microsoft.com/office/powerpoint/2010/main" val="269737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B2E0A-CC53-61FB-06ED-E3458A7D13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B9E68D-FE58-B7A6-3627-6F621E2135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1EDD1-AD2B-3412-47BE-29FEA83FC24B}"/>
              </a:ext>
            </a:extLst>
          </p:cNvPr>
          <p:cNvSpPr>
            <a:spLocks noGrp="1"/>
          </p:cNvSpPr>
          <p:nvPr>
            <p:ph type="dt" sz="half" idx="10"/>
          </p:nvPr>
        </p:nvSpPr>
        <p:spPr/>
        <p:txBody>
          <a:bodyPr/>
          <a:lstStyle/>
          <a:p>
            <a:fld id="{8570D82B-E1BB-934D-9D44-71894FDC09B1}" type="datetimeFigureOut">
              <a:rPr lang="en-US" smtClean="0"/>
              <a:t>2/14/2023</a:t>
            </a:fld>
            <a:endParaRPr lang="en-US"/>
          </a:p>
        </p:txBody>
      </p:sp>
      <p:sp>
        <p:nvSpPr>
          <p:cNvPr id="5" name="Footer Placeholder 4">
            <a:extLst>
              <a:ext uri="{FF2B5EF4-FFF2-40B4-BE49-F238E27FC236}">
                <a16:creationId xmlns:a16="http://schemas.microsoft.com/office/drawing/2014/main" id="{5CBC23A4-CD40-BE5E-86FD-EFB9BE46D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004F1-D79F-CD0D-4C40-D8831C9C268D}"/>
              </a:ext>
            </a:extLst>
          </p:cNvPr>
          <p:cNvSpPr>
            <a:spLocks noGrp="1"/>
          </p:cNvSpPr>
          <p:nvPr>
            <p:ph type="sldNum" sz="quarter" idx="12"/>
          </p:nvPr>
        </p:nvSpPr>
        <p:spPr/>
        <p:txBody>
          <a:bodyPr/>
          <a:lstStyle/>
          <a:p>
            <a:fld id="{D637577A-C164-CA43-B93B-10752B1070C9}" type="slidenum">
              <a:rPr lang="en-US" smtClean="0"/>
              <a:t>‹#›</a:t>
            </a:fld>
            <a:endParaRPr lang="en-US"/>
          </a:p>
        </p:txBody>
      </p:sp>
    </p:spTree>
    <p:extLst>
      <p:ext uri="{BB962C8B-B14F-4D97-AF65-F5344CB8AC3E}">
        <p14:creationId xmlns:p14="http://schemas.microsoft.com/office/powerpoint/2010/main" val="132345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2D51-A8CF-98D9-CA77-4D7530F50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EED531-19E2-3811-3209-85D2BE2B7C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30363-C498-8DC1-90CF-7BF44174A406}"/>
              </a:ext>
            </a:extLst>
          </p:cNvPr>
          <p:cNvSpPr>
            <a:spLocks noGrp="1"/>
          </p:cNvSpPr>
          <p:nvPr>
            <p:ph type="dt" sz="half" idx="10"/>
          </p:nvPr>
        </p:nvSpPr>
        <p:spPr/>
        <p:txBody>
          <a:bodyPr/>
          <a:lstStyle/>
          <a:p>
            <a:fld id="{8570D82B-E1BB-934D-9D44-71894FDC09B1}" type="datetimeFigureOut">
              <a:rPr lang="en-US" smtClean="0"/>
              <a:t>2/14/2023</a:t>
            </a:fld>
            <a:endParaRPr lang="en-US"/>
          </a:p>
        </p:txBody>
      </p:sp>
      <p:sp>
        <p:nvSpPr>
          <p:cNvPr id="5" name="Footer Placeholder 4">
            <a:extLst>
              <a:ext uri="{FF2B5EF4-FFF2-40B4-BE49-F238E27FC236}">
                <a16:creationId xmlns:a16="http://schemas.microsoft.com/office/drawing/2014/main" id="{189AD555-8151-A3ED-596A-3F028C622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88590-8A3F-1EA3-6932-DBB4AB64B437}"/>
              </a:ext>
            </a:extLst>
          </p:cNvPr>
          <p:cNvSpPr>
            <a:spLocks noGrp="1"/>
          </p:cNvSpPr>
          <p:nvPr>
            <p:ph type="sldNum" sz="quarter" idx="12"/>
          </p:nvPr>
        </p:nvSpPr>
        <p:spPr/>
        <p:txBody>
          <a:bodyPr/>
          <a:lstStyle/>
          <a:p>
            <a:fld id="{D637577A-C164-CA43-B93B-10752B1070C9}" type="slidenum">
              <a:rPr lang="en-US" smtClean="0"/>
              <a:t>‹#›</a:t>
            </a:fld>
            <a:endParaRPr lang="en-US"/>
          </a:p>
        </p:txBody>
      </p:sp>
    </p:spTree>
    <p:extLst>
      <p:ext uri="{BB962C8B-B14F-4D97-AF65-F5344CB8AC3E}">
        <p14:creationId xmlns:p14="http://schemas.microsoft.com/office/powerpoint/2010/main" val="73961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33C7-54D3-E8B3-E7DB-F197003F9C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094EFC-C560-F920-4581-BB8D2F6BB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2894FB-F3B2-9CF5-F6B2-910F3CEE4DBE}"/>
              </a:ext>
            </a:extLst>
          </p:cNvPr>
          <p:cNvSpPr>
            <a:spLocks noGrp="1"/>
          </p:cNvSpPr>
          <p:nvPr>
            <p:ph type="dt" sz="half" idx="10"/>
          </p:nvPr>
        </p:nvSpPr>
        <p:spPr/>
        <p:txBody>
          <a:bodyPr/>
          <a:lstStyle/>
          <a:p>
            <a:fld id="{8570D82B-E1BB-934D-9D44-71894FDC09B1}" type="datetimeFigureOut">
              <a:rPr lang="en-US" smtClean="0"/>
              <a:t>2/14/2023</a:t>
            </a:fld>
            <a:endParaRPr lang="en-US"/>
          </a:p>
        </p:txBody>
      </p:sp>
      <p:sp>
        <p:nvSpPr>
          <p:cNvPr id="5" name="Footer Placeholder 4">
            <a:extLst>
              <a:ext uri="{FF2B5EF4-FFF2-40B4-BE49-F238E27FC236}">
                <a16:creationId xmlns:a16="http://schemas.microsoft.com/office/drawing/2014/main" id="{45D82F5C-A295-8A9F-4C1D-9E734C10F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3A79C-D4D8-5AC0-ED65-DAAA91DEFF2B}"/>
              </a:ext>
            </a:extLst>
          </p:cNvPr>
          <p:cNvSpPr>
            <a:spLocks noGrp="1"/>
          </p:cNvSpPr>
          <p:nvPr>
            <p:ph type="sldNum" sz="quarter" idx="12"/>
          </p:nvPr>
        </p:nvSpPr>
        <p:spPr/>
        <p:txBody>
          <a:bodyPr/>
          <a:lstStyle/>
          <a:p>
            <a:fld id="{D637577A-C164-CA43-B93B-10752B1070C9}" type="slidenum">
              <a:rPr lang="en-US" smtClean="0"/>
              <a:t>‹#›</a:t>
            </a:fld>
            <a:endParaRPr lang="en-US"/>
          </a:p>
        </p:txBody>
      </p:sp>
    </p:spTree>
    <p:extLst>
      <p:ext uri="{BB962C8B-B14F-4D97-AF65-F5344CB8AC3E}">
        <p14:creationId xmlns:p14="http://schemas.microsoft.com/office/powerpoint/2010/main" val="37440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2328-7A9F-BFBA-B8E9-76452B1ABD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A23336-9464-C9D3-5AC0-973BF1C60E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790CA8-3722-5E29-5038-FFB29FD8C2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333EF6-A6C6-B4F1-06EA-9C067F758343}"/>
              </a:ext>
            </a:extLst>
          </p:cNvPr>
          <p:cNvSpPr>
            <a:spLocks noGrp="1"/>
          </p:cNvSpPr>
          <p:nvPr>
            <p:ph type="dt" sz="half" idx="10"/>
          </p:nvPr>
        </p:nvSpPr>
        <p:spPr/>
        <p:txBody>
          <a:bodyPr/>
          <a:lstStyle/>
          <a:p>
            <a:fld id="{8570D82B-E1BB-934D-9D44-71894FDC09B1}" type="datetimeFigureOut">
              <a:rPr lang="en-US" smtClean="0"/>
              <a:t>2/14/2023</a:t>
            </a:fld>
            <a:endParaRPr lang="en-US"/>
          </a:p>
        </p:txBody>
      </p:sp>
      <p:sp>
        <p:nvSpPr>
          <p:cNvPr id="6" name="Footer Placeholder 5">
            <a:extLst>
              <a:ext uri="{FF2B5EF4-FFF2-40B4-BE49-F238E27FC236}">
                <a16:creationId xmlns:a16="http://schemas.microsoft.com/office/drawing/2014/main" id="{215AF729-5AFD-DA91-D940-AECD27E59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328F66-F557-8E45-46F0-8B72A4841016}"/>
              </a:ext>
            </a:extLst>
          </p:cNvPr>
          <p:cNvSpPr>
            <a:spLocks noGrp="1"/>
          </p:cNvSpPr>
          <p:nvPr>
            <p:ph type="sldNum" sz="quarter" idx="12"/>
          </p:nvPr>
        </p:nvSpPr>
        <p:spPr/>
        <p:txBody>
          <a:bodyPr/>
          <a:lstStyle/>
          <a:p>
            <a:fld id="{D637577A-C164-CA43-B93B-10752B1070C9}" type="slidenum">
              <a:rPr lang="en-US" smtClean="0"/>
              <a:t>‹#›</a:t>
            </a:fld>
            <a:endParaRPr lang="en-US"/>
          </a:p>
        </p:txBody>
      </p:sp>
    </p:spTree>
    <p:extLst>
      <p:ext uri="{BB962C8B-B14F-4D97-AF65-F5344CB8AC3E}">
        <p14:creationId xmlns:p14="http://schemas.microsoft.com/office/powerpoint/2010/main" val="12372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D570-42B4-57AB-0C3B-B88DB8E128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191837-087E-29E8-5512-290B9C75B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1E2F08-1D37-574A-989F-05135ABF5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D7C921-7B8A-5D37-B28D-E4FE5E015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2BAD3E-D33F-479E-419E-065F548E91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730419-1EC9-99A9-5A2E-EAF3F9AE9BA2}"/>
              </a:ext>
            </a:extLst>
          </p:cNvPr>
          <p:cNvSpPr>
            <a:spLocks noGrp="1"/>
          </p:cNvSpPr>
          <p:nvPr>
            <p:ph type="dt" sz="half" idx="10"/>
          </p:nvPr>
        </p:nvSpPr>
        <p:spPr/>
        <p:txBody>
          <a:bodyPr/>
          <a:lstStyle/>
          <a:p>
            <a:fld id="{8570D82B-E1BB-934D-9D44-71894FDC09B1}" type="datetimeFigureOut">
              <a:rPr lang="en-US" smtClean="0"/>
              <a:t>2/14/2023</a:t>
            </a:fld>
            <a:endParaRPr lang="en-US"/>
          </a:p>
        </p:txBody>
      </p:sp>
      <p:sp>
        <p:nvSpPr>
          <p:cNvPr id="8" name="Footer Placeholder 7">
            <a:extLst>
              <a:ext uri="{FF2B5EF4-FFF2-40B4-BE49-F238E27FC236}">
                <a16:creationId xmlns:a16="http://schemas.microsoft.com/office/drawing/2014/main" id="{023C79C5-C826-260C-5B20-454C33F534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3B81F-B25F-CA2C-3E47-A3F21A46B5FF}"/>
              </a:ext>
            </a:extLst>
          </p:cNvPr>
          <p:cNvSpPr>
            <a:spLocks noGrp="1"/>
          </p:cNvSpPr>
          <p:nvPr>
            <p:ph type="sldNum" sz="quarter" idx="12"/>
          </p:nvPr>
        </p:nvSpPr>
        <p:spPr/>
        <p:txBody>
          <a:bodyPr/>
          <a:lstStyle/>
          <a:p>
            <a:fld id="{D637577A-C164-CA43-B93B-10752B1070C9}" type="slidenum">
              <a:rPr lang="en-US" smtClean="0"/>
              <a:t>‹#›</a:t>
            </a:fld>
            <a:endParaRPr lang="en-US"/>
          </a:p>
        </p:txBody>
      </p:sp>
    </p:spTree>
    <p:extLst>
      <p:ext uri="{BB962C8B-B14F-4D97-AF65-F5344CB8AC3E}">
        <p14:creationId xmlns:p14="http://schemas.microsoft.com/office/powerpoint/2010/main" val="113218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2FDB8-DEDF-D2D2-ACA8-8F5E80E1C8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4504B-9530-0CA9-09DF-45474E7BF7B3}"/>
              </a:ext>
            </a:extLst>
          </p:cNvPr>
          <p:cNvSpPr>
            <a:spLocks noGrp="1"/>
          </p:cNvSpPr>
          <p:nvPr>
            <p:ph type="dt" sz="half" idx="10"/>
          </p:nvPr>
        </p:nvSpPr>
        <p:spPr/>
        <p:txBody>
          <a:bodyPr/>
          <a:lstStyle/>
          <a:p>
            <a:fld id="{8570D82B-E1BB-934D-9D44-71894FDC09B1}" type="datetimeFigureOut">
              <a:rPr lang="en-US" smtClean="0"/>
              <a:t>2/14/2023</a:t>
            </a:fld>
            <a:endParaRPr lang="en-US"/>
          </a:p>
        </p:txBody>
      </p:sp>
      <p:sp>
        <p:nvSpPr>
          <p:cNvPr id="4" name="Footer Placeholder 3">
            <a:extLst>
              <a:ext uri="{FF2B5EF4-FFF2-40B4-BE49-F238E27FC236}">
                <a16:creationId xmlns:a16="http://schemas.microsoft.com/office/drawing/2014/main" id="{A1191968-3CCB-CFF6-7DDC-FC572CAFCB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CA3266-7A92-3DEB-AB78-F0469B39F2D5}"/>
              </a:ext>
            </a:extLst>
          </p:cNvPr>
          <p:cNvSpPr>
            <a:spLocks noGrp="1"/>
          </p:cNvSpPr>
          <p:nvPr>
            <p:ph type="sldNum" sz="quarter" idx="12"/>
          </p:nvPr>
        </p:nvSpPr>
        <p:spPr/>
        <p:txBody>
          <a:bodyPr/>
          <a:lstStyle/>
          <a:p>
            <a:fld id="{D637577A-C164-CA43-B93B-10752B1070C9}" type="slidenum">
              <a:rPr lang="en-US" smtClean="0"/>
              <a:t>‹#›</a:t>
            </a:fld>
            <a:endParaRPr lang="en-US"/>
          </a:p>
        </p:txBody>
      </p:sp>
    </p:spTree>
    <p:extLst>
      <p:ext uri="{BB962C8B-B14F-4D97-AF65-F5344CB8AC3E}">
        <p14:creationId xmlns:p14="http://schemas.microsoft.com/office/powerpoint/2010/main" val="185379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2278A0-A562-2A92-56F9-231DFF2C17BB}"/>
              </a:ext>
            </a:extLst>
          </p:cNvPr>
          <p:cNvSpPr>
            <a:spLocks noGrp="1"/>
          </p:cNvSpPr>
          <p:nvPr>
            <p:ph type="dt" sz="half" idx="10"/>
          </p:nvPr>
        </p:nvSpPr>
        <p:spPr/>
        <p:txBody>
          <a:bodyPr/>
          <a:lstStyle/>
          <a:p>
            <a:fld id="{8570D82B-E1BB-934D-9D44-71894FDC09B1}" type="datetimeFigureOut">
              <a:rPr lang="en-US" smtClean="0"/>
              <a:t>2/14/2023</a:t>
            </a:fld>
            <a:endParaRPr lang="en-US"/>
          </a:p>
        </p:txBody>
      </p:sp>
      <p:sp>
        <p:nvSpPr>
          <p:cNvPr id="3" name="Footer Placeholder 2">
            <a:extLst>
              <a:ext uri="{FF2B5EF4-FFF2-40B4-BE49-F238E27FC236}">
                <a16:creationId xmlns:a16="http://schemas.microsoft.com/office/drawing/2014/main" id="{6FABFE80-4603-3D6F-8ACF-21012DDA70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8A54D7-A0FC-2199-D199-1C9E0ED80436}"/>
              </a:ext>
            </a:extLst>
          </p:cNvPr>
          <p:cNvSpPr>
            <a:spLocks noGrp="1"/>
          </p:cNvSpPr>
          <p:nvPr>
            <p:ph type="sldNum" sz="quarter" idx="12"/>
          </p:nvPr>
        </p:nvSpPr>
        <p:spPr/>
        <p:txBody>
          <a:bodyPr/>
          <a:lstStyle/>
          <a:p>
            <a:fld id="{D637577A-C164-CA43-B93B-10752B1070C9}" type="slidenum">
              <a:rPr lang="en-US" smtClean="0"/>
              <a:t>‹#›</a:t>
            </a:fld>
            <a:endParaRPr lang="en-US"/>
          </a:p>
        </p:txBody>
      </p:sp>
    </p:spTree>
    <p:extLst>
      <p:ext uri="{BB962C8B-B14F-4D97-AF65-F5344CB8AC3E}">
        <p14:creationId xmlns:p14="http://schemas.microsoft.com/office/powerpoint/2010/main" val="306105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8DC9-354B-E3D4-A4CB-AA0F1E2C9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89665C-6713-7BC4-7059-364C48E5BF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FA0D5D-A769-230D-641F-15811B651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403FA-93A4-45A6-4461-D66287F92CF4}"/>
              </a:ext>
            </a:extLst>
          </p:cNvPr>
          <p:cNvSpPr>
            <a:spLocks noGrp="1"/>
          </p:cNvSpPr>
          <p:nvPr>
            <p:ph type="dt" sz="half" idx="10"/>
          </p:nvPr>
        </p:nvSpPr>
        <p:spPr/>
        <p:txBody>
          <a:bodyPr/>
          <a:lstStyle/>
          <a:p>
            <a:fld id="{8570D82B-E1BB-934D-9D44-71894FDC09B1}" type="datetimeFigureOut">
              <a:rPr lang="en-US" smtClean="0"/>
              <a:t>2/14/2023</a:t>
            </a:fld>
            <a:endParaRPr lang="en-US"/>
          </a:p>
        </p:txBody>
      </p:sp>
      <p:sp>
        <p:nvSpPr>
          <p:cNvPr id="6" name="Footer Placeholder 5">
            <a:extLst>
              <a:ext uri="{FF2B5EF4-FFF2-40B4-BE49-F238E27FC236}">
                <a16:creationId xmlns:a16="http://schemas.microsoft.com/office/drawing/2014/main" id="{43A36B1C-1E97-BAC7-661C-E0B8ED519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56369-6006-B8A7-91C1-5B0D83E6ACBF}"/>
              </a:ext>
            </a:extLst>
          </p:cNvPr>
          <p:cNvSpPr>
            <a:spLocks noGrp="1"/>
          </p:cNvSpPr>
          <p:nvPr>
            <p:ph type="sldNum" sz="quarter" idx="12"/>
          </p:nvPr>
        </p:nvSpPr>
        <p:spPr/>
        <p:txBody>
          <a:bodyPr/>
          <a:lstStyle/>
          <a:p>
            <a:fld id="{D637577A-C164-CA43-B93B-10752B1070C9}" type="slidenum">
              <a:rPr lang="en-US" smtClean="0"/>
              <a:t>‹#›</a:t>
            </a:fld>
            <a:endParaRPr lang="en-US"/>
          </a:p>
        </p:txBody>
      </p:sp>
    </p:spTree>
    <p:extLst>
      <p:ext uri="{BB962C8B-B14F-4D97-AF65-F5344CB8AC3E}">
        <p14:creationId xmlns:p14="http://schemas.microsoft.com/office/powerpoint/2010/main" val="184265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B81D-C546-4C47-C89A-C9AD87AFF8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ADB8E6-E52F-C86C-ABCA-6D949D90AE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EF119D-F054-F00C-97E1-09BAAE575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6DB6F-E01E-2B3E-BABA-4A7D3D80125B}"/>
              </a:ext>
            </a:extLst>
          </p:cNvPr>
          <p:cNvSpPr>
            <a:spLocks noGrp="1"/>
          </p:cNvSpPr>
          <p:nvPr>
            <p:ph type="dt" sz="half" idx="10"/>
          </p:nvPr>
        </p:nvSpPr>
        <p:spPr/>
        <p:txBody>
          <a:bodyPr/>
          <a:lstStyle/>
          <a:p>
            <a:fld id="{8570D82B-E1BB-934D-9D44-71894FDC09B1}" type="datetimeFigureOut">
              <a:rPr lang="en-US" smtClean="0"/>
              <a:t>2/14/2023</a:t>
            </a:fld>
            <a:endParaRPr lang="en-US"/>
          </a:p>
        </p:txBody>
      </p:sp>
      <p:sp>
        <p:nvSpPr>
          <p:cNvPr id="6" name="Footer Placeholder 5">
            <a:extLst>
              <a:ext uri="{FF2B5EF4-FFF2-40B4-BE49-F238E27FC236}">
                <a16:creationId xmlns:a16="http://schemas.microsoft.com/office/drawing/2014/main" id="{43D61AAD-5540-9F8E-02FB-19CEDB200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B7E674-AE8C-A187-1B68-0574EE5BBDA4}"/>
              </a:ext>
            </a:extLst>
          </p:cNvPr>
          <p:cNvSpPr>
            <a:spLocks noGrp="1"/>
          </p:cNvSpPr>
          <p:nvPr>
            <p:ph type="sldNum" sz="quarter" idx="12"/>
          </p:nvPr>
        </p:nvSpPr>
        <p:spPr/>
        <p:txBody>
          <a:bodyPr/>
          <a:lstStyle/>
          <a:p>
            <a:fld id="{D637577A-C164-CA43-B93B-10752B1070C9}" type="slidenum">
              <a:rPr lang="en-US" smtClean="0"/>
              <a:t>‹#›</a:t>
            </a:fld>
            <a:endParaRPr lang="en-US"/>
          </a:p>
        </p:txBody>
      </p:sp>
    </p:spTree>
    <p:extLst>
      <p:ext uri="{BB962C8B-B14F-4D97-AF65-F5344CB8AC3E}">
        <p14:creationId xmlns:p14="http://schemas.microsoft.com/office/powerpoint/2010/main" val="151278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62C90-E75B-FF1E-A059-E4D49BCF43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75A316-E4B0-48D2-3986-73B5B3263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DFE9D-B84B-3A3E-43D4-AF7EE02363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0D82B-E1BB-934D-9D44-71894FDC09B1}" type="datetimeFigureOut">
              <a:rPr lang="en-US" smtClean="0"/>
              <a:t>2/14/2023</a:t>
            </a:fld>
            <a:endParaRPr lang="en-US"/>
          </a:p>
        </p:txBody>
      </p:sp>
      <p:sp>
        <p:nvSpPr>
          <p:cNvPr id="5" name="Footer Placeholder 4">
            <a:extLst>
              <a:ext uri="{FF2B5EF4-FFF2-40B4-BE49-F238E27FC236}">
                <a16:creationId xmlns:a16="http://schemas.microsoft.com/office/drawing/2014/main" id="{A8B768CF-E5B9-C422-7523-7E071846F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A1C7A2-ED18-CE85-A709-C785C9E0F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7577A-C164-CA43-B93B-10752B1070C9}" type="slidenum">
              <a:rPr lang="en-US" smtClean="0"/>
              <a:t>‹#›</a:t>
            </a:fld>
            <a:endParaRPr lang="en-US"/>
          </a:p>
        </p:txBody>
      </p:sp>
    </p:spTree>
    <p:extLst>
      <p:ext uri="{BB962C8B-B14F-4D97-AF65-F5344CB8AC3E}">
        <p14:creationId xmlns:p14="http://schemas.microsoft.com/office/powerpoint/2010/main" val="2845751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BB46D2-D933-4A98-BC16-8D49C7203398}"/>
              </a:ext>
            </a:extLst>
          </p:cNvPr>
          <p:cNvSpPr>
            <a:spLocks noGrp="1"/>
          </p:cNvSpPr>
          <p:nvPr>
            <p:ph type="ctrTitle"/>
          </p:nvPr>
        </p:nvSpPr>
        <p:spPr>
          <a:xfrm>
            <a:off x="1320800" y="2466976"/>
            <a:ext cx="9448800" cy="1470025"/>
          </a:xfrm>
        </p:spPr>
        <p:txBody>
          <a:bodyPr>
            <a:normAutofit/>
          </a:bodyPr>
          <a:lstStyle/>
          <a:p>
            <a:r>
              <a:rPr lang="en-US" sz="4000" dirty="0"/>
              <a:t>Masked Polycythemia Vera</a:t>
            </a:r>
            <a:br>
              <a:rPr lang="en-US" sz="4000" dirty="0"/>
            </a:br>
            <a:r>
              <a:rPr lang="en-US" sz="4000" dirty="0"/>
              <a:t>What is it? What are the implications?</a:t>
            </a:r>
          </a:p>
        </p:txBody>
      </p:sp>
      <p:sp>
        <p:nvSpPr>
          <p:cNvPr id="5" name="Subtitle 4">
            <a:extLst>
              <a:ext uri="{FF2B5EF4-FFF2-40B4-BE49-F238E27FC236}">
                <a16:creationId xmlns:a16="http://schemas.microsoft.com/office/drawing/2014/main" id="{EF9C4D05-8041-4650-BA23-82631CCBB80A}"/>
              </a:ext>
            </a:extLst>
          </p:cNvPr>
          <p:cNvSpPr>
            <a:spLocks noGrp="1"/>
          </p:cNvSpPr>
          <p:nvPr>
            <p:ph type="subTitle" idx="1"/>
          </p:nvPr>
        </p:nvSpPr>
        <p:spPr>
          <a:xfrm>
            <a:off x="1422400" y="4404387"/>
            <a:ext cx="9347200" cy="1463013"/>
          </a:xfrm>
        </p:spPr>
        <p:txBody>
          <a:bodyPr>
            <a:normAutofit/>
          </a:bodyPr>
          <a:lstStyle/>
          <a:p>
            <a:pPr algn="r"/>
            <a:r>
              <a:rPr lang="en-US" sz="1600" dirty="0">
                <a:latin typeface="+mj-lt"/>
              </a:rPr>
              <a:t>Laura C. Michaelis, MD </a:t>
            </a:r>
          </a:p>
          <a:p>
            <a:pPr algn="r"/>
            <a:r>
              <a:rPr lang="en-US" sz="1600" dirty="0">
                <a:latin typeface="+mj-lt"/>
              </a:rPr>
              <a:t>Armand J. Quick Professor of Medicine</a:t>
            </a:r>
          </a:p>
          <a:p>
            <a:pPr algn="r"/>
            <a:r>
              <a:rPr lang="en-US" sz="1600" dirty="0">
                <a:latin typeface="+mj-lt"/>
              </a:rPr>
              <a:t>Chief, Division of Hematology/Oncology </a:t>
            </a:r>
          </a:p>
          <a:p>
            <a:pPr algn="r"/>
            <a:r>
              <a:rPr lang="en-US" sz="1600" dirty="0">
                <a:latin typeface="+mj-lt"/>
              </a:rPr>
              <a:t>Medical College of Wisconsin/Froedtert Hospital</a:t>
            </a:r>
          </a:p>
          <a:p>
            <a:endParaRPr lang="en-US" sz="2133" dirty="0"/>
          </a:p>
          <a:p>
            <a:endParaRPr lang="en-US" sz="2133" dirty="0"/>
          </a:p>
        </p:txBody>
      </p:sp>
    </p:spTree>
    <p:extLst>
      <p:ext uri="{BB962C8B-B14F-4D97-AF65-F5344CB8AC3E}">
        <p14:creationId xmlns:p14="http://schemas.microsoft.com/office/powerpoint/2010/main" val="2942050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1">
            <a:extLst>
              <a:ext uri="{FF2B5EF4-FFF2-40B4-BE49-F238E27FC236}">
                <a16:creationId xmlns:a16="http://schemas.microsoft.com/office/drawing/2014/main" id="{290C3804-DBC1-E5B7-6FBF-C690192CB74E}"/>
              </a:ext>
            </a:extLst>
          </p:cNvPr>
          <p:cNvPicPr>
            <a:picLocks noChangeAspect="1"/>
          </p:cNvPicPr>
          <p:nvPr/>
        </p:nvPicPr>
        <p:blipFill rotWithShape="1">
          <a:blip r:embed="rId2" cstate="print"/>
          <a:srcRect l="4881" t="48990" r="59213" b="7735"/>
          <a:stretch/>
        </p:blipFill>
        <p:spPr>
          <a:xfrm>
            <a:off x="3429001" y="904894"/>
            <a:ext cx="5560585" cy="5048213"/>
          </a:xfrm>
          <a:prstGeom prst="rect">
            <a:avLst/>
          </a:prstGeom>
        </p:spPr>
      </p:pic>
      <p:sp>
        <p:nvSpPr>
          <p:cNvPr id="5" name="Text Box 3">
            <a:extLst>
              <a:ext uri="{FF2B5EF4-FFF2-40B4-BE49-F238E27FC236}">
                <a16:creationId xmlns:a16="http://schemas.microsoft.com/office/drawing/2014/main" id="{B11B6EE5-C41A-C011-16FA-78F941A8D547}"/>
              </a:ext>
            </a:extLst>
          </p:cNvPr>
          <p:cNvSpPr txBox="1">
            <a:spLocks noChangeArrowheads="1"/>
          </p:cNvSpPr>
          <p:nvPr/>
        </p:nvSpPr>
        <p:spPr bwMode="auto">
          <a:xfrm>
            <a:off x="1757855" y="6629400"/>
            <a:ext cx="6248400" cy="152400"/>
          </a:xfrm>
          <a:prstGeom prst="rect">
            <a:avLst/>
          </a:prstGeom>
          <a:noFill/>
          <a:ln>
            <a:noFill/>
          </a:ln>
          <a:extLst>
            <a:ext uri="{909E8E84-426E-40dd-AFC4-6F175D3DCCD1}">
              <a14:hiddenFill xmlns="" xmlns:p14="http://schemas.microsoft.com/office/powerpoint/2010/main" xmlns:a14="http://schemas.microsoft.com/office/drawing/2010/main">
                <a:solidFill>
                  <a:srgbClr val="FFFFFF"/>
                </a:solidFill>
              </a14:hiddenFill>
            </a:ex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9pPr>
          </a:lstStyle>
          <a:p>
            <a:pPr eaLnBrk="1">
              <a:lnSpc>
                <a:spcPct val="97000"/>
              </a:lnSpc>
              <a:buClr>
                <a:srgbClr val="000000"/>
              </a:buClr>
              <a:buSzPct val="45000"/>
              <a:buFont typeface="StarSymbol" charset="0"/>
              <a:buNone/>
            </a:pPr>
            <a:r>
              <a:rPr lang="en-GB" sz="1000" dirty="0">
                <a:latin typeface="Arial" charset="0"/>
              </a:rPr>
              <a:t>Copyright © 2023 American Society of Hematology.  Copyright restrictions may apply.</a:t>
            </a:r>
          </a:p>
        </p:txBody>
      </p:sp>
      <p:sp>
        <p:nvSpPr>
          <p:cNvPr id="6" name="Rectangle 5">
            <a:extLst>
              <a:ext uri="{FF2B5EF4-FFF2-40B4-BE49-F238E27FC236}">
                <a16:creationId xmlns:a16="http://schemas.microsoft.com/office/drawing/2014/main" id="{76699C6A-0F1B-293A-D587-1F03C7E81F49}"/>
              </a:ext>
            </a:extLst>
          </p:cNvPr>
          <p:cNvSpPr/>
          <p:nvPr/>
        </p:nvSpPr>
        <p:spPr>
          <a:xfrm>
            <a:off x="1676400" y="6367790"/>
            <a:ext cx="8610600" cy="261610"/>
          </a:xfrm>
          <a:prstGeom prst="rect">
            <a:avLst/>
          </a:prstGeom>
        </p:spPr>
        <p:txBody>
          <a:bodyPr wrap="square">
            <a:spAutoFit/>
          </a:bodyPr>
          <a:lstStyle/>
          <a:p>
            <a:r>
              <a:rPr lang="en-US" sz="1100" b="1" dirty="0">
                <a:latin typeface="Arial"/>
                <a:cs typeface="Arial"/>
              </a:rPr>
              <a:t>Credit, ASH IMAGE BANK, Author: </a:t>
            </a:r>
            <a:r>
              <a:rPr lang="en-US" sz="1100" dirty="0">
                <a:latin typeface="Arial"/>
                <a:cs typeface="Arial"/>
              </a:rPr>
              <a:t>Elizabeth L. Courville, MD</a:t>
            </a:r>
          </a:p>
        </p:txBody>
      </p:sp>
      <p:sp>
        <p:nvSpPr>
          <p:cNvPr id="7" name="TextBox 6">
            <a:extLst>
              <a:ext uri="{FF2B5EF4-FFF2-40B4-BE49-F238E27FC236}">
                <a16:creationId xmlns:a16="http://schemas.microsoft.com/office/drawing/2014/main" id="{BB8A54BF-4527-1DAB-CE38-C9D6889ACBF4}"/>
              </a:ext>
            </a:extLst>
          </p:cNvPr>
          <p:cNvSpPr txBox="1"/>
          <p:nvPr/>
        </p:nvSpPr>
        <p:spPr>
          <a:xfrm>
            <a:off x="7415048" y="3962401"/>
            <a:ext cx="3276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mj-lt"/>
              </a:rPr>
              <a:t>Increased, </a:t>
            </a:r>
            <a:r>
              <a:rPr lang="en-US" dirty="0" err="1">
                <a:latin typeface="+mj-lt"/>
              </a:rPr>
              <a:t>hyperlobated</a:t>
            </a:r>
            <a:r>
              <a:rPr lang="en-US" dirty="0">
                <a:latin typeface="+mj-lt"/>
              </a:rPr>
              <a:t> megakaryocytes</a:t>
            </a:r>
          </a:p>
        </p:txBody>
      </p:sp>
    </p:spTree>
    <p:extLst>
      <p:ext uri="{BB962C8B-B14F-4D97-AF65-F5344CB8AC3E}">
        <p14:creationId xmlns:p14="http://schemas.microsoft.com/office/powerpoint/2010/main" val="2375004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E0BA61-C9CD-40B2-4DD7-163A6FE7A81B}"/>
              </a:ext>
            </a:extLst>
          </p:cNvPr>
          <p:cNvPicPr>
            <a:picLocks noChangeAspect="1"/>
          </p:cNvPicPr>
          <p:nvPr/>
        </p:nvPicPr>
        <p:blipFill>
          <a:blip r:embed="rId2"/>
          <a:stretch>
            <a:fillRect/>
          </a:stretch>
        </p:blipFill>
        <p:spPr>
          <a:xfrm>
            <a:off x="3376233" y="1469329"/>
            <a:ext cx="5439534" cy="4096322"/>
          </a:xfrm>
          <a:prstGeom prst="rect">
            <a:avLst/>
          </a:prstGeom>
        </p:spPr>
      </p:pic>
    </p:spTree>
    <p:extLst>
      <p:ext uri="{BB962C8B-B14F-4D97-AF65-F5344CB8AC3E}">
        <p14:creationId xmlns:p14="http://schemas.microsoft.com/office/powerpoint/2010/main" val="404620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33365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5801F45-EC12-8360-CA60-A5EFC0F40326}"/>
              </a:ext>
            </a:extLst>
          </p:cNvPr>
          <p:cNvSpPr>
            <a:spLocks noGrp="1"/>
          </p:cNvSpPr>
          <p:nvPr>
            <p:ph type="title"/>
          </p:nvPr>
        </p:nvSpPr>
        <p:spPr>
          <a:xfrm>
            <a:off x="777240" y="731519"/>
            <a:ext cx="2845191" cy="3237579"/>
          </a:xfrm>
        </p:spPr>
        <p:txBody>
          <a:bodyPr>
            <a:normAutofit/>
          </a:bodyPr>
          <a:lstStyle/>
          <a:p>
            <a:r>
              <a:rPr lang="en-US" sz="3800" dirty="0">
                <a:solidFill>
                  <a:srgbClr val="FFFFFF"/>
                </a:solidFill>
              </a:rPr>
              <a:t>ET vs </a:t>
            </a:r>
            <a:r>
              <a:rPr lang="en-US" sz="3800" dirty="0" err="1">
                <a:solidFill>
                  <a:srgbClr val="FFFFFF"/>
                </a:solidFill>
              </a:rPr>
              <a:t>mPV</a:t>
            </a:r>
            <a:r>
              <a:rPr lang="en-US" sz="3800" dirty="0">
                <a:solidFill>
                  <a:srgbClr val="FFFFFF"/>
                </a:solidFill>
              </a:rPr>
              <a:t>: Key Differences</a:t>
            </a:r>
          </a:p>
        </p:txBody>
      </p:sp>
      <p:pic>
        <p:nvPicPr>
          <p:cNvPr id="5" name="Picture 4" descr="Graphical user interface, text, application&#10;&#10;Description automatically generated">
            <a:extLst>
              <a:ext uri="{FF2B5EF4-FFF2-40B4-BE49-F238E27FC236}">
                <a16:creationId xmlns:a16="http://schemas.microsoft.com/office/drawing/2014/main" id="{EFCB4BFF-3D5A-7CCF-1554-A0853A857177}"/>
              </a:ext>
            </a:extLst>
          </p:cNvPr>
          <p:cNvPicPr>
            <a:picLocks noChangeAspect="1"/>
          </p:cNvPicPr>
          <p:nvPr/>
        </p:nvPicPr>
        <p:blipFill rotWithShape="1">
          <a:blip r:embed="rId2"/>
          <a:srcRect r="2552" b="-2"/>
          <a:stretch/>
        </p:blipFill>
        <p:spPr>
          <a:xfrm>
            <a:off x="4047987" y="448055"/>
            <a:ext cx="7677066" cy="3801257"/>
          </a:xfrm>
          <a:prstGeom prst="rect">
            <a:avLst/>
          </a:prstGeom>
        </p:spPr>
      </p:pic>
      <p:sp>
        <p:nvSpPr>
          <p:cNvPr id="23"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ACF01C-4D7C-1B00-4A10-73580159C0D1}"/>
              </a:ext>
            </a:extLst>
          </p:cNvPr>
          <p:cNvSpPr>
            <a:spLocks noGrp="1"/>
          </p:cNvSpPr>
          <p:nvPr>
            <p:ph idx="1"/>
          </p:nvPr>
        </p:nvSpPr>
        <p:spPr>
          <a:xfrm>
            <a:off x="4379709" y="4642338"/>
            <a:ext cx="7037591" cy="1564310"/>
          </a:xfrm>
        </p:spPr>
        <p:txBody>
          <a:bodyPr anchor="ctr">
            <a:normAutofit/>
          </a:bodyPr>
          <a:lstStyle/>
          <a:p>
            <a:r>
              <a:rPr lang="en-US" sz="1800"/>
              <a:t>ELN study June 2017</a:t>
            </a:r>
          </a:p>
          <a:p>
            <a:r>
              <a:rPr lang="en-US" sz="1800"/>
              <a:t>Review of 98 marrow specimens by panel of hematopathologic experts</a:t>
            </a:r>
          </a:p>
          <a:p>
            <a:r>
              <a:rPr lang="en-US" sz="1800"/>
              <a:t>2016 WHO criteria validated that there are reproducible differences between mPV and ET</a:t>
            </a:r>
          </a:p>
          <a:p>
            <a:endParaRPr lang="en-US" sz="1800"/>
          </a:p>
        </p:txBody>
      </p:sp>
    </p:spTree>
    <p:extLst>
      <p:ext uri="{BB962C8B-B14F-4D97-AF65-F5344CB8AC3E}">
        <p14:creationId xmlns:p14="http://schemas.microsoft.com/office/powerpoint/2010/main" val="134577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A13668-B67F-07EF-C72F-601044190FB7}"/>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Does the </a:t>
            </a:r>
            <a:r>
              <a:rPr lang="en-US" sz="6000" dirty="0" err="1">
                <a:solidFill>
                  <a:schemeClr val="bg1"/>
                </a:solidFill>
              </a:rPr>
              <a:t>distinctionmatter</a:t>
            </a:r>
            <a:r>
              <a:rPr lang="en-US" sz="6000" dirty="0">
                <a:solidFill>
                  <a:schemeClr val="bg1"/>
                </a:solidFill>
              </a:rPr>
              <a:t>? </a:t>
            </a:r>
          </a:p>
        </p:txBody>
      </p:sp>
      <p:graphicFrame>
        <p:nvGraphicFramePr>
          <p:cNvPr id="6" name="Content Placeholder 3">
            <a:extLst>
              <a:ext uri="{FF2B5EF4-FFF2-40B4-BE49-F238E27FC236}">
                <a16:creationId xmlns:a16="http://schemas.microsoft.com/office/drawing/2014/main" id="{83B7EF46-B9BC-78B8-F4FE-BAEDE194F8E8}"/>
              </a:ext>
            </a:extLst>
          </p:cNvPr>
          <p:cNvGraphicFramePr>
            <a:graphicFrameLocks noGrp="1"/>
          </p:cNvGraphicFramePr>
          <p:nvPr>
            <p:ph idx="1"/>
            <p:extLst>
              <p:ext uri="{D42A27DB-BD31-4B8C-83A1-F6EECF244321}">
                <p14:modId xmlns:p14="http://schemas.microsoft.com/office/powerpoint/2010/main" val="388686064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58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3668-B67F-07EF-C72F-601044190FB7}"/>
              </a:ext>
            </a:extLst>
          </p:cNvPr>
          <p:cNvSpPr>
            <a:spLocks noGrp="1"/>
          </p:cNvSpPr>
          <p:nvPr>
            <p:ph type="title"/>
          </p:nvPr>
        </p:nvSpPr>
        <p:spPr/>
        <p:txBody>
          <a:bodyPr/>
          <a:lstStyle/>
          <a:p>
            <a:r>
              <a:rPr lang="en-US" dirty="0"/>
              <a:t>Is this </a:t>
            </a:r>
            <a:r>
              <a:rPr lang="en-US" dirty="0" err="1"/>
              <a:t>mPV</a:t>
            </a:r>
            <a:r>
              <a:rPr lang="en-US" dirty="0"/>
              <a:t>? Or PV? </a:t>
            </a:r>
          </a:p>
        </p:txBody>
      </p:sp>
      <p:sp>
        <p:nvSpPr>
          <p:cNvPr id="4" name="Content Placeholder 3">
            <a:extLst>
              <a:ext uri="{FF2B5EF4-FFF2-40B4-BE49-F238E27FC236}">
                <a16:creationId xmlns:a16="http://schemas.microsoft.com/office/drawing/2014/main" id="{B133D32B-5B99-8D73-0401-D3534A415245}"/>
              </a:ext>
            </a:extLst>
          </p:cNvPr>
          <p:cNvSpPr>
            <a:spLocks noGrp="1"/>
          </p:cNvSpPr>
          <p:nvPr>
            <p:ph idx="1"/>
          </p:nvPr>
        </p:nvSpPr>
        <p:spPr>
          <a:xfrm>
            <a:off x="838199" y="1825625"/>
            <a:ext cx="10144539" cy="4351338"/>
          </a:xfrm>
        </p:spPr>
        <p:txBody>
          <a:bodyPr/>
          <a:lstStyle/>
          <a:p>
            <a:r>
              <a:rPr lang="en-US" dirty="0"/>
              <a:t>Prognostic Implications</a:t>
            </a:r>
          </a:p>
          <a:p>
            <a:pPr lvl="2"/>
            <a:r>
              <a:rPr lang="en-US" b="0" i="0" dirty="0" err="1">
                <a:solidFill>
                  <a:srgbClr val="1C1D1E"/>
                </a:solidFill>
                <a:effectLst/>
                <a:latin typeface="Open Sans" panose="020B0606030504020204" pitchFamily="34" charset="0"/>
              </a:rPr>
              <a:t>mPV</a:t>
            </a:r>
            <a:r>
              <a:rPr lang="en-US" b="0" i="0" dirty="0">
                <a:solidFill>
                  <a:srgbClr val="1C1D1E"/>
                </a:solidFill>
                <a:effectLst/>
                <a:latin typeface="Open Sans" panose="020B0606030504020204" pitchFamily="34" charset="0"/>
              </a:rPr>
              <a:t> vs. Overt PV </a:t>
            </a:r>
            <a:r>
              <a:rPr lang="en-US" b="0" i="0" dirty="0">
                <a:solidFill>
                  <a:srgbClr val="1C1D1E"/>
                </a:solidFill>
                <a:effectLst/>
                <a:latin typeface="Open Sans" panose="020B0606030504020204" pitchFamily="34" charset="0"/>
                <a:sym typeface="Wingdings" pitchFamily="2" charset="2"/>
              </a:rPr>
              <a:t> </a:t>
            </a:r>
            <a:r>
              <a:rPr lang="en-US" b="0" i="0" dirty="0">
                <a:solidFill>
                  <a:srgbClr val="1C1D1E"/>
                </a:solidFill>
                <a:effectLst/>
                <a:latin typeface="Open Sans" panose="020B0606030504020204" pitchFamily="34" charset="0"/>
              </a:rPr>
              <a:t>significantly higher rates of progression to myelofibrosis and acute leukemia and inferior survival.</a:t>
            </a:r>
            <a:endParaRPr lang="en-US" dirty="0"/>
          </a:p>
        </p:txBody>
      </p:sp>
      <p:pic>
        <p:nvPicPr>
          <p:cNvPr id="8" name="Picture 7" descr="A picture containing chart&#10;&#10;Description automatically generated">
            <a:extLst>
              <a:ext uri="{FF2B5EF4-FFF2-40B4-BE49-F238E27FC236}">
                <a16:creationId xmlns:a16="http://schemas.microsoft.com/office/drawing/2014/main" id="{1AA87D6D-AC24-7ECB-340D-2A9D8C82DC67}"/>
              </a:ext>
            </a:extLst>
          </p:cNvPr>
          <p:cNvPicPr>
            <a:picLocks noChangeAspect="1"/>
          </p:cNvPicPr>
          <p:nvPr/>
        </p:nvPicPr>
        <p:blipFill>
          <a:blip r:embed="rId2"/>
          <a:stretch>
            <a:fillRect/>
          </a:stretch>
        </p:blipFill>
        <p:spPr>
          <a:xfrm>
            <a:off x="609219" y="2952102"/>
            <a:ext cx="10373519" cy="3085944"/>
          </a:xfrm>
          <a:prstGeom prst="rect">
            <a:avLst/>
          </a:prstGeom>
        </p:spPr>
      </p:pic>
      <p:sp>
        <p:nvSpPr>
          <p:cNvPr id="9" name="TextBox 8">
            <a:extLst>
              <a:ext uri="{FF2B5EF4-FFF2-40B4-BE49-F238E27FC236}">
                <a16:creationId xmlns:a16="http://schemas.microsoft.com/office/drawing/2014/main" id="{D8244F8A-775A-20E1-A879-8292463DE5F4}"/>
              </a:ext>
            </a:extLst>
          </p:cNvPr>
          <p:cNvSpPr txBox="1"/>
          <p:nvPr/>
        </p:nvSpPr>
        <p:spPr>
          <a:xfrm>
            <a:off x="725301" y="6426839"/>
            <a:ext cx="10141354" cy="261610"/>
          </a:xfrm>
          <a:prstGeom prst="rect">
            <a:avLst/>
          </a:prstGeom>
          <a:noFill/>
        </p:spPr>
        <p:txBody>
          <a:bodyPr wrap="square" rtlCol="0">
            <a:spAutoFit/>
          </a:bodyPr>
          <a:lstStyle/>
          <a:p>
            <a:r>
              <a:rPr lang="en-US" sz="1100" dirty="0" err="1"/>
              <a:t>Barbui</a:t>
            </a:r>
            <a:r>
              <a:rPr lang="en-US" sz="1100" dirty="0"/>
              <a:t> et al., AJH January 2014</a:t>
            </a:r>
          </a:p>
        </p:txBody>
      </p:sp>
    </p:spTree>
    <p:extLst>
      <p:ext uri="{BB962C8B-B14F-4D97-AF65-F5344CB8AC3E}">
        <p14:creationId xmlns:p14="http://schemas.microsoft.com/office/powerpoint/2010/main" val="227901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56FC-B4B7-3410-357A-5CA1C5731E24}"/>
              </a:ext>
            </a:extLst>
          </p:cNvPr>
          <p:cNvSpPr>
            <a:spLocks noGrp="1"/>
          </p:cNvSpPr>
          <p:nvPr>
            <p:ph type="title"/>
          </p:nvPr>
        </p:nvSpPr>
        <p:spPr>
          <a:xfrm>
            <a:off x="648928" y="338328"/>
            <a:ext cx="3685032" cy="1608328"/>
          </a:xfrm>
        </p:spPr>
        <p:txBody>
          <a:bodyPr>
            <a:normAutofit/>
          </a:bodyPr>
          <a:lstStyle/>
          <a:p>
            <a:r>
              <a:rPr lang="en-US" sz="3600"/>
              <a:t>Allelic Burden may also Differentiate</a:t>
            </a:r>
          </a:p>
        </p:txBody>
      </p:sp>
      <p:sp>
        <p:nvSpPr>
          <p:cNvPr id="3" name="Content Placeholder 2">
            <a:extLst>
              <a:ext uri="{FF2B5EF4-FFF2-40B4-BE49-F238E27FC236}">
                <a16:creationId xmlns:a16="http://schemas.microsoft.com/office/drawing/2014/main" id="{7B5B47D2-2421-18B8-7827-9DFBC0F5BA04}"/>
              </a:ext>
            </a:extLst>
          </p:cNvPr>
          <p:cNvSpPr>
            <a:spLocks noGrp="1"/>
          </p:cNvSpPr>
          <p:nvPr>
            <p:ph idx="1"/>
          </p:nvPr>
        </p:nvSpPr>
        <p:spPr>
          <a:xfrm>
            <a:off x="4864100" y="338328"/>
            <a:ext cx="6675627" cy="1605083"/>
          </a:xfrm>
        </p:spPr>
        <p:txBody>
          <a:bodyPr anchor="ctr">
            <a:normAutofit/>
          </a:bodyPr>
          <a:lstStyle/>
          <a:p>
            <a:r>
              <a:rPr lang="en-US" sz="1700"/>
              <a:t>Analysis from French researchers</a:t>
            </a:r>
          </a:p>
          <a:p>
            <a:pPr lvl="1"/>
            <a:r>
              <a:rPr lang="en-US" sz="1700"/>
              <a:t>Maslah et al, </a:t>
            </a:r>
            <a:r>
              <a:rPr lang="en-US" sz="1700" i="1"/>
              <a:t>Haematologica</a:t>
            </a:r>
            <a:r>
              <a:rPr lang="en-US" sz="1700"/>
              <a:t> 2020</a:t>
            </a:r>
          </a:p>
          <a:p>
            <a:r>
              <a:rPr lang="en-US" sz="1700"/>
              <a:t>Looked at &gt;2400 patients who had undergone red cell mass testing (RCM), and then categorized them as PV, mPV, and ET</a:t>
            </a:r>
          </a:p>
          <a:p>
            <a:pPr marL="0" indent="0">
              <a:buNone/>
            </a:pPr>
            <a:r>
              <a:rPr lang="en-US" sz="1700"/>
              <a:t> </a:t>
            </a:r>
          </a:p>
        </p:txBody>
      </p:sp>
      <p:sp>
        <p:nvSpPr>
          <p:cNvPr id="16" name="Rectangle 1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alendar&#10;&#10;Description automatically generated">
            <a:extLst>
              <a:ext uri="{FF2B5EF4-FFF2-40B4-BE49-F238E27FC236}">
                <a16:creationId xmlns:a16="http://schemas.microsoft.com/office/drawing/2014/main" id="{F1746F8A-949F-0446-8D6B-E6DBFC026846}"/>
              </a:ext>
            </a:extLst>
          </p:cNvPr>
          <p:cNvPicPr>
            <a:picLocks noChangeAspect="1"/>
          </p:cNvPicPr>
          <p:nvPr/>
        </p:nvPicPr>
        <p:blipFill>
          <a:blip r:embed="rId2"/>
          <a:stretch>
            <a:fillRect/>
          </a:stretch>
        </p:blipFill>
        <p:spPr>
          <a:xfrm>
            <a:off x="1195349" y="2742397"/>
            <a:ext cx="3865998" cy="3291840"/>
          </a:xfrm>
          <a:prstGeom prst="rect">
            <a:avLst/>
          </a:prstGeom>
        </p:spPr>
      </p:pic>
      <p:sp>
        <p:nvSpPr>
          <p:cNvPr id="15"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CFB153B3-4598-E8FB-5F7B-BB78E078DE4B}"/>
              </a:ext>
            </a:extLst>
          </p:cNvPr>
          <p:cNvGraphicFramePr>
            <a:graphicFrameLocks noGrp="1"/>
          </p:cNvGraphicFramePr>
          <p:nvPr>
            <p:extLst>
              <p:ext uri="{D42A27DB-BD31-4B8C-83A1-F6EECF244321}">
                <p14:modId xmlns:p14="http://schemas.microsoft.com/office/powerpoint/2010/main" val="284033657"/>
              </p:ext>
            </p:extLst>
          </p:nvPr>
        </p:nvGraphicFramePr>
        <p:xfrm>
          <a:off x="6576484" y="3628833"/>
          <a:ext cx="4974339" cy="1518969"/>
        </p:xfrm>
        <a:graphic>
          <a:graphicData uri="http://schemas.openxmlformats.org/drawingml/2006/table">
            <a:tbl>
              <a:tblPr firstRow="1" bandRow="1">
                <a:tableStyleId>{9D7B26C5-4107-4FEC-AEDC-1716B250A1EF}</a:tableStyleId>
              </a:tblPr>
              <a:tblGrid>
                <a:gridCol w="1538406">
                  <a:extLst>
                    <a:ext uri="{9D8B030D-6E8A-4147-A177-3AD203B41FA5}">
                      <a16:colId xmlns:a16="http://schemas.microsoft.com/office/drawing/2014/main" val="1984782565"/>
                    </a:ext>
                  </a:extLst>
                </a:gridCol>
                <a:gridCol w="1105804">
                  <a:extLst>
                    <a:ext uri="{9D8B030D-6E8A-4147-A177-3AD203B41FA5}">
                      <a16:colId xmlns:a16="http://schemas.microsoft.com/office/drawing/2014/main" val="172434587"/>
                    </a:ext>
                  </a:extLst>
                </a:gridCol>
                <a:gridCol w="1105804">
                  <a:extLst>
                    <a:ext uri="{9D8B030D-6E8A-4147-A177-3AD203B41FA5}">
                      <a16:colId xmlns:a16="http://schemas.microsoft.com/office/drawing/2014/main" val="3500658820"/>
                    </a:ext>
                  </a:extLst>
                </a:gridCol>
                <a:gridCol w="1224325">
                  <a:extLst>
                    <a:ext uri="{9D8B030D-6E8A-4147-A177-3AD203B41FA5}">
                      <a16:colId xmlns:a16="http://schemas.microsoft.com/office/drawing/2014/main" val="1252107841"/>
                    </a:ext>
                  </a:extLst>
                </a:gridCol>
              </a:tblGrid>
              <a:tr h="631482">
                <a:tc>
                  <a:txBody>
                    <a:bodyPr/>
                    <a:lstStyle/>
                    <a:p>
                      <a:endParaRPr lang="en-US" sz="1700"/>
                    </a:p>
                  </a:txBody>
                  <a:tcPr marL="85335" marR="85335" marT="42668" marB="42668"/>
                </a:tc>
                <a:tc>
                  <a:txBody>
                    <a:bodyPr/>
                    <a:lstStyle/>
                    <a:p>
                      <a:r>
                        <a:rPr lang="en-US" sz="1700"/>
                        <a:t>PV</a:t>
                      </a:r>
                    </a:p>
                  </a:txBody>
                  <a:tcPr marL="85335" marR="85335" marT="42668" marB="42668"/>
                </a:tc>
                <a:tc>
                  <a:txBody>
                    <a:bodyPr/>
                    <a:lstStyle/>
                    <a:p>
                      <a:r>
                        <a:rPr lang="en-US" sz="1700"/>
                        <a:t>mPV</a:t>
                      </a:r>
                    </a:p>
                  </a:txBody>
                  <a:tcPr marL="85335" marR="85335" marT="42668" marB="42668"/>
                </a:tc>
                <a:tc>
                  <a:txBody>
                    <a:bodyPr/>
                    <a:lstStyle/>
                    <a:p>
                      <a:r>
                        <a:rPr lang="en-US" sz="1700"/>
                        <a:t>ET (JAK2+)</a:t>
                      </a:r>
                    </a:p>
                  </a:txBody>
                  <a:tcPr marL="85335" marR="85335" marT="42668" marB="42668"/>
                </a:tc>
                <a:extLst>
                  <a:ext uri="{0D108BD9-81ED-4DB2-BD59-A6C34878D82A}">
                    <a16:rowId xmlns:a16="http://schemas.microsoft.com/office/drawing/2014/main" val="46813037"/>
                  </a:ext>
                </a:extLst>
              </a:tr>
              <a:tr h="887487">
                <a:tc>
                  <a:txBody>
                    <a:bodyPr/>
                    <a:lstStyle/>
                    <a:p>
                      <a:r>
                        <a:rPr lang="en-US" sz="1700"/>
                        <a:t>Mean JAK2 V617F allele burden ratios</a:t>
                      </a:r>
                    </a:p>
                  </a:txBody>
                  <a:tcPr marL="85335" marR="85335" marT="42668" marB="42668"/>
                </a:tc>
                <a:tc>
                  <a:txBody>
                    <a:bodyPr/>
                    <a:lstStyle/>
                    <a:p>
                      <a:r>
                        <a:rPr lang="en-US" sz="1700"/>
                        <a:t>46% (+/- 22%)</a:t>
                      </a:r>
                    </a:p>
                  </a:txBody>
                  <a:tcPr marL="85335" marR="85335" marT="42668" marB="42668"/>
                </a:tc>
                <a:tc>
                  <a:txBody>
                    <a:bodyPr/>
                    <a:lstStyle/>
                    <a:p>
                      <a:r>
                        <a:rPr lang="en-US" sz="1700"/>
                        <a:t>31% (+/- 23%)</a:t>
                      </a:r>
                    </a:p>
                  </a:txBody>
                  <a:tcPr marL="85335" marR="85335" marT="42668" marB="42668"/>
                </a:tc>
                <a:tc>
                  <a:txBody>
                    <a:bodyPr/>
                    <a:lstStyle/>
                    <a:p>
                      <a:r>
                        <a:rPr lang="en-US" sz="1700"/>
                        <a:t>19.9% (+/-20%)</a:t>
                      </a:r>
                    </a:p>
                  </a:txBody>
                  <a:tcPr marL="85335" marR="85335" marT="42668" marB="42668"/>
                </a:tc>
                <a:extLst>
                  <a:ext uri="{0D108BD9-81ED-4DB2-BD59-A6C34878D82A}">
                    <a16:rowId xmlns:a16="http://schemas.microsoft.com/office/drawing/2014/main" val="2213678828"/>
                  </a:ext>
                </a:extLst>
              </a:tr>
            </a:tbl>
          </a:graphicData>
        </a:graphic>
      </p:graphicFrame>
    </p:spTree>
    <p:extLst>
      <p:ext uri="{BB962C8B-B14F-4D97-AF65-F5344CB8AC3E}">
        <p14:creationId xmlns:p14="http://schemas.microsoft.com/office/powerpoint/2010/main" val="2820950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B6FA-EF58-40E9-A979-FAEC9893D390}"/>
              </a:ext>
            </a:extLst>
          </p:cNvPr>
          <p:cNvSpPr>
            <a:spLocks noGrp="1"/>
          </p:cNvSpPr>
          <p:nvPr>
            <p:ph type="title"/>
          </p:nvPr>
        </p:nvSpPr>
        <p:spPr/>
        <p:txBody>
          <a:bodyPr/>
          <a:lstStyle/>
          <a:p>
            <a:r>
              <a:rPr lang="en-US" dirty="0"/>
              <a:t>Case #1</a:t>
            </a:r>
          </a:p>
        </p:txBody>
      </p:sp>
      <p:sp>
        <p:nvSpPr>
          <p:cNvPr id="4" name="Content Placeholder 3">
            <a:extLst>
              <a:ext uri="{FF2B5EF4-FFF2-40B4-BE49-F238E27FC236}">
                <a16:creationId xmlns:a16="http://schemas.microsoft.com/office/drawing/2014/main" id="{1BB6238D-73F0-4430-BB39-3EFF18469E1B}"/>
              </a:ext>
            </a:extLst>
          </p:cNvPr>
          <p:cNvSpPr>
            <a:spLocks noGrp="1"/>
          </p:cNvSpPr>
          <p:nvPr>
            <p:ph sz="half" idx="2"/>
          </p:nvPr>
        </p:nvSpPr>
        <p:spPr>
          <a:xfrm>
            <a:off x="5562603" y="1053548"/>
            <a:ext cx="6222997" cy="5439327"/>
          </a:xfrm>
        </p:spPr>
        <p:txBody>
          <a:bodyPr>
            <a:normAutofit/>
          </a:bodyPr>
          <a:lstStyle/>
          <a:p>
            <a:r>
              <a:rPr lang="en-US" sz="2667" dirty="0">
                <a:latin typeface="+mj-lt"/>
              </a:rPr>
              <a:t>38-yo female</a:t>
            </a:r>
          </a:p>
          <a:p>
            <a:r>
              <a:rPr lang="en-US" sz="2667" u="sng" dirty="0">
                <a:latin typeface="+mj-lt"/>
              </a:rPr>
              <a:t>Diagnosis: </a:t>
            </a:r>
          </a:p>
          <a:p>
            <a:pPr lvl="1"/>
            <a:r>
              <a:rPr lang="en-US" sz="2267" dirty="0">
                <a:latin typeface="+mj-lt"/>
              </a:rPr>
              <a:t>Masked Polycythemia Vera</a:t>
            </a:r>
          </a:p>
          <a:p>
            <a:r>
              <a:rPr lang="en-US" sz="2667" u="sng" dirty="0">
                <a:latin typeface="+mj-lt"/>
              </a:rPr>
              <a:t>Risk Assessment:</a:t>
            </a:r>
          </a:p>
          <a:p>
            <a:pPr lvl="1"/>
            <a:r>
              <a:rPr lang="en-US" sz="2267" dirty="0">
                <a:latin typeface="+mj-lt"/>
              </a:rPr>
              <a:t>High Risk (History of Thrombosis)</a:t>
            </a:r>
          </a:p>
          <a:p>
            <a:r>
              <a:rPr lang="en-US" u="sng" dirty="0">
                <a:latin typeface="+mj-lt"/>
              </a:rPr>
              <a:t>Treatment/Intervention:</a:t>
            </a:r>
          </a:p>
          <a:p>
            <a:pPr lvl="1"/>
            <a:r>
              <a:rPr lang="en-US" dirty="0">
                <a:latin typeface="+mj-lt"/>
              </a:rPr>
              <a:t>Discontinuation of oral contraception</a:t>
            </a:r>
          </a:p>
          <a:p>
            <a:pPr lvl="1"/>
            <a:r>
              <a:rPr lang="en-US" dirty="0">
                <a:latin typeface="+mj-lt"/>
              </a:rPr>
              <a:t>Cardiovascular risk reduction</a:t>
            </a:r>
          </a:p>
          <a:p>
            <a:pPr lvl="1"/>
            <a:r>
              <a:rPr lang="en-US" dirty="0">
                <a:latin typeface="+mj-lt"/>
              </a:rPr>
              <a:t>Cytoreduction</a:t>
            </a:r>
          </a:p>
          <a:p>
            <a:pPr lvl="2"/>
            <a:r>
              <a:rPr lang="en-US" dirty="0">
                <a:latin typeface="+mj-lt"/>
              </a:rPr>
              <a:t>Phlebotomies</a:t>
            </a:r>
          </a:p>
          <a:p>
            <a:pPr lvl="2"/>
            <a:r>
              <a:rPr lang="en-US" dirty="0">
                <a:latin typeface="+mj-lt"/>
              </a:rPr>
              <a:t>Pegylated Interferon or </a:t>
            </a:r>
            <a:r>
              <a:rPr lang="en-US" dirty="0" err="1">
                <a:latin typeface="+mj-lt"/>
              </a:rPr>
              <a:t>Hydroyurea</a:t>
            </a:r>
            <a:endParaRPr lang="en-US" dirty="0">
              <a:latin typeface="+mj-lt"/>
            </a:endParaRPr>
          </a:p>
          <a:p>
            <a:pPr lvl="1"/>
            <a:r>
              <a:rPr lang="en-US" dirty="0">
                <a:latin typeface="+mj-lt"/>
              </a:rPr>
              <a:t>Aspirin therapy</a:t>
            </a:r>
          </a:p>
          <a:p>
            <a:pPr marL="0" indent="0">
              <a:buNone/>
            </a:pPr>
            <a:endParaRPr lang="en-US" dirty="0"/>
          </a:p>
        </p:txBody>
      </p:sp>
      <p:pic>
        <p:nvPicPr>
          <p:cNvPr id="14" name="Content Placeholder 13">
            <a:extLst>
              <a:ext uri="{FF2B5EF4-FFF2-40B4-BE49-F238E27FC236}">
                <a16:creationId xmlns:a16="http://schemas.microsoft.com/office/drawing/2014/main" id="{E60AF1E5-0A2C-4CEB-8B22-7D171A8B5460}"/>
              </a:ext>
            </a:extLst>
          </p:cNvPr>
          <p:cNvPicPr>
            <a:picLocks noGrp="1" noChangeAspect="1"/>
          </p:cNvPicPr>
          <p:nvPr>
            <p:ph sz="half" idx="1"/>
          </p:nvPr>
        </p:nvPicPr>
        <p:blipFill>
          <a:blip r:embed="rId3"/>
          <a:stretch>
            <a:fillRect/>
          </a:stretch>
        </p:blipFill>
        <p:spPr>
          <a:xfrm>
            <a:off x="1511302" y="1913587"/>
            <a:ext cx="3378200" cy="2870200"/>
          </a:xfrm>
        </p:spPr>
      </p:pic>
      <p:sp>
        <p:nvSpPr>
          <p:cNvPr id="17" name="TextBox 16">
            <a:extLst>
              <a:ext uri="{FF2B5EF4-FFF2-40B4-BE49-F238E27FC236}">
                <a16:creationId xmlns:a16="http://schemas.microsoft.com/office/drawing/2014/main" id="{3F57D78A-CCE2-44C8-B27A-2E95BFCBA5DB}"/>
              </a:ext>
            </a:extLst>
          </p:cNvPr>
          <p:cNvSpPr txBox="1"/>
          <p:nvPr/>
        </p:nvSpPr>
        <p:spPr>
          <a:xfrm>
            <a:off x="406400" y="3835401"/>
            <a:ext cx="4572000"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2344725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FADC-D4C3-AC33-440B-6832AD9F66AD}"/>
              </a:ext>
            </a:extLst>
          </p:cNvPr>
          <p:cNvSpPr>
            <a:spLocks noGrp="1"/>
          </p:cNvSpPr>
          <p:nvPr>
            <p:ph type="title"/>
          </p:nvPr>
        </p:nvSpPr>
        <p:spPr/>
        <p:txBody>
          <a:bodyPr/>
          <a:lstStyle/>
          <a:p>
            <a:r>
              <a:rPr lang="en-US" dirty="0"/>
              <a:t>Clinically difficult questions…. </a:t>
            </a:r>
          </a:p>
        </p:txBody>
      </p:sp>
      <p:sp>
        <p:nvSpPr>
          <p:cNvPr id="3" name="Content Placeholder 2">
            <a:extLst>
              <a:ext uri="{FF2B5EF4-FFF2-40B4-BE49-F238E27FC236}">
                <a16:creationId xmlns:a16="http://schemas.microsoft.com/office/drawing/2014/main" id="{6A47B607-1DA5-190B-3618-4E65E97358F8}"/>
              </a:ext>
            </a:extLst>
          </p:cNvPr>
          <p:cNvSpPr>
            <a:spLocks noGrp="1"/>
          </p:cNvSpPr>
          <p:nvPr>
            <p:ph idx="1"/>
          </p:nvPr>
        </p:nvSpPr>
        <p:spPr/>
        <p:txBody>
          <a:bodyPr/>
          <a:lstStyle/>
          <a:p>
            <a:r>
              <a:rPr lang="en-US" i="1" dirty="0">
                <a:latin typeface="+mj-lt"/>
              </a:rPr>
              <a:t>Lifelong anticoagulation?</a:t>
            </a:r>
          </a:p>
          <a:p>
            <a:r>
              <a:rPr lang="en-US" i="1" dirty="0">
                <a:latin typeface="+mj-lt"/>
              </a:rPr>
              <a:t>Can a Direct Oral Anticoagulant be Used?</a:t>
            </a:r>
          </a:p>
          <a:p>
            <a:r>
              <a:rPr lang="en-US" i="1" dirty="0">
                <a:latin typeface="+mj-lt"/>
              </a:rPr>
              <a:t>Aspirin 81mg daily + anticoagulation?</a:t>
            </a:r>
          </a:p>
          <a:p>
            <a:r>
              <a:rPr lang="en-US" i="1" dirty="0">
                <a:latin typeface="+mj-lt"/>
              </a:rPr>
              <a:t>Once daily or twice daily aspirin therapy?</a:t>
            </a:r>
          </a:p>
        </p:txBody>
      </p:sp>
    </p:spTree>
    <p:extLst>
      <p:ext uri="{BB962C8B-B14F-4D97-AF65-F5344CB8AC3E}">
        <p14:creationId xmlns:p14="http://schemas.microsoft.com/office/powerpoint/2010/main" val="2059462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69EA-F3D9-C054-D0B0-9820E7896EFA}"/>
              </a:ext>
            </a:extLst>
          </p:cNvPr>
          <p:cNvSpPr>
            <a:spLocks noGrp="1"/>
          </p:cNvSpPr>
          <p:nvPr>
            <p:ph type="title"/>
          </p:nvPr>
        </p:nvSpPr>
        <p:spPr/>
        <p:txBody>
          <a:bodyPr/>
          <a:lstStyle/>
          <a:p>
            <a:r>
              <a:rPr lang="en-US" dirty="0"/>
              <a:t>Direct Oral Anticoagulants (DOACs) in MPNs</a:t>
            </a:r>
          </a:p>
        </p:txBody>
      </p:sp>
      <p:sp>
        <p:nvSpPr>
          <p:cNvPr id="3" name="Content Placeholder 2">
            <a:extLst>
              <a:ext uri="{FF2B5EF4-FFF2-40B4-BE49-F238E27FC236}">
                <a16:creationId xmlns:a16="http://schemas.microsoft.com/office/drawing/2014/main" id="{CD3ECD9E-1FFD-2D1E-2435-1DAFE502AB4C}"/>
              </a:ext>
            </a:extLst>
          </p:cNvPr>
          <p:cNvSpPr>
            <a:spLocks noGrp="1"/>
          </p:cNvSpPr>
          <p:nvPr>
            <p:ph idx="1"/>
          </p:nvPr>
        </p:nvSpPr>
        <p:spPr>
          <a:xfrm>
            <a:off x="838200" y="1530657"/>
            <a:ext cx="10515600" cy="2835827"/>
          </a:xfrm>
        </p:spPr>
        <p:txBody>
          <a:bodyPr>
            <a:normAutofit fontScale="70000" lnSpcReduction="20000"/>
          </a:bodyPr>
          <a:lstStyle/>
          <a:p>
            <a:r>
              <a:rPr lang="en-US" dirty="0"/>
              <a:t>Convenient</a:t>
            </a:r>
          </a:p>
          <a:p>
            <a:r>
              <a:rPr lang="en-US" dirty="0"/>
              <a:t>Current randomized trial (AIRPORT MPN NCT </a:t>
            </a:r>
            <a:r>
              <a:rPr lang="en-US" b="0" i="0" dirty="0">
                <a:solidFill>
                  <a:srgbClr val="000000"/>
                </a:solidFill>
                <a:effectLst/>
                <a:latin typeface="Source Sans Pro" panose="020B0503030403020204" pitchFamily="34" charset="0"/>
              </a:rPr>
              <a:t>NCT04243122) will randomi</a:t>
            </a:r>
            <a:r>
              <a:rPr lang="en-US" dirty="0">
                <a:solidFill>
                  <a:srgbClr val="000000"/>
                </a:solidFill>
                <a:latin typeface="Source Sans Pro" panose="020B0503030403020204" pitchFamily="34" charset="0"/>
              </a:rPr>
              <a:t>ze patients to apixaban vs aspirin</a:t>
            </a:r>
          </a:p>
          <a:p>
            <a:r>
              <a:rPr lang="en-US" dirty="0">
                <a:solidFill>
                  <a:srgbClr val="000000"/>
                </a:solidFill>
                <a:latin typeface="Source Sans Pro" panose="020B0503030403020204" pitchFamily="34" charset="0"/>
              </a:rPr>
              <a:t>But what about secondary prophylaxis?</a:t>
            </a:r>
          </a:p>
          <a:p>
            <a:pPr lvl="1"/>
            <a:r>
              <a:rPr lang="en-US" dirty="0"/>
              <a:t>Recent systemic review </a:t>
            </a:r>
            <a:r>
              <a:rPr lang="en-US" i="1" dirty="0"/>
              <a:t>(</a:t>
            </a:r>
            <a:r>
              <a:rPr lang="en-US" i="1" dirty="0" err="1"/>
              <a:t>Baysal</a:t>
            </a:r>
            <a:r>
              <a:rPr lang="en-US" i="1" dirty="0"/>
              <a:t> et al., Expert Rev Hematology, Feb 2023)</a:t>
            </a:r>
          </a:p>
          <a:p>
            <a:pPr lvl="1"/>
            <a:r>
              <a:rPr lang="en-US" b="0" i="0" dirty="0">
                <a:solidFill>
                  <a:srgbClr val="212121"/>
                </a:solidFill>
                <a:effectLst/>
                <a:latin typeface="system-ui"/>
              </a:rPr>
              <a:t>11 Studies, 944 patients – Not high quality data</a:t>
            </a:r>
          </a:p>
          <a:p>
            <a:pPr lvl="1"/>
            <a:r>
              <a:rPr lang="en-US" dirty="0">
                <a:solidFill>
                  <a:srgbClr val="212121"/>
                </a:solidFill>
                <a:latin typeface="system-ui"/>
              </a:rPr>
              <a:t>Initiation of DOACS </a:t>
            </a:r>
          </a:p>
          <a:p>
            <a:pPr lvl="2"/>
            <a:r>
              <a:rPr lang="en-US" b="0" i="0" dirty="0">
                <a:solidFill>
                  <a:srgbClr val="212121"/>
                </a:solidFill>
                <a:effectLst/>
                <a:latin typeface="system-ui"/>
              </a:rPr>
              <a:t>Secondary prophylaxis for thrombosis (arterial or venous)</a:t>
            </a:r>
          </a:p>
          <a:p>
            <a:pPr lvl="2"/>
            <a:r>
              <a:rPr lang="en-US" dirty="0">
                <a:solidFill>
                  <a:srgbClr val="212121"/>
                </a:solidFill>
                <a:latin typeface="system-ui"/>
              </a:rPr>
              <a:t>A</a:t>
            </a:r>
            <a:r>
              <a:rPr lang="en-US" b="0" i="0" dirty="0">
                <a:solidFill>
                  <a:srgbClr val="212121"/>
                </a:solidFill>
                <a:effectLst/>
                <a:latin typeface="system-ui"/>
              </a:rPr>
              <a:t>trial fibrillation (AF)</a:t>
            </a:r>
          </a:p>
          <a:p>
            <a:pPr lvl="2"/>
            <a:r>
              <a:rPr lang="en-US" b="0" i="0" dirty="0">
                <a:solidFill>
                  <a:srgbClr val="212121"/>
                </a:solidFill>
                <a:effectLst/>
                <a:latin typeface="system-ui"/>
              </a:rPr>
              <a:t>Recurrent </a:t>
            </a:r>
            <a:r>
              <a:rPr lang="en-US" b="0" i="0" dirty="0" err="1">
                <a:solidFill>
                  <a:srgbClr val="212121"/>
                </a:solidFill>
                <a:effectLst/>
                <a:latin typeface="system-ui"/>
              </a:rPr>
              <a:t>throbotic</a:t>
            </a:r>
            <a:r>
              <a:rPr lang="en-US" b="0" i="0" dirty="0">
                <a:solidFill>
                  <a:srgbClr val="212121"/>
                </a:solidFill>
                <a:effectLst/>
                <a:latin typeface="system-ui"/>
              </a:rPr>
              <a:t> event rate 8.9%</a:t>
            </a:r>
          </a:p>
          <a:p>
            <a:pPr lvl="1"/>
            <a:r>
              <a:rPr lang="en-US" dirty="0">
                <a:solidFill>
                  <a:srgbClr val="212121"/>
                </a:solidFill>
                <a:latin typeface="system-ui"/>
              </a:rPr>
              <a:t>ISTH Analysis </a:t>
            </a:r>
            <a:r>
              <a:rPr lang="en-US" i="1" dirty="0">
                <a:solidFill>
                  <a:srgbClr val="212121"/>
                </a:solidFill>
                <a:latin typeface="system-ui"/>
              </a:rPr>
              <a:t>(</a:t>
            </a:r>
            <a:r>
              <a:rPr lang="en-US" i="1" dirty="0" err="1">
                <a:solidFill>
                  <a:srgbClr val="212121"/>
                </a:solidFill>
                <a:latin typeface="system-ui"/>
              </a:rPr>
              <a:t>Barbui</a:t>
            </a:r>
            <a:r>
              <a:rPr lang="en-US" i="1" dirty="0">
                <a:solidFill>
                  <a:srgbClr val="212121"/>
                </a:solidFill>
                <a:latin typeface="system-ui"/>
              </a:rPr>
              <a:t> et al., Res </a:t>
            </a:r>
            <a:r>
              <a:rPr lang="en-US" i="1" dirty="0" err="1">
                <a:solidFill>
                  <a:srgbClr val="212121"/>
                </a:solidFill>
                <a:latin typeface="system-ui"/>
              </a:rPr>
              <a:t>Prac</a:t>
            </a:r>
            <a:r>
              <a:rPr lang="en-US" i="1" dirty="0">
                <a:solidFill>
                  <a:srgbClr val="212121"/>
                </a:solidFill>
                <a:latin typeface="system-ui"/>
              </a:rPr>
              <a:t> </a:t>
            </a:r>
            <a:r>
              <a:rPr lang="en-US" i="1" dirty="0" err="1">
                <a:solidFill>
                  <a:srgbClr val="212121"/>
                </a:solidFill>
                <a:latin typeface="system-ui"/>
              </a:rPr>
              <a:t>Thromb</a:t>
            </a:r>
            <a:r>
              <a:rPr lang="en-US" i="1" dirty="0">
                <a:solidFill>
                  <a:srgbClr val="212121"/>
                </a:solidFill>
                <a:latin typeface="system-ui"/>
              </a:rPr>
              <a:t> </a:t>
            </a:r>
            <a:r>
              <a:rPr lang="en-US" i="1" dirty="0" err="1">
                <a:solidFill>
                  <a:srgbClr val="212121"/>
                </a:solidFill>
                <a:latin typeface="system-ui"/>
              </a:rPr>
              <a:t>Haemost</a:t>
            </a:r>
            <a:r>
              <a:rPr lang="en-US" i="1" dirty="0">
                <a:solidFill>
                  <a:srgbClr val="212121"/>
                </a:solidFill>
                <a:latin typeface="system-ui"/>
              </a:rPr>
              <a:t> 2022) </a:t>
            </a:r>
            <a:endParaRPr lang="en-US" b="0" i="1" dirty="0">
              <a:solidFill>
                <a:srgbClr val="212121"/>
              </a:solidFill>
              <a:effectLst/>
              <a:latin typeface="system-ui"/>
            </a:endParaRPr>
          </a:p>
          <a:p>
            <a:pPr lvl="1"/>
            <a:endParaRPr lang="en-US" b="0" i="0" dirty="0">
              <a:solidFill>
                <a:srgbClr val="212121"/>
              </a:solidFill>
              <a:effectLst/>
              <a:latin typeface="system-ui"/>
            </a:endParaRPr>
          </a:p>
        </p:txBody>
      </p:sp>
      <p:pic>
        <p:nvPicPr>
          <p:cNvPr id="5" name="Picture 4" descr="Table&#10;&#10;Description automatically generated">
            <a:extLst>
              <a:ext uri="{FF2B5EF4-FFF2-40B4-BE49-F238E27FC236}">
                <a16:creationId xmlns:a16="http://schemas.microsoft.com/office/drawing/2014/main" id="{9C8D5F1E-2636-D36D-12EF-BAA3A5C0D312}"/>
              </a:ext>
            </a:extLst>
          </p:cNvPr>
          <p:cNvPicPr>
            <a:picLocks noChangeAspect="1"/>
          </p:cNvPicPr>
          <p:nvPr/>
        </p:nvPicPr>
        <p:blipFill>
          <a:blip r:embed="rId2"/>
          <a:stretch>
            <a:fillRect/>
          </a:stretch>
        </p:blipFill>
        <p:spPr>
          <a:xfrm>
            <a:off x="1165342" y="4286258"/>
            <a:ext cx="8540630" cy="2491516"/>
          </a:xfrm>
          <a:prstGeom prst="rect">
            <a:avLst/>
          </a:prstGeom>
        </p:spPr>
      </p:pic>
    </p:spTree>
    <p:extLst>
      <p:ext uri="{BB962C8B-B14F-4D97-AF65-F5344CB8AC3E}">
        <p14:creationId xmlns:p14="http://schemas.microsoft.com/office/powerpoint/2010/main" val="2774866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06F3-20F6-0137-1D53-A42518ABB521}"/>
              </a:ext>
            </a:extLst>
          </p:cNvPr>
          <p:cNvSpPr>
            <a:spLocks noGrp="1"/>
          </p:cNvSpPr>
          <p:nvPr>
            <p:ph type="title"/>
          </p:nvPr>
        </p:nvSpPr>
        <p:spPr/>
        <p:txBody>
          <a:bodyPr/>
          <a:lstStyle/>
          <a:p>
            <a:r>
              <a:rPr lang="en-US" dirty="0"/>
              <a:t>Masked PV: Take Home Points</a:t>
            </a:r>
          </a:p>
        </p:txBody>
      </p:sp>
      <p:sp>
        <p:nvSpPr>
          <p:cNvPr id="3" name="Content Placeholder 2">
            <a:extLst>
              <a:ext uri="{FF2B5EF4-FFF2-40B4-BE49-F238E27FC236}">
                <a16:creationId xmlns:a16="http://schemas.microsoft.com/office/drawing/2014/main" id="{20E5EB63-D608-44B5-5FF5-C29EB6B59F8F}"/>
              </a:ext>
            </a:extLst>
          </p:cNvPr>
          <p:cNvSpPr>
            <a:spLocks noGrp="1"/>
          </p:cNvSpPr>
          <p:nvPr>
            <p:ph idx="1"/>
          </p:nvPr>
        </p:nvSpPr>
        <p:spPr>
          <a:xfrm>
            <a:off x="838200" y="1825625"/>
            <a:ext cx="10515600" cy="1964837"/>
          </a:xfrm>
        </p:spPr>
        <p:txBody>
          <a:bodyPr/>
          <a:lstStyle/>
          <a:p>
            <a:r>
              <a:rPr lang="en-US" dirty="0">
                <a:latin typeface="+mj-lt"/>
              </a:rPr>
              <a:t>Diagnostics matter</a:t>
            </a:r>
          </a:p>
          <a:p>
            <a:r>
              <a:rPr lang="en-US" dirty="0">
                <a:latin typeface="+mj-lt"/>
              </a:rPr>
              <a:t>Morphologic changes can be the tie-breaker</a:t>
            </a:r>
          </a:p>
          <a:p>
            <a:r>
              <a:rPr lang="en-US" dirty="0">
                <a:latin typeface="+mj-lt"/>
              </a:rPr>
              <a:t>Unanswered questions call for thoughtful shared decision making</a:t>
            </a:r>
          </a:p>
          <a:p>
            <a:endParaRPr lang="en-US" dirty="0"/>
          </a:p>
        </p:txBody>
      </p:sp>
    </p:spTree>
    <p:extLst>
      <p:ext uri="{BB962C8B-B14F-4D97-AF65-F5344CB8AC3E}">
        <p14:creationId xmlns:p14="http://schemas.microsoft.com/office/powerpoint/2010/main" val="391900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B6FA-EF58-40E9-A979-FAEC9893D390}"/>
              </a:ext>
            </a:extLst>
          </p:cNvPr>
          <p:cNvSpPr>
            <a:spLocks noGrp="1"/>
          </p:cNvSpPr>
          <p:nvPr>
            <p:ph type="title"/>
          </p:nvPr>
        </p:nvSpPr>
        <p:spPr/>
        <p:txBody>
          <a:bodyPr/>
          <a:lstStyle/>
          <a:p>
            <a:r>
              <a:rPr lang="en-US" dirty="0"/>
              <a:t>Case #1</a:t>
            </a:r>
          </a:p>
        </p:txBody>
      </p:sp>
      <p:sp>
        <p:nvSpPr>
          <p:cNvPr id="4" name="Content Placeholder 3">
            <a:extLst>
              <a:ext uri="{FF2B5EF4-FFF2-40B4-BE49-F238E27FC236}">
                <a16:creationId xmlns:a16="http://schemas.microsoft.com/office/drawing/2014/main" id="{1BB6238D-73F0-4430-BB39-3EFF18469E1B}"/>
              </a:ext>
            </a:extLst>
          </p:cNvPr>
          <p:cNvSpPr>
            <a:spLocks noGrp="1"/>
          </p:cNvSpPr>
          <p:nvPr>
            <p:ph sz="half" idx="2"/>
          </p:nvPr>
        </p:nvSpPr>
        <p:spPr>
          <a:xfrm>
            <a:off x="5562603" y="1053548"/>
            <a:ext cx="6222997" cy="4590279"/>
          </a:xfrm>
        </p:spPr>
        <p:txBody>
          <a:bodyPr>
            <a:normAutofit/>
          </a:bodyPr>
          <a:lstStyle/>
          <a:p>
            <a:r>
              <a:rPr lang="en-US" sz="2667" dirty="0">
                <a:latin typeface="+mj-lt"/>
              </a:rPr>
              <a:t>38-yo female</a:t>
            </a:r>
          </a:p>
          <a:p>
            <a:r>
              <a:rPr lang="en-US" sz="2667" dirty="0">
                <a:latin typeface="+mj-lt"/>
              </a:rPr>
              <a:t>Taking oral contraceptives</a:t>
            </a:r>
          </a:p>
          <a:p>
            <a:r>
              <a:rPr lang="en-US" sz="2667" dirty="0">
                <a:latin typeface="+mj-lt"/>
              </a:rPr>
              <a:t>Presents to emergency department with central, severe abdominal pain</a:t>
            </a:r>
          </a:p>
          <a:p>
            <a:r>
              <a:rPr lang="en-US" sz="2667" dirty="0">
                <a:latin typeface="+mj-lt"/>
              </a:rPr>
              <a:t>CT Scan with thrombosis of superior mesenteric vein</a:t>
            </a:r>
          </a:p>
          <a:p>
            <a:r>
              <a:rPr lang="en-US" sz="2667" dirty="0">
                <a:latin typeface="+mj-lt"/>
              </a:rPr>
              <a:t>Undergoes thrombectomy, pain resolves</a:t>
            </a:r>
          </a:p>
          <a:p>
            <a:r>
              <a:rPr lang="en-US" sz="2667" dirty="0">
                <a:latin typeface="+mj-lt"/>
              </a:rPr>
              <a:t>Is found to have the </a:t>
            </a:r>
            <a:r>
              <a:rPr lang="en-US" sz="2667" i="1" dirty="0">
                <a:latin typeface="+mj-lt"/>
              </a:rPr>
              <a:t>JAK2</a:t>
            </a:r>
            <a:r>
              <a:rPr lang="en-US" sz="2667" dirty="0">
                <a:latin typeface="+mj-lt"/>
              </a:rPr>
              <a:t> V617F mutation</a:t>
            </a:r>
          </a:p>
          <a:p>
            <a:r>
              <a:rPr lang="en-US" sz="2667" dirty="0">
                <a:latin typeface="+mj-lt"/>
              </a:rPr>
              <a:t>Started on anticoagulation and referred for workup and diagnosis</a:t>
            </a:r>
          </a:p>
          <a:p>
            <a:endParaRPr lang="en-US" dirty="0"/>
          </a:p>
          <a:p>
            <a:endParaRPr lang="en-US" dirty="0"/>
          </a:p>
        </p:txBody>
      </p:sp>
      <p:pic>
        <p:nvPicPr>
          <p:cNvPr id="14" name="Content Placeholder 13">
            <a:extLst>
              <a:ext uri="{FF2B5EF4-FFF2-40B4-BE49-F238E27FC236}">
                <a16:creationId xmlns:a16="http://schemas.microsoft.com/office/drawing/2014/main" id="{E60AF1E5-0A2C-4CEB-8B22-7D171A8B5460}"/>
              </a:ext>
            </a:extLst>
          </p:cNvPr>
          <p:cNvPicPr>
            <a:picLocks noGrp="1" noChangeAspect="1"/>
          </p:cNvPicPr>
          <p:nvPr>
            <p:ph sz="half" idx="1"/>
          </p:nvPr>
        </p:nvPicPr>
        <p:blipFill>
          <a:blip r:embed="rId3"/>
          <a:stretch>
            <a:fillRect/>
          </a:stretch>
        </p:blipFill>
        <p:spPr>
          <a:xfrm>
            <a:off x="609600" y="584200"/>
            <a:ext cx="3378200" cy="2870200"/>
          </a:xfrm>
        </p:spPr>
      </p:pic>
      <p:pic>
        <p:nvPicPr>
          <p:cNvPr id="16" name="Picture 15">
            <a:extLst>
              <a:ext uri="{FF2B5EF4-FFF2-40B4-BE49-F238E27FC236}">
                <a16:creationId xmlns:a16="http://schemas.microsoft.com/office/drawing/2014/main" id="{5D256AAC-FD1F-48AD-BEE5-A29C153E8E4C}"/>
              </a:ext>
            </a:extLst>
          </p:cNvPr>
          <p:cNvPicPr>
            <a:picLocks noChangeAspect="1"/>
          </p:cNvPicPr>
          <p:nvPr/>
        </p:nvPicPr>
        <p:blipFill>
          <a:blip r:embed="rId4"/>
          <a:stretch>
            <a:fillRect/>
          </a:stretch>
        </p:blipFill>
        <p:spPr>
          <a:xfrm>
            <a:off x="2540000" y="2839774"/>
            <a:ext cx="2503184" cy="3423557"/>
          </a:xfrm>
          <a:prstGeom prst="rect">
            <a:avLst/>
          </a:prstGeom>
        </p:spPr>
      </p:pic>
      <p:sp>
        <p:nvSpPr>
          <p:cNvPr id="17" name="TextBox 16">
            <a:extLst>
              <a:ext uri="{FF2B5EF4-FFF2-40B4-BE49-F238E27FC236}">
                <a16:creationId xmlns:a16="http://schemas.microsoft.com/office/drawing/2014/main" id="{3F57D78A-CCE2-44C8-B27A-2E95BFCBA5DB}"/>
              </a:ext>
            </a:extLst>
          </p:cNvPr>
          <p:cNvSpPr txBox="1"/>
          <p:nvPr/>
        </p:nvSpPr>
        <p:spPr>
          <a:xfrm>
            <a:off x="406400" y="3835401"/>
            <a:ext cx="4572000"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296876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904C-A0E2-49EF-A54B-615580AD4E3D}"/>
              </a:ext>
            </a:extLst>
          </p:cNvPr>
          <p:cNvSpPr>
            <a:spLocks noGrp="1"/>
          </p:cNvSpPr>
          <p:nvPr>
            <p:ph type="title"/>
          </p:nvPr>
        </p:nvSpPr>
        <p:spPr>
          <a:xfrm>
            <a:off x="387626" y="609600"/>
            <a:ext cx="12192000" cy="935765"/>
          </a:xfrm>
        </p:spPr>
        <p:txBody>
          <a:bodyPr>
            <a:normAutofit/>
          </a:bodyPr>
          <a:lstStyle/>
          <a:p>
            <a:r>
              <a:rPr lang="en-US" sz="4200" dirty="0"/>
              <a:t>When to Suspect a Myeloproliferative Neoplasm? </a:t>
            </a:r>
          </a:p>
        </p:txBody>
      </p:sp>
      <p:sp>
        <p:nvSpPr>
          <p:cNvPr id="3" name="Content Placeholder 2">
            <a:extLst>
              <a:ext uri="{FF2B5EF4-FFF2-40B4-BE49-F238E27FC236}">
                <a16:creationId xmlns:a16="http://schemas.microsoft.com/office/drawing/2014/main" id="{93312CD7-8F36-452D-9E7F-A86B884A4166}"/>
              </a:ext>
            </a:extLst>
          </p:cNvPr>
          <p:cNvSpPr>
            <a:spLocks noGrp="1"/>
          </p:cNvSpPr>
          <p:nvPr>
            <p:ph idx="1"/>
          </p:nvPr>
        </p:nvSpPr>
        <p:spPr/>
        <p:txBody>
          <a:bodyPr/>
          <a:lstStyle/>
          <a:p>
            <a:r>
              <a:rPr lang="en-US" dirty="0"/>
              <a:t>Abnormal laboratory parameters</a:t>
            </a:r>
          </a:p>
          <a:p>
            <a:r>
              <a:rPr lang="en-US" dirty="0"/>
              <a:t>Unexplained pruritis – especially after exposure to warm water</a:t>
            </a:r>
          </a:p>
          <a:p>
            <a:r>
              <a:rPr lang="en-US" dirty="0"/>
              <a:t>Recurrent fetal loss</a:t>
            </a:r>
          </a:p>
          <a:p>
            <a:r>
              <a:rPr lang="en-US" dirty="0"/>
              <a:t>Unusual or unexpected thromboses</a:t>
            </a:r>
          </a:p>
          <a:p>
            <a:pPr lvl="1"/>
            <a:r>
              <a:rPr lang="en-US" dirty="0"/>
              <a:t>Mesenteric or splanchnic thrombosis</a:t>
            </a:r>
          </a:p>
          <a:p>
            <a:pPr lvl="1"/>
            <a:r>
              <a:rPr lang="en-US" dirty="0"/>
              <a:t>Cerebral venous thrombosis</a:t>
            </a:r>
          </a:p>
          <a:p>
            <a:endParaRPr lang="en-US" dirty="0"/>
          </a:p>
        </p:txBody>
      </p:sp>
    </p:spTree>
    <p:extLst>
      <p:ext uri="{BB962C8B-B14F-4D97-AF65-F5344CB8AC3E}">
        <p14:creationId xmlns:p14="http://schemas.microsoft.com/office/powerpoint/2010/main" val="47009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C87EEE-B876-4BC4-8A69-2E817C4EB854}"/>
              </a:ext>
            </a:extLst>
          </p:cNvPr>
          <p:cNvPicPr>
            <a:picLocks noChangeAspect="1"/>
          </p:cNvPicPr>
          <p:nvPr/>
        </p:nvPicPr>
        <p:blipFill>
          <a:blip r:embed="rId2"/>
          <a:stretch>
            <a:fillRect/>
          </a:stretch>
        </p:blipFill>
        <p:spPr>
          <a:xfrm>
            <a:off x="1625600" y="683782"/>
            <a:ext cx="8940800" cy="6462453"/>
          </a:xfrm>
          <a:prstGeom prst="rect">
            <a:avLst/>
          </a:prstGeom>
        </p:spPr>
      </p:pic>
      <p:sp>
        <p:nvSpPr>
          <p:cNvPr id="4" name="Title 1">
            <a:extLst>
              <a:ext uri="{FF2B5EF4-FFF2-40B4-BE49-F238E27FC236}">
                <a16:creationId xmlns:a16="http://schemas.microsoft.com/office/drawing/2014/main" id="{BED086E4-1B13-974A-BFDE-396B2432F05A}"/>
              </a:ext>
            </a:extLst>
          </p:cNvPr>
          <p:cNvSpPr>
            <a:spLocks noGrp="1"/>
          </p:cNvSpPr>
          <p:nvPr>
            <p:ph type="title"/>
          </p:nvPr>
        </p:nvSpPr>
        <p:spPr>
          <a:xfrm>
            <a:off x="828888" y="374235"/>
            <a:ext cx="10972800" cy="884411"/>
          </a:xfrm>
        </p:spPr>
        <p:txBody>
          <a:bodyPr anchor="ctr">
            <a:normAutofit/>
          </a:bodyPr>
          <a:lstStyle/>
          <a:p>
            <a:r>
              <a:rPr lang="en-US" dirty="0"/>
              <a:t>Initial Approach</a:t>
            </a:r>
          </a:p>
        </p:txBody>
      </p:sp>
    </p:spTree>
    <p:extLst>
      <p:ext uri="{BB962C8B-B14F-4D97-AF65-F5344CB8AC3E}">
        <p14:creationId xmlns:p14="http://schemas.microsoft.com/office/powerpoint/2010/main" val="349659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1EB2A-B0B7-0ABB-A42F-FD13169241D5}"/>
              </a:ext>
            </a:extLst>
          </p:cNvPr>
          <p:cNvSpPr>
            <a:spLocks noGrp="1"/>
          </p:cNvSpPr>
          <p:nvPr>
            <p:ph type="title"/>
          </p:nvPr>
        </p:nvSpPr>
        <p:spPr/>
        <p:txBody>
          <a:bodyPr/>
          <a:lstStyle/>
          <a:p>
            <a:r>
              <a:rPr lang="en-US" dirty="0"/>
              <a:t>Laboratory Findings</a:t>
            </a:r>
          </a:p>
        </p:txBody>
      </p:sp>
      <p:graphicFrame>
        <p:nvGraphicFramePr>
          <p:cNvPr id="4" name="Table 4">
            <a:extLst>
              <a:ext uri="{FF2B5EF4-FFF2-40B4-BE49-F238E27FC236}">
                <a16:creationId xmlns:a16="http://schemas.microsoft.com/office/drawing/2014/main" id="{59D9F35F-BADD-4E2F-1E5E-9720631F84CC}"/>
              </a:ext>
            </a:extLst>
          </p:cNvPr>
          <p:cNvGraphicFramePr>
            <a:graphicFrameLocks noGrp="1"/>
          </p:cNvGraphicFramePr>
          <p:nvPr>
            <p:ph idx="1"/>
            <p:extLst>
              <p:ext uri="{D42A27DB-BD31-4B8C-83A1-F6EECF244321}">
                <p14:modId xmlns:p14="http://schemas.microsoft.com/office/powerpoint/2010/main" val="3637947948"/>
              </p:ext>
            </p:extLst>
          </p:nvPr>
        </p:nvGraphicFramePr>
        <p:xfrm>
          <a:off x="838200" y="1835564"/>
          <a:ext cx="10515600" cy="36068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949689982"/>
                    </a:ext>
                  </a:extLst>
                </a:gridCol>
                <a:gridCol w="3505200">
                  <a:extLst>
                    <a:ext uri="{9D8B030D-6E8A-4147-A177-3AD203B41FA5}">
                      <a16:colId xmlns:a16="http://schemas.microsoft.com/office/drawing/2014/main" val="936754491"/>
                    </a:ext>
                  </a:extLst>
                </a:gridCol>
                <a:gridCol w="3505200">
                  <a:extLst>
                    <a:ext uri="{9D8B030D-6E8A-4147-A177-3AD203B41FA5}">
                      <a16:colId xmlns:a16="http://schemas.microsoft.com/office/drawing/2014/main" val="2586188392"/>
                    </a:ext>
                  </a:extLst>
                </a:gridCol>
              </a:tblGrid>
              <a:tr h="370840">
                <a:tc>
                  <a:txBody>
                    <a:bodyPr/>
                    <a:lstStyle/>
                    <a:p>
                      <a:r>
                        <a:rPr lang="en-US" dirty="0"/>
                        <a:t>Laboratory Finding (following hospital presentation)</a:t>
                      </a:r>
                    </a:p>
                  </a:txBody>
                  <a:tcPr/>
                </a:tc>
                <a:tc>
                  <a:txBody>
                    <a:bodyPr/>
                    <a:lstStyle/>
                    <a:p>
                      <a:r>
                        <a:rPr lang="en-US" dirty="0"/>
                        <a:t>Result</a:t>
                      </a:r>
                    </a:p>
                  </a:txBody>
                  <a:tcPr/>
                </a:tc>
                <a:tc>
                  <a:txBody>
                    <a:bodyPr/>
                    <a:lstStyle/>
                    <a:p>
                      <a:r>
                        <a:rPr lang="en-US" dirty="0"/>
                        <a:t>Reference</a:t>
                      </a:r>
                    </a:p>
                  </a:txBody>
                  <a:tcPr/>
                </a:tc>
                <a:extLst>
                  <a:ext uri="{0D108BD9-81ED-4DB2-BD59-A6C34878D82A}">
                    <a16:rowId xmlns:a16="http://schemas.microsoft.com/office/drawing/2014/main" val="3599168965"/>
                  </a:ext>
                </a:extLst>
              </a:tr>
              <a:tr h="370840">
                <a:tc>
                  <a:txBody>
                    <a:bodyPr/>
                    <a:lstStyle/>
                    <a:p>
                      <a:r>
                        <a:rPr lang="en-US" dirty="0"/>
                        <a:t>White Blood Count</a:t>
                      </a:r>
                    </a:p>
                  </a:txBody>
                  <a:tcPr/>
                </a:tc>
                <a:tc>
                  <a:txBody>
                    <a:bodyPr/>
                    <a:lstStyle/>
                    <a:p>
                      <a:r>
                        <a:rPr lang="en-US" dirty="0"/>
                        <a:t>8.3 x 10</a:t>
                      </a:r>
                      <a:r>
                        <a:rPr lang="en-US" baseline="30000" dirty="0"/>
                        <a:t>12</a:t>
                      </a:r>
                      <a:r>
                        <a:rPr lang="en-US" dirty="0"/>
                        <a:t>/L</a:t>
                      </a:r>
                    </a:p>
                  </a:txBody>
                  <a:tcPr/>
                </a:tc>
                <a:tc>
                  <a:txBody>
                    <a:bodyPr/>
                    <a:lstStyle/>
                    <a:p>
                      <a:r>
                        <a:rPr lang="en-US" sz="1800" b="0" i="0" kern="1200" dirty="0">
                          <a:solidFill>
                            <a:schemeClr val="dk1"/>
                          </a:solidFill>
                          <a:effectLst/>
                          <a:latin typeface="+mn-lt"/>
                          <a:ea typeface="+mn-ea"/>
                          <a:cs typeface="+mn-cs"/>
                        </a:rPr>
                        <a:t>4.5 - 11.0 x 10</a:t>
                      </a:r>
                      <a:r>
                        <a:rPr lang="en-US" sz="1800" b="0" i="0" kern="1200" baseline="30000" dirty="0">
                          <a:solidFill>
                            <a:schemeClr val="dk1"/>
                          </a:solidFill>
                          <a:effectLst/>
                          <a:latin typeface="+mn-lt"/>
                          <a:ea typeface="+mn-ea"/>
                          <a:cs typeface="+mn-cs"/>
                        </a:rPr>
                        <a:t>9</a:t>
                      </a:r>
                      <a:r>
                        <a:rPr lang="en-US" sz="1800" b="0" i="0" kern="1200" dirty="0">
                          <a:solidFill>
                            <a:schemeClr val="dk1"/>
                          </a:solidFill>
                          <a:effectLst/>
                          <a:latin typeface="+mn-lt"/>
                          <a:ea typeface="+mn-ea"/>
                          <a:cs typeface="+mn-cs"/>
                        </a:rPr>
                        <a:t>/L</a:t>
                      </a:r>
                      <a:endParaRPr lang="en-US" dirty="0"/>
                    </a:p>
                  </a:txBody>
                  <a:tcPr/>
                </a:tc>
                <a:extLst>
                  <a:ext uri="{0D108BD9-81ED-4DB2-BD59-A6C34878D82A}">
                    <a16:rowId xmlns:a16="http://schemas.microsoft.com/office/drawing/2014/main" val="1439344110"/>
                  </a:ext>
                </a:extLst>
              </a:tr>
              <a:tr h="370840">
                <a:tc>
                  <a:txBody>
                    <a:bodyPr/>
                    <a:lstStyle/>
                    <a:p>
                      <a:r>
                        <a:rPr lang="en-US" dirty="0"/>
                        <a:t>Hemoglobin</a:t>
                      </a:r>
                    </a:p>
                  </a:txBody>
                  <a:tcPr/>
                </a:tc>
                <a:tc>
                  <a:txBody>
                    <a:bodyPr/>
                    <a:lstStyle/>
                    <a:p>
                      <a:r>
                        <a:rPr lang="en-US" dirty="0"/>
                        <a:t>13.2 gm/dL</a:t>
                      </a:r>
                    </a:p>
                  </a:txBody>
                  <a:tcPr/>
                </a:tc>
                <a:tc>
                  <a:txBody>
                    <a:bodyPr/>
                    <a:lstStyle/>
                    <a:p>
                      <a:r>
                        <a:rPr lang="en-US" sz="1800" b="0" i="0" kern="1200" dirty="0">
                          <a:solidFill>
                            <a:schemeClr val="dk1"/>
                          </a:solidFill>
                          <a:effectLst/>
                          <a:latin typeface="+mn-lt"/>
                          <a:ea typeface="+mn-ea"/>
                          <a:cs typeface="+mn-cs"/>
                        </a:rPr>
                        <a:t>12.0 - 15.0 x 10g/L</a:t>
                      </a:r>
                      <a:endParaRPr lang="en-US" dirty="0"/>
                    </a:p>
                  </a:txBody>
                  <a:tcPr/>
                </a:tc>
                <a:extLst>
                  <a:ext uri="{0D108BD9-81ED-4DB2-BD59-A6C34878D82A}">
                    <a16:rowId xmlns:a16="http://schemas.microsoft.com/office/drawing/2014/main" val="1902062744"/>
                  </a:ext>
                </a:extLst>
              </a:tr>
              <a:tr h="370840">
                <a:tc>
                  <a:txBody>
                    <a:bodyPr/>
                    <a:lstStyle/>
                    <a:p>
                      <a:r>
                        <a:rPr lang="en-US" dirty="0"/>
                        <a:t>Hematocrit</a:t>
                      </a:r>
                    </a:p>
                  </a:txBody>
                  <a:tcPr/>
                </a:tc>
                <a:tc>
                  <a:txBody>
                    <a:bodyPr/>
                    <a:lstStyle/>
                    <a:p>
                      <a:r>
                        <a:rPr lang="en-US" dirty="0"/>
                        <a:t>44.4 %</a:t>
                      </a:r>
                    </a:p>
                  </a:txBody>
                  <a:tcPr/>
                </a:tc>
                <a:tc>
                  <a:txBody>
                    <a:bodyPr/>
                    <a:lstStyle/>
                    <a:p>
                      <a:r>
                        <a:rPr lang="en-US" sz="1800" b="0" i="0" kern="1200" dirty="0">
                          <a:solidFill>
                            <a:schemeClr val="dk1"/>
                          </a:solidFill>
                          <a:effectLst/>
                          <a:latin typeface="+mn-lt"/>
                          <a:ea typeface="+mn-ea"/>
                          <a:cs typeface="+mn-cs"/>
                        </a:rPr>
                        <a:t>35% - 46%</a:t>
                      </a:r>
                      <a:endParaRPr lang="en-US" dirty="0"/>
                    </a:p>
                  </a:txBody>
                  <a:tcPr/>
                </a:tc>
                <a:extLst>
                  <a:ext uri="{0D108BD9-81ED-4DB2-BD59-A6C34878D82A}">
                    <a16:rowId xmlns:a16="http://schemas.microsoft.com/office/drawing/2014/main" val="3744989499"/>
                  </a:ext>
                </a:extLst>
              </a:tr>
              <a:tr h="370840">
                <a:tc>
                  <a:txBody>
                    <a:bodyPr/>
                    <a:lstStyle/>
                    <a:p>
                      <a:r>
                        <a:rPr lang="en-US" dirty="0"/>
                        <a:t>Red Blood Cell Count</a:t>
                      </a:r>
                    </a:p>
                  </a:txBody>
                  <a:tcPr/>
                </a:tc>
                <a:tc>
                  <a:txBody>
                    <a:bodyPr/>
                    <a:lstStyle/>
                    <a:p>
                      <a:r>
                        <a:rPr lang="en-US" dirty="0"/>
                        <a:t>7.32</a:t>
                      </a:r>
                    </a:p>
                  </a:txBody>
                  <a:tcPr/>
                </a:tc>
                <a:tc>
                  <a:txBody>
                    <a:bodyPr/>
                    <a:lstStyle/>
                    <a:p>
                      <a:r>
                        <a:rPr lang="en-US" sz="1800" b="0" i="0" kern="1200" dirty="0">
                          <a:solidFill>
                            <a:schemeClr val="dk1"/>
                          </a:solidFill>
                          <a:effectLst/>
                          <a:latin typeface="+mn-lt"/>
                          <a:ea typeface="+mn-ea"/>
                          <a:cs typeface="+mn-cs"/>
                        </a:rPr>
                        <a:t>3.8 - 5.0 x 10</a:t>
                      </a:r>
                      <a:r>
                        <a:rPr lang="en-US" sz="1800" b="0" i="0" kern="1200" baseline="30000" dirty="0">
                          <a:solidFill>
                            <a:schemeClr val="dk1"/>
                          </a:solidFill>
                          <a:effectLst/>
                          <a:latin typeface="+mn-lt"/>
                          <a:ea typeface="+mn-ea"/>
                          <a:cs typeface="+mn-cs"/>
                        </a:rPr>
                        <a:t>12</a:t>
                      </a:r>
                      <a:r>
                        <a:rPr lang="en-US" sz="1800" b="0" i="0" kern="1200" dirty="0">
                          <a:solidFill>
                            <a:schemeClr val="dk1"/>
                          </a:solidFill>
                          <a:effectLst/>
                          <a:latin typeface="+mn-lt"/>
                          <a:ea typeface="+mn-ea"/>
                          <a:cs typeface="+mn-cs"/>
                        </a:rPr>
                        <a:t>/L</a:t>
                      </a:r>
                      <a:endParaRPr lang="en-US" dirty="0"/>
                    </a:p>
                  </a:txBody>
                  <a:tcPr/>
                </a:tc>
                <a:extLst>
                  <a:ext uri="{0D108BD9-81ED-4DB2-BD59-A6C34878D82A}">
                    <a16:rowId xmlns:a16="http://schemas.microsoft.com/office/drawing/2014/main" val="482411908"/>
                  </a:ext>
                </a:extLst>
              </a:tr>
              <a:tr h="370840">
                <a:tc>
                  <a:txBody>
                    <a:bodyPr/>
                    <a:lstStyle/>
                    <a:p>
                      <a:r>
                        <a:rPr lang="en-US" dirty="0"/>
                        <a:t>Mean Corpuscular Volume</a:t>
                      </a:r>
                    </a:p>
                  </a:txBody>
                  <a:tcPr/>
                </a:tc>
                <a:tc>
                  <a:txBody>
                    <a:bodyPr/>
                    <a:lstStyle/>
                    <a:p>
                      <a:r>
                        <a:rPr lang="en-US" dirty="0"/>
                        <a:t>69.4</a:t>
                      </a:r>
                    </a:p>
                  </a:txBody>
                  <a:tcPr/>
                </a:tc>
                <a:tc>
                  <a:txBody>
                    <a:bodyPr/>
                    <a:lstStyle/>
                    <a:p>
                      <a:r>
                        <a:rPr lang="en-US" sz="1800" b="0" i="0" kern="1200" dirty="0">
                          <a:solidFill>
                            <a:schemeClr val="dk1"/>
                          </a:solidFill>
                          <a:effectLst/>
                          <a:latin typeface="+mn-lt"/>
                          <a:ea typeface="+mn-ea"/>
                          <a:cs typeface="+mn-cs"/>
                        </a:rPr>
                        <a:t>78.0 - 96.0 </a:t>
                      </a:r>
                      <a:r>
                        <a:rPr lang="en-US" sz="1800" b="0" i="0" kern="1200" dirty="0" err="1">
                          <a:solidFill>
                            <a:schemeClr val="dk1"/>
                          </a:solidFill>
                          <a:effectLst/>
                          <a:latin typeface="+mn-lt"/>
                          <a:ea typeface="+mn-ea"/>
                          <a:cs typeface="+mn-cs"/>
                        </a:rPr>
                        <a:t>fL</a:t>
                      </a:r>
                      <a:endParaRPr lang="en-US" dirty="0"/>
                    </a:p>
                  </a:txBody>
                  <a:tcPr/>
                </a:tc>
                <a:extLst>
                  <a:ext uri="{0D108BD9-81ED-4DB2-BD59-A6C34878D82A}">
                    <a16:rowId xmlns:a16="http://schemas.microsoft.com/office/drawing/2014/main" val="2900702907"/>
                  </a:ext>
                </a:extLst>
              </a:tr>
              <a:tr h="370840">
                <a:tc>
                  <a:txBody>
                    <a:bodyPr/>
                    <a:lstStyle/>
                    <a:p>
                      <a:r>
                        <a:rPr lang="en-US" dirty="0"/>
                        <a:t>Platelet Count</a:t>
                      </a:r>
                    </a:p>
                  </a:txBody>
                  <a:tcPr/>
                </a:tc>
                <a:tc>
                  <a:txBody>
                    <a:bodyPr/>
                    <a:lstStyle/>
                    <a:p>
                      <a:r>
                        <a:rPr lang="en-US" dirty="0"/>
                        <a:t>865</a:t>
                      </a:r>
                    </a:p>
                  </a:txBody>
                  <a:tcPr/>
                </a:tc>
                <a:tc>
                  <a:txBody>
                    <a:bodyPr/>
                    <a:lstStyle/>
                    <a:p>
                      <a:r>
                        <a:rPr lang="en-US" sz="1800" b="0" i="0" kern="1200" dirty="0">
                          <a:solidFill>
                            <a:schemeClr val="dk1"/>
                          </a:solidFill>
                          <a:effectLst/>
                          <a:latin typeface="+mn-lt"/>
                          <a:ea typeface="+mn-ea"/>
                          <a:cs typeface="+mn-cs"/>
                        </a:rPr>
                        <a:t>150 - 450 x 10</a:t>
                      </a:r>
                      <a:r>
                        <a:rPr lang="en-US" sz="1800" b="0" i="0" kern="1200" baseline="30000" dirty="0">
                          <a:solidFill>
                            <a:schemeClr val="dk1"/>
                          </a:solidFill>
                          <a:effectLst/>
                          <a:latin typeface="+mn-lt"/>
                          <a:ea typeface="+mn-ea"/>
                          <a:cs typeface="+mn-cs"/>
                        </a:rPr>
                        <a:t>9</a:t>
                      </a:r>
                      <a:r>
                        <a:rPr lang="en-US" sz="1800" b="0" i="0" kern="1200" dirty="0">
                          <a:solidFill>
                            <a:schemeClr val="dk1"/>
                          </a:solidFill>
                          <a:effectLst/>
                          <a:latin typeface="+mn-lt"/>
                          <a:ea typeface="+mn-ea"/>
                          <a:cs typeface="+mn-cs"/>
                        </a:rPr>
                        <a:t>/L</a:t>
                      </a:r>
                      <a:endParaRPr lang="en-US" dirty="0"/>
                    </a:p>
                  </a:txBody>
                  <a:tcPr/>
                </a:tc>
                <a:extLst>
                  <a:ext uri="{0D108BD9-81ED-4DB2-BD59-A6C34878D82A}">
                    <a16:rowId xmlns:a16="http://schemas.microsoft.com/office/drawing/2014/main" val="3644448302"/>
                  </a:ext>
                </a:extLst>
              </a:tr>
              <a:tr h="370840">
                <a:tc>
                  <a:txBody>
                    <a:bodyPr/>
                    <a:lstStyle/>
                    <a:p>
                      <a:r>
                        <a:rPr lang="en-US" i="1" dirty="0"/>
                        <a:t>JAK2 V617F</a:t>
                      </a:r>
                    </a:p>
                  </a:txBody>
                  <a:tcPr/>
                </a:tc>
                <a:tc>
                  <a:txBody>
                    <a:bodyPr/>
                    <a:lstStyle/>
                    <a:p>
                      <a:r>
                        <a:rPr lang="en-US" i="1" dirty="0"/>
                        <a:t>positive</a:t>
                      </a:r>
                    </a:p>
                  </a:txBody>
                  <a:tcPr/>
                </a:tc>
                <a:tc>
                  <a:txBody>
                    <a:bodyPr/>
                    <a:lstStyle/>
                    <a:p>
                      <a:r>
                        <a:rPr lang="en-US" dirty="0"/>
                        <a:t>Negative</a:t>
                      </a:r>
                    </a:p>
                  </a:txBody>
                  <a:tcPr/>
                </a:tc>
                <a:extLst>
                  <a:ext uri="{0D108BD9-81ED-4DB2-BD59-A6C34878D82A}">
                    <a16:rowId xmlns:a16="http://schemas.microsoft.com/office/drawing/2014/main" val="1886379114"/>
                  </a:ext>
                </a:extLst>
              </a:tr>
              <a:tr h="370840">
                <a:tc>
                  <a:txBody>
                    <a:bodyPr/>
                    <a:lstStyle/>
                    <a:p>
                      <a:r>
                        <a:rPr lang="en-US" dirty="0" err="1"/>
                        <a:t>Erythropoeitin</a:t>
                      </a:r>
                      <a:r>
                        <a:rPr lang="en-US" dirty="0"/>
                        <a:t> </a:t>
                      </a:r>
                    </a:p>
                  </a:txBody>
                  <a:tcPr/>
                </a:tc>
                <a:tc>
                  <a:txBody>
                    <a:bodyPr/>
                    <a:lstStyle/>
                    <a:p>
                      <a:r>
                        <a:rPr lang="en-US" dirty="0"/>
                        <a:t>&lt;1.5</a:t>
                      </a:r>
                    </a:p>
                  </a:txBody>
                  <a:tcPr/>
                </a:tc>
                <a:tc>
                  <a:txBody>
                    <a:bodyPr/>
                    <a:lstStyle/>
                    <a:p>
                      <a:r>
                        <a:rPr lang="en-US" sz="1800" b="0" i="0" kern="1200" dirty="0">
                          <a:solidFill>
                            <a:schemeClr val="dk1"/>
                          </a:solidFill>
                          <a:effectLst/>
                          <a:latin typeface="+mn-lt"/>
                          <a:ea typeface="+mn-ea"/>
                          <a:cs typeface="+mn-cs"/>
                        </a:rPr>
                        <a:t>4.3 - 29.0 </a:t>
                      </a:r>
                      <a:r>
                        <a:rPr lang="en-US" sz="1800" b="0" i="0" kern="1200" dirty="0" err="1">
                          <a:solidFill>
                            <a:schemeClr val="dk1"/>
                          </a:solidFill>
                          <a:effectLst/>
                          <a:latin typeface="+mn-lt"/>
                          <a:ea typeface="+mn-ea"/>
                          <a:cs typeface="+mn-cs"/>
                        </a:rPr>
                        <a:t>mUI</a:t>
                      </a:r>
                      <a:r>
                        <a:rPr lang="en-US" sz="1800" b="0" i="0" kern="1200" dirty="0">
                          <a:solidFill>
                            <a:schemeClr val="dk1"/>
                          </a:solidFill>
                          <a:effectLst/>
                          <a:latin typeface="+mn-lt"/>
                          <a:ea typeface="+mn-ea"/>
                          <a:cs typeface="+mn-cs"/>
                        </a:rPr>
                        <a:t>/mL</a:t>
                      </a:r>
                      <a:endParaRPr lang="en-US" dirty="0"/>
                    </a:p>
                  </a:txBody>
                  <a:tcPr/>
                </a:tc>
                <a:extLst>
                  <a:ext uri="{0D108BD9-81ED-4DB2-BD59-A6C34878D82A}">
                    <a16:rowId xmlns:a16="http://schemas.microsoft.com/office/drawing/2014/main" val="3015931615"/>
                  </a:ext>
                </a:extLst>
              </a:tr>
            </a:tbl>
          </a:graphicData>
        </a:graphic>
      </p:graphicFrame>
      <p:sp>
        <p:nvSpPr>
          <p:cNvPr id="3" name="Oval 2">
            <a:extLst>
              <a:ext uri="{FF2B5EF4-FFF2-40B4-BE49-F238E27FC236}">
                <a16:creationId xmlns:a16="http://schemas.microsoft.com/office/drawing/2014/main" id="{7EA758B0-D49F-C8C0-DDC6-B0BDE10CB26D}"/>
              </a:ext>
            </a:extLst>
          </p:cNvPr>
          <p:cNvSpPr/>
          <p:nvPr/>
        </p:nvSpPr>
        <p:spPr>
          <a:xfrm>
            <a:off x="4124739" y="2807805"/>
            <a:ext cx="1520687" cy="47707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4EC2728F-1722-6C8B-6BC9-608F659A6CB2}"/>
              </a:ext>
            </a:extLst>
          </p:cNvPr>
          <p:cNvSpPr/>
          <p:nvPr/>
        </p:nvSpPr>
        <p:spPr>
          <a:xfrm>
            <a:off x="4008782" y="4257123"/>
            <a:ext cx="1520687" cy="47707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6A3C5652-B5E9-9062-D6FE-60E3D60CC779}"/>
              </a:ext>
            </a:extLst>
          </p:cNvPr>
          <p:cNvSpPr/>
          <p:nvPr/>
        </p:nvSpPr>
        <p:spPr>
          <a:xfrm>
            <a:off x="4008781" y="3879091"/>
            <a:ext cx="1520687" cy="47707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9007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3BD7B-F777-D4CA-6CF6-DFC60ECF1FFB}"/>
              </a:ext>
            </a:extLst>
          </p:cNvPr>
          <p:cNvSpPr>
            <a:spLocks noGrp="1"/>
          </p:cNvSpPr>
          <p:nvPr>
            <p:ph type="title"/>
          </p:nvPr>
        </p:nvSpPr>
        <p:spPr/>
        <p:txBody>
          <a:bodyPr/>
          <a:lstStyle/>
          <a:p>
            <a:r>
              <a:rPr lang="en-US" dirty="0"/>
              <a:t>What is the diagnosis?</a:t>
            </a:r>
          </a:p>
        </p:txBody>
      </p:sp>
      <p:sp>
        <p:nvSpPr>
          <p:cNvPr id="3" name="Text Placeholder 2">
            <a:extLst>
              <a:ext uri="{FF2B5EF4-FFF2-40B4-BE49-F238E27FC236}">
                <a16:creationId xmlns:a16="http://schemas.microsoft.com/office/drawing/2014/main" id="{E6679CB6-5BED-6942-D77D-F4CDCCA3A043}"/>
              </a:ext>
            </a:extLst>
          </p:cNvPr>
          <p:cNvSpPr>
            <a:spLocks noGrp="1"/>
          </p:cNvSpPr>
          <p:nvPr>
            <p:ph type="body" idx="1"/>
          </p:nvPr>
        </p:nvSpPr>
        <p:spPr/>
        <p:txBody>
          <a:bodyPr/>
          <a:lstStyle/>
          <a:p>
            <a:r>
              <a:rPr lang="en-US" dirty="0"/>
              <a:t>What are the appropriate definitions to use? </a:t>
            </a:r>
          </a:p>
          <a:p>
            <a:r>
              <a:rPr lang="en-US" dirty="0"/>
              <a:t>Do we have sufficient information?</a:t>
            </a:r>
          </a:p>
        </p:txBody>
      </p:sp>
    </p:spTree>
    <p:extLst>
      <p:ext uri="{BB962C8B-B14F-4D97-AF65-F5344CB8AC3E}">
        <p14:creationId xmlns:p14="http://schemas.microsoft.com/office/powerpoint/2010/main" val="411857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E7D8-EA46-490C-A932-AB1E8390A465}"/>
              </a:ext>
            </a:extLst>
          </p:cNvPr>
          <p:cNvSpPr>
            <a:spLocks noGrp="1"/>
          </p:cNvSpPr>
          <p:nvPr>
            <p:ph type="title"/>
          </p:nvPr>
        </p:nvSpPr>
        <p:spPr/>
        <p:txBody>
          <a:bodyPr/>
          <a:lstStyle/>
          <a:p>
            <a:r>
              <a:rPr lang="en-US" dirty="0"/>
              <a:t>Essential Thrombocythemia: WHO 2016</a:t>
            </a:r>
          </a:p>
        </p:txBody>
      </p:sp>
      <p:sp>
        <p:nvSpPr>
          <p:cNvPr id="3" name="Content Placeholder 2">
            <a:extLst>
              <a:ext uri="{FF2B5EF4-FFF2-40B4-BE49-F238E27FC236}">
                <a16:creationId xmlns:a16="http://schemas.microsoft.com/office/drawing/2014/main" id="{36F85316-B4F1-4B1F-821D-45D60BC7935F}"/>
              </a:ext>
            </a:extLst>
          </p:cNvPr>
          <p:cNvSpPr>
            <a:spLocks noGrp="1"/>
          </p:cNvSpPr>
          <p:nvPr>
            <p:ph sz="half" idx="1"/>
          </p:nvPr>
        </p:nvSpPr>
        <p:spPr>
          <a:xfrm>
            <a:off x="838200" y="1433000"/>
            <a:ext cx="10515600" cy="5059875"/>
          </a:xfrm>
        </p:spPr>
        <p:txBody>
          <a:bodyPr>
            <a:normAutofit fontScale="85000" lnSpcReduction="20000"/>
          </a:bodyPr>
          <a:lstStyle/>
          <a:p>
            <a:r>
              <a:rPr lang="en-US" dirty="0"/>
              <a:t>Major criteria</a:t>
            </a:r>
          </a:p>
          <a:p>
            <a:pPr lvl="1">
              <a:lnSpc>
                <a:spcPct val="120000"/>
              </a:lnSpc>
              <a:buFont typeface="Wingdings" pitchFamily="2" charset="2"/>
              <a:buChar char="q"/>
            </a:pPr>
            <a:r>
              <a:rPr lang="en-US" dirty="0"/>
              <a:t>Platelet count ≥450 x 10</a:t>
            </a:r>
            <a:r>
              <a:rPr lang="en-US" baseline="30000" dirty="0"/>
              <a:t>9</a:t>
            </a:r>
            <a:r>
              <a:rPr lang="en-US" dirty="0"/>
              <a:t>/L (≥450,000/</a:t>
            </a:r>
            <a:r>
              <a:rPr lang="en-US" dirty="0" err="1"/>
              <a:t>microL</a:t>
            </a:r>
            <a:r>
              <a:rPr lang="en-US" dirty="0"/>
              <a:t>)</a:t>
            </a:r>
          </a:p>
          <a:p>
            <a:pPr lvl="1">
              <a:lnSpc>
                <a:spcPct val="120000"/>
              </a:lnSpc>
              <a:buFont typeface="Wingdings" pitchFamily="2" charset="2"/>
              <a:buChar char="q"/>
            </a:pPr>
            <a:r>
              <a:rPr lang="en-US" dirty="0"/>
              <a:t>Bone Marrow Biopsy: </a:t>
            </a:r>
            <a:r>
              <a:rPr lang="en-US" b="0" i="0" dirty="0">
                <a:solidFill>
                  <a:srgbClr val="1A1A1A"/>
                </a:solidFill>
                <a:effectLst/>
                <a:latin typeface="acumin-pro"/>
              </a:rPr>
              <a:t>proliferation mainly of the megakaryocyte lineage with increased numbers of enlarged, mature megakaryocytes with </a:t>
            </a:r>
            <a:r>
              <a:rPr lang="en-US" b="0" i="0" dirty="0" err="1">
                <a:solidFill>
                  <a:srgbClr val="1A1A1A"/>
                </a:solidFill>
                <a:effectLst/>
                <a:latin typeface="acumin-pro"/>
              </a:rPr>
              <a:t>hyperlobulated</a:t>
            </a:r>
            <a:r>
              <a:rPr lang="en-US" b="0" i="0" dirty="0">
                <a:solidFill>
                  <a:srgbClr val="1A1A1A"/>
                </a:solidFill>
                <a:effectLst/>
                <a:latin typeface="acumin-pro"/>
              </a:rPr>
              <a:t> nuclei. No significant increase or left shift in neutrophil granulopoiesis or erythropoiesis and very rarely minor (grade 1) increase in reticulin fibers </a:t>
            </a:r>
            <a:endParaRPr lang="en-US" dirty="0"/>
          </a:p>
          <a:p>
            <a:pPr lvl="1">
              <a:lnSpc>
                <a:spcPct val="120000"/>
              </a:lnSpc>
              <a:buFont typeface="Wingdings" pitchFamily="2" charset="2"/>
              <a:buChar char="q"/>
            </a:pPr>
            <a:r>
              <a:rPr lang="en-US" dirty="0"/>
              <a:t>No criteria for </a:t>
            </a:r>
            <a:r>
              <a:rPr lang="en-US" i="1" dirty="0"/>
              <a:t>BCR-ABL1</a:t>
            </a:r>
            <a:r>
              <a:rPr lang="en-US" dirty="0"/>
              <a:t>-positive chronic myeloid leukemia, polycythemia vera, primary myelofibrosis, myelodysplastic syndrome, or other myeloid neoplasm</a:t>
            </a:r>
          </a:p>
          <a:p>
            <a:pPr lvl="1">
              <a:lnSpc>
                <a:spcPct val="120000"/>
              </a:lnSpc>
              <a:buFont typeface="Wingdings" pitchFamily="2" charset="2"/>
              <a:buChar char="q"/>
            </a:pPr>
            <a:r>
              <a:rPr lang="en-US" i="1" dirty="0"/>
              <a:t>JAK2</a:t>
            </a:r>
            <a:r>
              <a:rPr lang="en-US" dirty="0"/>
              <a:t>, </a:t>
            </a:r>
            <a:r>
              <a:rPr lang="en-US" i="1" dirty="0"/>
              <a:t>CALR</a:t>
            </a:r>
            <a:r>
              <a:rPr lang="en-US" dirty="0"/>
              <a:t>, or </a:t>
            </a:r>
            <a:r>
              <a:rPr lang="en-US" i="1" dirty="0"/>
              <a:t>MPL</a:t>
            </a:r>
            <a:r>
              <a:rPr lang="en-US" dirty="0"/>
              <a:t> mutation</a:t>
            </a:r>
          </a:p>
          <a:p>
            <a:pPr>
              <a:lnSpc>
                <a:spcPct val="120000"/>
              </a:lnSpc>
            </a:pPr>
            <a:r>
              <a:rPr lang="en-US" dirty="0"/>
              <a:t>Minor criterion</a:t>
            </a:r>
          </a:p>
          <a:p>
            <a:pPr lvl="1">
              <a:lnSpc>
                <a:spcPct val="120000"/>
              </a:lnSpc>
              <a:buFont typeface="Wingdings" pitchFamily="2" charset="2"/>
              <a:buChar char="q"/>
            </a:pPr>
            <a:r>
              <a:rPr lang="en-US" dirty="0"/>
              <a:t>Another clonal marker </a:t>
            </a:r>
            <a:r>
              <a:rPr lang="en-US" b="1" dirty="0"/>
              <a:t>or</a:t>
            </a:r>
            <a:r>
              <a:rPr lang="en-US" dirty="0"/>
              <a:t> no identifiable cause of thrombocytosis (</a:t>
            </a:r>
            <a:r>
              <a:rPr lang="en-US" dirty="0" err="1"/>
              <a:t>eg</a:t>
            </a:r>
            <a:r>
              <a:rPr lang="en-US" dirty="0"/>
              <a:t>, infection, inflammation, iron deficiency anemia)</a:t>
            </a:r>
          </a:p>
          <a:p>
            <a:pPr marL="457189" lvl="1" indent="0">
              <a:buNone/>
            </a:pPr>
            <a:endParaRPr lang="en-US" dirty="0"/>
          </a:p>
          <a:p>
            <a:pPr marL="0" indent="0">
              <a:buNone/>
            </a:pPr>
            <a:r>
              <a:rPr lang="en-US" dirty="0"/>
              <a:t>All four major or 3 major + minor</a:t>
            </a:r>
          </a:p>
          <a:p>
            <a:endParaRPr lang="en-US" dirty="0"/>
          </a:p>
        </p:txBody>
      </p:sp>
    </p:spTree>
    <p:extLst>
      <p:ext uri="{BB962C8B-B14F-4D97-AF65-F5344CB8AC3E}">
        <p14:creationId xmlns:p14="http://schemas.microsoft.com/office/powerpoint/2010/main" val="46630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E7D8-EA46-490C-A932-AB1E8390A465}"/>
              </a:ext>
            </a:extLst>
          </p:cNvPr>
          <p:cNvSpPr>
            <a:spLocks noGrp="1"/>
          </p:cNvSpPr>
          <p:nvPr>
            <p:ph type="title"/>
          </p:nvPr>
        </p:nvSpPr>
        <p:spPr/>
        <p:txBody>
          <a:bodyPr/>
          <a:lstStyle/>
          <a:p>
            <a:r>
              <a:rPr lang="en-US" dirty="0"/>
              <a:t>Polycythemia Vera: WHO 2016</a:t>
            </a:r>
          </a:p>
        </p:txBody>
      </p:sp>
      <p:sp>
        <p:nvSpPr>
          <p:cNvPr id="3" name="Content Placeholder 2">
            <a:extLst>
              <a:ext uri="{FF2B5EF4-FFF2-40B4-BE49-F238E27FC236}">
                <a16:creationId xmlns:a16="http://schemas.microsoft.com/office/drawing/2014/main" id="{36F85316-B4F1-4B1F-821D-45D60BC7935F}"/>
              </a:ext>
            </a:extLst>
          </p:cNvPr>
          <p:cNvSpPr>
            <a:spLocks noGrp="1"/>
          </p:cNvSpPr>
          <p:nvPr>
            <p:ph sz="half" idx="1"/>
          </p:nvPr>
        </p:nvSpPr>
        <p:spPr>
          <a:xfrm>
            <a:off x="838200" y="1433003"/>
            <a:ext cx="10515600" cy="4351339"/>
          </a:xfrm>
        </p:spPr>
        <p:txBody>
          <a:bodyPr>
            <a:normAutofit fontScale="85000" lnSpcReduction="20000"/>
          </a:bodyPr>
          <a:lstStyle/>
          <a:p>
            <a:pPr>
              <a:lnSpc>
                <a:spcPct val="120000"/>
              </a:lnSpc>
            </a:pPr>
            <a:r>
              <a:rPr lang="en-US" dirty="0"/>
              <a:t>Major criteria</a:t>
            </a:r>
          </a:p>
          <a:p>
            <a:pPr lvl="1">
              <a:lnSpc>
                <a:spcPct val="120000"/>
              </a:lnSpc>
              <a:buFont typeface="Wingdings" pitchFamily="2" charset="2"/>
              <a:buChar char="q"/>
            </a:pPr>
            <a:r>
              <a:rPr lang="en-US" dirty="0"/>
              <a:t>Increased hemoglobin level (&gt;16.5 g/dL in men or &gt;16.0 g/dL in women), hematocrit (&gt;49 percent in men or &gt;48 percent in women), or other evidence of increased red cell volume</a:t>
            </a:r>
          </a:p>
          <a:p>
            <a:pPr lvl="1">
              <a:lnSpc>
                <a:spcPct val="120000"/>
              </a:lnSpc>
              <a:buFont typeface="Wingdings" pitchFamily="2" charset="2"/>
              <a:buChar char="q"/>
            </a:pPr>
            <a:r>
              <a:rPr lang="en-US" dirty="0"/>
              <a:t>Bone marrow biopsy: </a:t>
            </a:r>
            <a:r>
              <a:rPr lang="en-US" b="0" i="0" dirty="0">
                <a:solidFill>
                  <a:srgbClr val="1A1A1A"/>
                </a:solidFill>
                <a:effectLst/>
                <a:latin typeface="acumin-pro"/>
              </a:rPr>
              <a:t>hypercellularity for age with trilineage growth (</a:t>
            </a:r>
            <a:r>
              <a:rPr lang="en-US" b="0" i="0" dirty="0" err="1">
                <a:solidFill>
                  <a:srgbClr val="1A1A1A"/>
                </a:solidFill>
                <a:effectLst/>
                <a:latin typeface="acumin-pro"/>
              </a:rPr>
              <a:t>panmyelosis</a:t>
            </a:r>
            <a:r>
              <a:rPr lang="en-US" b="0" i="0" dirty="0">
                <a:solidFill>
                  <a:srgbClr val="1A1A1A"/>
                </a:solidFill>
                <a:effectLst/>
                <a:latin typeface="acumin-pro"/>
              </a:rPr>
              <a:t>) including prominent erythroid, granulocytic, and megakaryocytic proliferation with pleomorphic, mature megakaryocytes (differences in size) </a:t>
            </a:r>
            <a:endParaRPr lang="en-US" dirty="0"/>
          </a:p>
          <a:p>
            <a:pPr lvl="1">
              <a:lnSpc>
                <a:spcPct val="120000"/>
              </a:lnSpc>
              <a:buFont typeface="Wingdings" pitchFamily="2" charset="2"/>
              <a:buChar char="q"/>
            </a:pPr>
            <a:r>
              <a:rPr lang="en-US" i="1" dirty="0"/>
              <a:t>JAK2 V617F</a:t>
            </a:r>
            <a:r>
              <a:rPr lang="en-US" dirty="0"/>
              <a:t> or </a:t>
            </a:r>
            <a:r>
              <a:rPr lang="en-US" i="1" dirty="0"/>
              <a:t>JAK2</a:t>
            </a:r>
            <a:r>
              <a:rPr lang="en-US" dirty="0"/>
              <a:t> exon 12 mutation</a:t>
            </a:r>
          </a:p>
          <a:p>
            <a:pPr>
              <a:lnSpc>
                <a:spcPct val="120000"/>
              </a:lnSpc>
            </a:pPr>
            <a:r>
              <a:rPr lang="en-US" dirty="0"/>
              <a:t>Minor criterion</a:t>
            </a:r>
          </a:p>
          <a:p>
            <a:pPr lvl="1">
              <a:lnSpc>
                <a:spcPct val="120000"/>
              </a:lnSpc>
              <a:buFont typeface="Wingdings" pitchFamily="2" charset="2"/>
              <a:buChar char="q"/>
            </a:pPr>
            <a:r>
              <a:rPr lang="en-US" dirty="0"/>
              <a:t>EPO level below normal</a:t>
            </a:r>
          </a:p>
          <a:p>
            <a:pPr marL="457200" lvl="1" indent="0">
              <a:lnSpc>
                <a:spcPct val="120000"/>
              </a:lnSpc>
              <a:buNone/>
            </a:pPr>
            <a:endParaRPr lang="en-US" dirty="0"/>
          </a:p>
          <a:p>
            <a:pPr marL="0" indent="0">
              <a:lnSpc>
                <a:spcPct val="120000"/>
              </a:lnSpc>
              <a:buNone/>
            </a:pPr>
            <a:r>
              <a:rPr lang="en-US" dirty="0"/>
              <a:t>Need all major or two major and the minor criteria</a:t>
            </a:r>
          </a:p>
          <a:p>
            <a:endParaRPr lang="en-US" dirty="0"/>
          </a:p>
        </p:txBody>
      </p:sp>
    </p:spTree>
    <p:extLst>
      <p:ext uri="{BB962C8B-B14F-4D97-AF65-F5344CB8AC3E}">
        <p14:creationId xmlns:p14="http://schemas.microsoft.com/office/powerpoint/2010/main" val="195923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757855" y="6629400"/>
            <a:ext cx="6248400" cy="152400"/>
          </a:xfrm>
          <a:prstGeom prst="rect">
            <a:avLst/>
          </a:prstGeom>
          <a:noFill/>
          <a:ln>
            <a:noFill/>
          </a:ln>
          <a:extLst>
            <a:ext uri="{909E8E84-426E-40dd-AFC4-6F175D3DCCD1}">
              <a14:hiddenFill xmlns="" xmlns:p14="http://schemas.microsoft.com/office/powerpoint/2010/main" xmlns:a14="http://schemas.microsoft.com/office/drawing/2010/main">
                <a:solidFill>
                  <a:srgbClr val="FFFFFF"/>
                </a:solidFill>
              </a14:hiddenFill>
            </a:ex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9pPr>
          </a:lstStyle>
          <a:p>
            <a:pPr eaLnBrk="1">
              <a:lnSpc>
                <a:spcPct val="97000"/>
              </a:lnSpc>
              <a:buClr>
                <a:srgbClr val="000000"/>
              </a:buClr>
              <a:buSzPct val="45000"/>
              <a:buFont typeface="StarSymbol" charset="0"/>
              <a:buNone/>
            </a:pPr>
            <a:r>
              <a:rPr lang="en-GB" sz="1000" dirty="0">
                <a:latin typeface="Arial" charset="0"/>
              </a:rPr>
              <a:t>Copyright © 2023 American Society of Hematology.  Copyright restrictions may apply.</a:t>
            </a:r>
          </a:p>
        </p:txBody>
      </p:sp>
      <p:pic>
        <p:nvPicPr>
          <p:cNvPr id="6" name="Picture1"/>
          <p:cNvPicPr>
            <a:picLocks noChangeAspect="1"/>
          </p:cNvPicPr>
          <p:nvPr/>
        </p:nvPicPr>
        <p:blipFill>
          <a:blip r:embed="rId3" cstate="print"/>
          <a:stretch>
            <a:fillRect/>
          </a:stretch>
        </p:blipFill>
        <p:spPr>
          <a:xfrm>
            <a:off x="2438400" y="683153"/>
            <a:ext cx="7344303" cy="5532228"/>
          </a:xfrm>
          <a:prstGeom prst="rect">
            <a:avLst/>
          </a:prstGeom>
        </p:spPr>
      </p:pic>
      <p:cxnSp>
        <p:nvCxnSpPr>
          <p:cNvPr id="9" name="Straight Connector 8"/>
          <p:cNvCxnSpPr/>
          <p:nvPr/>
        </p:nvCxnSpPr>
        <p:spPr bwMode="auto">
          <a:xfrm>
            <a:off x="1524000" y="609600"/>
            <a:ext cx="91440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p14="http://schemas.microsoft.com/office/powerpoint/2010/main"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1676400" y="6367790"/>
            <a:ext cx="8610600" cy="261610"/>
          </a:xfrm>
          <a:prstGeom prst="rect">
            <a:avLst/>
          </a:prstGeom>
        </p:spPr>
        <p:txBody>
          <a:bodyPr wrap="square">
            <a:spAutoFit/>
          </a:bodyPr>
          <a:lstStyle/>
          <a:p>
            <a:r>
              <a:rPr lang="en-US" sz="1100" b="1" dirty="0">
                <a:latin typeface="Arial"/>
                <a:cs typeface="Arial"/>
              </a:rPr>
              <a:t>Credit, ASH IMAGE BANK, Author: </a:t>
            </a:r>
            <a:r>
              <a:rPr lang="en-US" sz="1100" dirty="0">
                <a:latin typeface="Arial"/>
                <a:cs typeface="Arial"/>
              </a:rPr>
              <a:t>Elizabeth L. Courville, MD</a:t>
            </a:r>
          </a:p>
        </p:txBody>
      </p:sp>
      <p:sp>
        <p:nvSpPr>
          <p:cNvPr id="11" name="Rectangle 10"/>
          <p:cNvSpPr/>
          <p:nvPr/>
        </p:nvSpPr>
        <p:spPr>
          <a:xfrm>
            <a:off x="1676400" y="5394589"/>
            <a:ext cx="8534400" cy="457200"/>
          </a:xfrm>
          <a:prstGeom prst="rect">
            <a:avLst/>
          </a:prstGeom>
        </p:spPr>
        <p:txBody>
          <a:bodyPr wrap="square">
            <a:normAutofit/>
          </a:bodyPr>
          <a:lstStyle/>
          <a:p>
            <a:endParaRPr lang="en-US" sz="1100" dirty="0">
              <a:latin typeface="Arial"/>
              <a:cs typeface="Arial"/>
            </a:endParaRPr>
          </a:p>
        </p:txBody>
      </p:sp>
      <p:sp>
        <p:nvSpPr>
          <p:cNvPr id="2" name="TextBox 1">
            <a:extLst>
              <a:ext uri="{FF2B5EF4-FFF2-40B4-BE49-F238E27FC236}">
                <a16:creationId xmlns:a16="http://schemas.microsoft.com/office/drawing/2014/main" id="{7D44A00B-B449-98A6-4ADC-7B2711D8EFDF}"/>
              </a:ext>
            </a:extLst>
          </p:cNvPr>
          <p:cNvSpPr txBox="1"/>
          <p:nvPr/>
        </p:nvSpPr>
        <p:spPr>
          <a:xfrm>
            <a:off x="1905000" y="457200"/>
            <a:ext cx="3276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mj-lt"/>
              </a:rPr>
              <a:t>Hypercellular Marrow</a:t>
            </a:r>
          </a:p>
        </p:txBody>
      </p:sp>
      <p:sp>
        <p:nvSpPr>
          <p:cNvPr id="3" name="TextBox 2">
            <a:extLst>
              <a:ext uri="{FF2B5EF4-FFF2-40B4-BE49-F238E27FC236}">
                <a16:creationId xmlns:a16="http://schemas.microsoft.com/office/drawing/2014/main" id="{DE301AF6-D1F9-F8CF-D6D3-8ED78BC034AB}"/>
              </a:ext>
            </a:extLst>
          </p:cNvPr>
          <p:cNvSpPr txBox="1"/>
          <p:nvPr/>
        </p:nvSpPr>
        <p:spPr>
          <a:xfrm>
            <a:off x="7415048" y="3962400"/>
            <a:ext cx="3276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latin typeface="+mj-lt"/>
              </a:rPr>
              <a:t>Panmyelosis</a:t>
            </a:r>
            <a:endParaRPr lang="en-US" dirty="0">
              <a:latin typeface="+mj-lt"/>
            </a:endParaRPr>
          </a:p>
        </p:txBody>
      </p:sp>
    </p:spTree>
    <p:extLst>
      <p:ext uri="{BB962C8B-B14F-4D97-AF65-F5344CB8AC3E}">
        <p14:creationId xmlns:p14="http://schemas.microsoft.com/office/powerpoint/2010/main" val="3932516787"/>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1051</Words>
  <Application>Microsoft Office PowerPoint</Application>
  <PresentationFormat>Widescreen</PresentationFormat>
  <Paragraphs>148</Paragraphs>
  <Slides>19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acumin-pro</vt:lpstr>
      <vt:lpstr>Arial</vt:lpstr>
      <vt:lpstr>Calibri</vt:lpstr>
      <vt:lpstr>Calibri Light</vt:lpstr>
      <vt:lpstr>Open Sans</vt:lpstr>
      <vt:lpstr>Source Sans Pro</vt:lpstr>
      <vt:lpstr>StarSymbol</vt:lpstr>
      <vt:lpstr>system-ui</vt:lpstr>
      <vt:lpstr>Wingdings</vt:lpstr>
      <vt:lpstr>Office Theme</vt:lpstr>
      <vt:lpstr>Masked Polycythemia Vera What is it? What are the implications?</vt:lpstr>
      <vt:lpstr>Case #1</vt:lpstr>
      <vt:lpstr>When to Suspect a Myeloproliferative Neoplasm? </vt:lpstr>
      <vt:lpstr>Initial Approach</vt:lpstr>
      <vt:lpstr>Laboratory Findings</vt:lpstr>
      <vt:lpstr>What is the diagnosis?</vt:lpstr>
      <vt:lpstr>Essential Thrombocythemia: WHO 2016</vt:lpstr>
      <vt:lpstr>Polycythemia Vera: WHO 2016</vt:lpstr>
      <vt:lpstr>PowerPoint Presentation</vt:lpstr>
      <vt:lpstr>PowerPoint Presentation</vt:lpstr>
      <vt:lpstr>PowerPoint Presentation</vt:lpstr>
      <vt:lpstr>ET vs mPV: Key Differences</vt:lpstr>
      <vt:lpstr>Does the distinctionmatter? </vt:lpstr>
      <vt:lpstr>Is this mPV? Or PV? </vt:lpstr>
      <vt:lpstr>Allelic Burden may also Differentiate</vt:lpstr>
      <vt:lpstr>Case #1</vt:lpstr>
      <vt:lpstr>Clinically difficult questions…. </vt:lpstr>
      <vt:lpstr>Direct Oral Anticoagulants (DOACs) in MPNs</vt:lpstr>
      <vt:lpstr>Masked PV: Take Home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Masked Polycythemia Vera</dc:title>
  <dc:creator>Michaelis, Laura</dc:creator>
  <cp:lastModifiedBy>Michaelis, Laura</cp:lastModifiedBy>
  <cp:revision>7</cp:revision>
  <dcterms:created xsi:type="dcterms:W3CDTF">2023-02-14T00:12:59Z</dcterms:created>
  <dcterms:modified xsi:type="dcterms:W3CDTF">2023-02-14T23:53:54Z</dcterms:modified>
</cp:coreProperties>
</file>