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1" r:id="rId2"/>
    <p:sldId id="2140" r:id="rId3"/>
    <p:sldId id="273" r:id="rId4"/>
    <p:sldId id="2142" r:id="rId5"/>
    <p:sldId id="2145" r:id="rId6"/>
    <p:sldId id="2146" r:id="rId7"/>
    <p:sldId id="2147" r:id="rId8"/>
    <p:sldId id="2156" r:id="rId9"/>
    <p:sldId id="276" r:id="rId10"/>
    <p:sldId id="2162" r:id="rId11"/>
    <p:sldId id="282" r:id="rId12"/>
    <p:sldId id="2154" r:id="rId13"/>
    <p:sldId id="2155" r:id="rId14"/>
    <p:sldId id="280" r:id="rId15"/>
    <p:sldId id="279" r:id="rId16"/>
    <p:sldId id="281" r:id="rId17"/>
    <p:sldId id="287" r:id="rId18"/>
    <p:sldId id="283" r:id="rId19"/>
    <p:sldId id="2157" r:id="rId20"/>
    <p:sldId id="285" r:id="rId21"/>
    <p:sldId id="61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2" autoAdjust="0"/>
    <p:restoredTop sz="94665"/>
  </p:normalViewPr>
  <p:slideViewPr>
    <p:cSldViewPr snapToGrid="0">
      <p:cViewPr varScale="1">
        <p:scale>
          <a:sx n="83" d="100"/>
          <a:sy n="83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oporphanag-my.sharepoint.com/personal/victoria_empson_aoporphan_com/Documents/Documents/AOP%20publications/Posters%20and%20oral%20presentations/2022_EHA_oral/New%20analyses/AOP%20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oporphanag-my.sharepoint.com/personal/victoria_empson_aoporphan_com/Documents/EHA%202022_Analysis%20of%20symptoms_incl%20bar%20charts_06Jun202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oporphanag-my.sharepoint.com/personal/victoria_empson_aoporphan_com/Documents/Documents/AOP%20publications/Posters%20and%20oral%20presentations/2022_EHA_oral/New%20analyses/AOP%20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7881847394701"/>
          <c:y val="0.11461660996031371"/>
          <c:w val="0.61817081027704845"/>
          <c:h val="0.74807190942136415"/>
        </c:manualLayout>
      </c:layout>
      <c:lineChart>
        <c:grouping val="standard"/>
        <c:varyColors val="0"/>
        <c:ser>
          <c:idx val="0"/>
          <c:order val="0"/>
          <c:tx>
            <c:strRef>
              <c:f>'Medians only'!$B$3</c:f>
              <c:strCache>
                <c:ptCount val="1"/>
                <c:pt idx="0">
                  <c:v>Ropeginterferon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'Medians only'!$A$4:$A$14</c:f>
              <c:strCache>
                <c:ptCount val="11"/>
                <c:pt idx="0">
                  <c:v>Screening</c:v>
                </c:pt>
                <c:pt idx="1">
                  <c:v>M6</c:v>
                </c:pt>
                <c:pt idx="2">
                  <c:v>M12</c:v>
                </c:pt>
                <c:pt idx="3">
                  <c:v>M18</c:v>
                </c:pt>
                <c:pt idx="4">
                  <c:v>M24</c:v>
                </c:pt>
                <c:pt idx="5">
                  <c:v>M30</c:v>
                </c:pt>
                <c:pt idx="6">
                  <c:v>M36</c:v>
                </c:pt>
                <c:pt idx="7">
                  <c:v>M42</c:v>
                </c:pt>
                <c:pt idx="8">
                  <c:v>M48</c:v>
                </c:pt>
                <c:pt idx="9">
                  <c:v>M54</c:v>
                </c:pt>
                <c:pt idx="10">
                  <c:v>M60</c:v>
                </c:pt>
              </c:strCache>
            </c:strRef>
          </c:cat>
          <c:val>
            <c:numRef>
              <c:f>'Medians only'!$B$4:$B$14</c:f>
              <c:numCache>
                <c:formatCode>General</c:formatCode>
                <c:ptCount val="11"/>
                <c:pt idx="0">
                  <c:v>37.340000000000003</c:v>
                </c:pt>
                <c:pt idx="1">
                  <c:v>28.34</c:v>
                </c:pt>
                <c:pt idx="2">
                  <c:v>24.38</c:v>
                </c:pt>
                <c:pt idx="3">
                  <c:v>19.68</c:v>
                </c:pt>
                <c:pt idx="4">
                  <c:v>14.35</c:v>
                </c:pt>
                <c:pt idx="5">
                  <c:v>13.77</c:v>
                </c:pt>
                <c:pt idx="6">
                  <c:v>11.34</c:v>
                </c:pt>
                <c:pt idx="7">
                  <c:v>9.49</c:v>
                </c:pt>
                <c:pt idx="8">
                  <c:v>9.2200000000000006</c:v>
                </c:pt>
                <c:pt idx="9">
                  <c:v>9.1300000000000008</c:v>
                </c:pt>
                <c:pt idx="10">
                  <c:v>8.4700000000000006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31-EC45-8D58-7D6B616C729A}"/>
            </c:ext>
          </c:extLst>
        </c:ser>
        <c:ser>
          <c:idx val="1"/>
          <c:order val="1"/>
          <c:tx>
            <c:strRef>
              <c:f>'Medians only'!$C$3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'Medians only'!$A$4:$A$14</c:f>
              <c:strCache>
                <c:ptCount val="11"/>
                <c:pt idx="0">
                  <c:v>Screening</c:v>
                </c:pt>
                <c:pt idx="1">
                  <c:v>M6</c:v>
                </c:pt>
                <c:pt idx="2">
                  <c:v>M12</c:v>
                </c:pt>
                <c:pt idx="3">
                  <c:v>M18</c:v>
                </c:pt>
                <c:pt idx="4">
                  <c:v>M24</c:v>
                </c:pt>
                <c:pt idx="5">
                  <c:v>M30</c:v>
                </c:pt>
                <c:pt idx="6">
                  <c:v>M36</c:v>
                </c:pt>
                <c:pt idx="7">
                  <c:v>M42</c:v>
                </c:pt>
                <c:pt idx="8">
                  <c:v>M48</c:v>
                </c:pt>
                <c:pt idx="9">
                  <c:v>M54</c:v>
                </c:pt>
                <c:pt idx="10">
                  <c:v>M60</c:v>
                </c:pt>
              </c:strCache>
            </c:strRef>
          </c:cat>
          <c:val>
            <c:numRef>
              <c:f>'Medians only'!$C$4:$C$14</c:f>
              <c:numCache>
                <c:formatCode>General</c:formatCode>
                <c:ptCount val="11"/>
                <c:pt idx="0">
                  <c:v>38.119999999999997</c:v>
                </c:pt>
                <c:pt idx="1">
                  <c:v>19.14</c:v>
                </c:pt>
                <c:pt idx="2">
                  <c:v>18.2</c:v>
                </c:pt>
                <c:pt idx="3">
                  <c:v>22.06</c:v>
                </c:pt>
                <c:pt idx="4">
                  <c:v>25.09</c:v>
                </c:pt>
                <c:pt idx="5">
                  <c:v>33.94</c:v>
                </c:pt>
                <c:pt idx="6">
                  <c:v>40.520000000000003</c:v>
                </c:pt>
                <c:pt idx="7">
                  <c:v>46.15</c:v>
                </c:pt>
                <c:pt idx="8">
                  <c:v>44.17</c:v>
                </c:pt>
                <c:pt idx="9">
                  <c:v>45.73</c:v>
                </c:pt>
                <c:pt idx="10">
                  <c:v>44.39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1-EC45-8D58-7D6B616C7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630080"/>
        <c:axId val="843629096"/>
      </c:lineChart>
      <c:catAx>
        <c:axId val="84363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3629096"/>
        <c:crosses val="autoZero"/>
        <c:auto val="1"/>
        <c:lblAlgn val="ctr"/>
        <c:lblOffset val="100"/>
        <c:noMultiLvlLbl val="0"/>
      </c:catAx>
      <c:valAx>
        <c:axId val="84362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/>
                  <a:t>Median JAK2V617F allele burden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363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49333108514338"/>
          <c:y val="0.39665038698782695"/>
          <c:w val="0.24350663549032436"/>
          <c:h val="0.39821625162180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24579066819695"/>
          <c:y val="8.7318011949504309E-2"/>
          <c:w val="0.59912345645257548"/>
          <c:h val="0.78490704725735816"/>
        </c:manualLayout>
      </c:layout>
      <c:barChart>
        <c:barDir val="col"/>
        <c:grouping val="clustered"/>
        <c:varyColors val="0"/>
        <c:ser>
          <c:idx val="0"/>
          <c:order val="0"/>
          <c:tx>
            <c:v>Ropeginterferon alfa-2b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Phlebos!$A$5:$A$10</c:f>
              <c:strCache>
                <c:ptCount val="6"/>
                <c:pt idx="0">
                  <c:v>1st year</c:v>
                </c:pt>
                <c:pt idx="1">
                  <c:v>2nd year</c:v>
                </c:pt>
                <c:pt idx="2">
                  <c:v>3rd year</c:v>
                </c:pt>
                <c:pt idx="3">
                  <c:v>4th year</c:v>
                </c:pt>
                <c:pt idx="4">
                  <c:v>5th year</c:v>
                </c:pt>
                <c:pt idx="5">
                  <c:v>6th year</c:v>
                </c:pt>
              </c:strCache>
            </c:strRef>
          </c:cat>
          <c:val>
            <c:numRef>
              <c:f>Phlebos!$B$5:$B$10</c:f>
              <c:numCache>
                <c:formatCode>0.0%</c:formatCode>
                <c:ptCount val="6"/>
                <c:pt idx="0">
                  <c:v>0.23200000000000001</c:v>
                </c:pt>
                <c:pt idx="1">
                  <c:v>0.6</c:v>
                </c:pt>
                <c:pt idx="2">
                  <c:v>0.78400000000000003</c:v>
                </c:pt>
                <c:pt idx="3">
                  <c:v>0.79800000000000004</c:v>
                </c:pt>
                <c:pt idx="4">
                  <c:v>0.83099999999999996</c:v>
                </c:pt>
                <c:pt idx="5">
                  <c:v>0.81399999999999995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A-4CD0-9D45-9F13A76628FE}"/>
            </c:ext>
          </c:extLst>
        </c:ser>
        <c:ser>
          <c:idx val="1"/>
          <c:order val="1"/>
          <c:tx>
            <c:v>Control</c:v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Phlebos!$A$5:$A$10</c:f>
              <c:strCache>
                <c:ptCount val="6"/>
                <c:pt idx="0">
                  <c:v>1st year</c:v>
                </c:pt>
                <c:pt idx="1">
                  <c:v>2nd year</c:v>
                </c:pt>
                <c:pt idx="2">
                  <c:v>3rd year</c:v>
                </c:pt>
                <c:pt idx="3">
                  <c:v>4th year</c:v>
                </c:pt>
                <c:pt idx="4">
                  <c:v>5th year</c:v>
                </c:pt>
                <c:pt idx="5">
                  <c:v>6th year</c:v>
                </c:pt>
              </c:strCache>
            </c:strRef>
          </c:cat>
          <c:val>
            <c:numRef>
              <c:f>Phlebos!$E$5:$E$10</c:f>
              <c:numCache>
                <c:formatCode>0.0%</c:formatCode>
                <c:ptCount val="6"/>
                <c:pt idx="0">
                  <c:v>0.33800000000000002</c:v>
                </c:pt>
                <c:pt idx="1">
                  <c:v>0.73</c:v>
                </c:pt>
                <c:pt idx="2">
                  <c:v>0.66200000000000003</c:v>
                </c:pt>
                <c:pt idx="3">
                  <c:v>0.60299999999999998</c:v>
                </c:pt>
                <c:pt idx="4">
                  <c:v>0.63600000000000001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A-4CD0-9D45-9F13A7662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4622616"/>
        <c:axId val="554621304"/>
      </c:barChart>
      <c:catAx>
        <c:axId val="55462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554621304"/>
        <c:crosses val="autoZero"/>
        <c:auto val="1"/>
        <c:lblAlgn val="ctr"/>
        <c:lblOffset val="100"/>
        <c:noMultiLvlLbl val="0"/>
      </c:catAx>
      <c:valAx>
        <c:axId val="55462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dirty="0"/>
                  <a:t>Percentage of patients with no phlebotomies  in each year</a:t>
                </a:r>
              </a:p>
            </c:rich>
          </c:tx>
          <c:layout>
            <c:manualLayout>
              <c:xMode val="edge"/>
              <c:yMode val="edge"/>
              <c:x val="2.6151988403404908E-2"/>
              <c:y val="8.26653024304165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55462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60457246699431"/>
          <c:y val="0.19328490728214021"/>
          <c:w val="0.21690448577389421"/>
          <c:h val="0.1571374192995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8760108267223"/>
          <c:y val="4.6281277388932091E-2"/>
          <c:w val="0.6362183946129879"/>
          <c:h val="0.58426501993605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'[AOP figures.xlsx]Symtoms baseline vs Yr6'!$B$103</c:f>
              <c:strCache>
                <c:ptCount val="1"/>
                <c:pt idx="0">
                  <c:v>1st treatment year (after Week 4 visit)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('[1]Symtoms baseline vs Yr6'!$A$17,'[1]Symtoms baseline vs Yr6'!$A$29,'[1]Symtoms baseline vs Yr6'!$A$41,'[1]Symtoms baseline vs Yr6'!$A$53,'[1]Symtoms baseline vs Yr6'!$A$65,'[1]Symtoms baseline vs Yr6'!$A$77,'[1]Symtoms baseline vs Yr6'!$A$89,'[1]Symtoms baseline vs Yr6'!$A$101,'[1]Symtoms baseline vs Yr6'!$A$113,'[1]Symtoms baseline vs Yr6'!$A$125)</c:f>
              <c:strCache>
                <c:ptCount val="10"/>
                <c:pt idx="0">
                  <c:v>Fatigue</c:v>
                </c:pt>
                <c:pt idx="1">
                  <c:v>Early satiety</c:v>
                </c:pt>
                <c:pt idx="2">
                  <c:v>Abdominal discomfort</c:v>
                </c:pt>
                <c:pt idx="3">
                  <c:v>Inactivity</c:v>
                </c:pt>
                <c:pt idx="4">
                  <c:v>Concentration problems</c:v>
                </c:pt>
                <c:pt idx="5">
                  <c:v>Night sweats</c:v>
                </c:pt>
                <c:pt idx="6">
                  <c:v>Itching</c:v>
                </c:pt>
                <c:pt idx="7">
                  <c:v>Bone pain</c:v>
                </c:pt>
                <c:pt idx="8">
                  <c:v>Fevers</c:v>
                </c:pt>
                <c:pt idx="9">
                  <c:v>Weight decreased</c:v>
                </c:pt>
              </c:strCache>
            </c:strRef>
          </c:cat>
          <c:val>
            <c:numRef>
              <c:f>('[1]Symtoms baseline vs Yr6'!$D$19,'[1]Symtoms baseline vs Yr6'!$D$31,'[1]Symtoms baseline vs Yr6'!$D$43,'[1]Symtoms baseline vs Yr6'!$D$55,'[1]Symtoms baseline vs Yr6'!$D$67,'[1]Symtoms baseline vs Yr6'!$D$79,'[1]Symtoms baseline vs Yr6'!$D$91,'[1]Symtoms baseline vs Yr6'!$D$103,'[1]Symtoms baseline vs Yr6'!$D$115,'[1]Symtoms baseline vs Yr6'!$D$127)</c:f>
              <c:numCache>
                <c:formatCode>General</c:formatCode>
                <c:ptCount val="10"/>
                <c:pt idx="0">
                  <c:v>14.7</c:v>
                </c:pt>
                <c:pt idx="1">
                  <c:v>1.1000000000000001</c:v>
                </c:pt>
                <c:pt idx="2">
                  <c:v>5.3</c:v>
                </c:pt>
                <c:pt idx="3">
                  <c:v>7.4</c:v>
                </c:pt>
                <c:pt idx="4">
                  <c:v>0</c:v>
                </c:pt>
                <c:pt idx="5">
                  <c:v>0</c:v>
                </c:pt>
                <c:pt idx="6">
                  <c:v>9.5</c:v>
                </c:pt>
                <c:pt idx="7">
                  <c:v>2.1</c:v>
                </c:pt>
                <c:pt idx="8">
                  <c:v>7.4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C0-4611-9027-6A8C40BA2196}"/>
            </c:ext>
          </c:extLst>
        </c:ser>
        <c:ser>
          <c:idx val="1"/>
          <c:order val="1"/>
          <c:tx>
            <c:strRef>
              <c:f>'[AOP figures.xlsx]Symtoms baseline vs Yr6'!$B$132</c:f>
              <c:strCache>
                <c:ptCount val="1"/>
                <c:pt idx="0">
                  <c:v>6th treatment year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('[1]Symtoms baseline vs Yr6'!$D$24,'[1]Symtoms baseline vs Yr6'!$D$36,'[1]Symtoms baseline vs Yr6'!$D$48,'[1]Symtoms baseline vs Yr6'!$D$60,'[1]Symtoms baseline vs Yr6'!$D$72,'[1]Symtoms baseline vs Yr6'!$D$84,'[1]Symtoms baseline vs Yr6'!$D$96,'[1]Symtoms baseline vs Yr6'!$D$108,'[1]Symtoms baseline vs Yr6'!$D$120,'[1]Symtoms baseline vs Yr6'!$D$132)</c:f>
              <c:numCache>
                <c:formatCode>General</c:formatCode>
                <c:ptCount val="10"/>
                <c:pt idx="0">
                  <c:v>7.1</c:v>
                </c:pt>
                <c:pt idx="1">
                  <c:v>0</c:v>
                </c:pt>
                <c:pt idx="2">
                  <c:v>2.9</c:v>
                </c:pt>
                <c:pt idx="3">
                  <c:v>5.7</c:v>
                </c:pt>
                <c:pt idx="4">
                  <c:v>0</c:v>
                </c:pt>
                <c:pt idx="5">
                  <c:v>0</c:v>
                </c:pt>
                <c:pt idx="6">
                  <c:v>5.7</c:v>
                </c:pt>
                <c:pt idx="7">
                  <c:v>4.3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C0-4611-9027-6A8C40BA2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948128"/>
        <c:axId val="741955344"/>
      </c:barChart>
      <c:catAx>
        <c:axId val="74194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741955344"/>
        <c:crosses val="autoZero"/>
        <c:auto val="1"/>
        <c:lblAlgn val="ctr"/>
        <c:lblOffset val="100"/>
        <c:noMultiLvlLbl val="0"/>
      </c:catAx>
      <c:valAx>
        <c:axId val="74195534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dirty="0"/>
                  <a:t>Percentage of patients reporting symptom</a:t>
                </a:r>
              </a:p>
            </c:rich>
          </c:tx>
          <c:layout>
            <c:manualLayout>
              <c:xMode val="edge"/>
              <c:yMode val="edge"/>
              <c:x val="4.7186866159413948E-2"/>
              <c:y val="1.717432630942241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74194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826283805240903"/>
          <c:y val="0.34511476612399211"/>
          <c:w val="0.15150160306671923"/>
          <c:h val="0.228852768186042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Patients with </a:t>
            </a:r>
            <a:r>
              <a:rPr lang="en-US" sz="1050" i="1" dirty="0">
                <a:latin typeface="Calibri" panose="020F0502020204030204" pitchFamily="34" charset="0"/>
                <a:cs typeface="Calibri" panose="020F0502020204030204" pitchFamily="34" charset="0"/>
              </a:rPr>
              <a:t>JAK2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V617F allele burden &lt;1%                          at 6 years*</a:t>
            </a:r>
          </a:p>
        </c:rich>
      </c:tx>
      <c:layout>
        <c:manualLayout>
          <c:xMode val="edge"/>
          <c:yMode val="edge"/>
          <c:x val="3.555556175683481E-2"/>
          <c:y val="1.46084107269893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6153791564580264"/>
          <c:y val="0.17789086965679132"/>
          <c:w val="0.45172348481799901"/>
          <c:h val="0.7257486304230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'JAK2'!$A$2</c:f>
              <c:strCache>
                <c:ptCount val="1"/>
                <c:pt idx="0">
                  <c:v>Study arm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646-4FA5-ABDF-FC96C26B76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281-4BFB-BE61-0778C1AA3E11}"/>
              </c:ext>
            </c:extLst>
          </c:dPt>
          <c:cat>
            <c:strRef>
              <c:f>'JAK2'!$B$1:$C$1</c:f>
              <c:strCache>
                <c:ptCount val="2"/>
                <c:pt idx="0">
                  <c:v>RopegIFN</c:v>
                </c:pt>
                <c:pt idx="1">
                  <c:v>Control</c:v>
                </c:pt>
              </c:strCache>
            </c:strRef>
          </c:cat>
          <c:val>
            <c:numRef>
              <c:f>'JAK2'!$B$2:$C$2</c:f>
              <c:numCache>
                <c:formatCode>General</c:formatCode>
                <c:ptCount val="2"/>
                <c:pt idx="0">
                  <c:v>20.7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6-4FA5-ABDF-FC96C26B7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37"/>
        <c:axId val="549439952"/>
        <c:axId val="203997248"/>
      </c:barChart>
      <c:catAx>
        <c:axId val="54943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203997248"/>
        <c:crosses val="autoZero"/>
        <c:auto val="1"/>
        <c:lblAlgn val="ctr"/>
        <c:lblOffset val="100"/>
        <c:noMultiLvlLbl val="0"/>
      </c:catAx>
      <c:valAx>
        <c:axId val="20399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Percentage of patients</a:t>
                </a:r>
              </a:p>
            </c:rich>
          </c:tx>
          <c:layout>
            <c:manualLayout>
              <c:xMode val="edge"/>
              <c:yMode val="edge"/>
              <c:x val="5.5556712834799364E-3"/>
              <c:y val="0.329744740910471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943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0.50229</cdr:x>
      <cdr:y>0.16757</cdr:y>
    </cdr:from>
    <cdr:to>
      <cdr:x>0.55531</cdr:x>
      <cdr:y>0.7035</cdr:y>
    </cdr:to>
    <cdr:sp macro="" textlink="">
      <cdr:nvSpPr>
        <cdr:cNvPr id="2" name="Abgerundetes Rechteck 1">
          <a:extLst xmlns:a="http://schemas.openxmlformats.org/drawingml/2006/main">
            <a:ext uri="{FF2B5EF4-FFF2-40B4-BE49-F238E27FC236}">
              <a16:creationId xmlns:a16="http://schemas.microsoft.com/office/drawing/2014/main" id="{92AB68EE-5AEB-A443-B2C6-2430A008435A}"/>
            </a:ext>
          </a:extLst>
        </cdr:cNvPr>
        <cdr:cNvSpPr/>
      </cdr:nvSpPr>
      <cdr:spPr>
        <a:xfrm xmlns:a="http://schemas.openxmlformats.org/drawingml/2006/main">
          <a:off x="5449477" y="723967"/>
          <a:ext cx="575187" cy="231549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E705838-8777-7549-BE3E-F56C378EF6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677FE-F488-C84F-B7AA-FC7B01C0F7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24623-6580-EB4D-B1BE-F5CEF3C57AAE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71A2D7-D9CF-974D-87C1-30D1AB93E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1B20B4-F8FB-BF48-A931-25E5E2E62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E1BF8-0F6F-3941-845A-A108C9E53B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53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414B1-7F3A-C946-B2CB-388399C4C455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F5C95-E5CD-9D48-8109-E5BFF2BE10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78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218FE-D9AA-41BC-9F9D-D3BAD1B1EB0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605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B34356C-D7A4-445F-98A1-5666EB615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3ACCE27-F7FE-4283-8C30-C7F0FBBDC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759655D-0E7C-4BFF-85A9-2C1C1261C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E45F8B2-52A0-438B-B376-1176E555CD5B}" type="slidenum">
              <a:rPr lang="en-US" altLang="nl-NL" smtClean="0"/>
              <a:pPr/>
              <a:t>11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81751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5D24886-72D1-4BD2-83F7-F5E5D50BC2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ECE7287-C844-43AA-9BD6-31A2956A0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>
                <a:solidFill>
                  <a:srgbClr val="212121"/>
                </a:solidFill>
                <a:latin typeface="Cambria" panose="02040503050406030204" pitchFamily="18" charset="0"/>
              </a:rPr>
              <a:t>Emanuel and colleagues showed that symptom burden as measured by the MPN-SAF TSS was strongly correlated with QoL (Pearson ∣</a:t>
            </a:r>
            <a:r>
              <a:rPr lang="en-GB" altLang="en-US" i="1" dirty="0">
                <a:solidFill>
                  <a:srgbClr val="212121"/>
                </a:solidFill>
                <a:latin typeface="Cambria" panose="02040503050406030204" pitchFamily="18" charset="0"/>
              </a:rPr>
              <a:t>r</a:t>
            </a:r>
            <a:r>
              <a:rPr lang="en-GB" altLang="en-US" dirty="0">
                <a:solidFill>
                  <a:srgbClr val="212121"/>
                </a:solidFill>
                <a:latin typeface="Cambria" panose="02040503050406030204" pitchFamily="18" charset="0"/>
              </a:rPr>
              <a:t>∣=.51; </a:t>
            </a:r>
            <a:r>
              <a:rPr lang="en-GB" altLang="en-US" i="1" dirty="0">
                <a:solidFill>
                  <a:srgbClr val="212121"/>
                </a:solidFill>
                <a:latin typeface="Cambria" panose="02040503050406030204" pitchFamily="18" charset="0"/>
              </a:rPr>
              <a:t>P</a:t>
            </a:r>
            <a:r>
              <a:rPr lang="en-GB" altLang="en-US" dirty="0">
                <a:solidFill>
                  <a:srgbClr val="212121"/>
                </a:solidFill>
                <a:latin typeface="Cambria" panose="02040503050406030204" pitchFamily="18" charset="0"/>
              </a:rPr>
              <a:t> &lt;.001) as measured by the Global Health Status/QoL (GHS/QoL) scale of the European Organization for Research and Treatment of Cancer Quality of Life Questionnaire Core 30 (EORTC QLQ-C30) (</a:t>
            </a:r>
            <a:r>
              <a:rPr lang="en-GB" altLang="en-US" dirty="0">
                <a:solidFill>
                  <a:srgbClr val="303030"/>
                </a:solidFill>
                <a:latin typeface="Cambria" panose="02040503050406030204" pitchFamily="18" charset="0"/>
              </a:rPr>
              <a:t>Aaronson etal, </a:t>
            </a:r>
            <a:r>
              <a:rPr lang="en-GB" altLang="en-US" i="1" dirty="0">
                <a:solidFill>
                  <a:srgbClr val="303030"/>
                </a:solidFill>
                <a:latin typeface="Cambria" panose="02040503050406030204" pitchFamily="18" charset="0"/>
              </a:rPr>
              <a:t>J Natl Cancer Inst</a:t>
            </a:r>
            <a:r>
              <a:rPr lang="en-GB" altLang="en-US" dirty="0">
                <a:solidFill>
                  <a:srgbClr val="303030"/>
                </a:solidFill>
                <a:latin typeface="Cambria" panose="02040503050406030204" pitchFamily="18" charset="0"/>
              </a:rPr>
              <a:t>. 1993. March 3;85(5):365–76.</a:t>
            </a:r>
            <a:r>
              <a:rPr lang="en-GB" altLang="en-US" dirty="0">
                <a:solidFill>
                  <a:srgbClr val="212121"/>
                </a:solidFill>
                <a:latin typeface="Cambria" panose="02040503050406030204" pitchFamily="18" charset="0"/>
              </a:rPr>
              <a:t>)</a:t>
            </a:r>
            <a:endParaRPr lang="en-GB" altLang="en-US" dirty="0">
              <a:latin typeface="Verdana" panose="020B0604030504040204" pitchFamily="34" charset="0"/>
            </a:endParaRPr>
          </a:p>
          <a:p>
            <a:endParaRPr lang="en-GB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EE9C31D-3B47-47CF-A1A5-EF2ACABC2F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A60DA83-DE9F-4DB1-8BE4-97CA4B5CE498}" type="slidenum">
              <a:rPr lang="en-US" altLang="nl-NL" smtClean="0"/>
              <a:pPr/>
              <a:t>14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926918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756BDA7-1CDD-4122-847A-AF595A517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0B0FA35-6F40-4E44-8ECF-2AE34D7D8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AT" altLang="en-US" dirty="0"/>
              <a:t>„Year 6“ refers to the Month 72 assessment visit</a:t>
            </a:r>
            <a:endParaRPr lang="en-GB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9AF8985-DC14-4744-BC1B-06C108D3D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6220C89-3B99-411C-B502-2178EAB4DDBC}" type="slidenum">
              <a:rPr lang="en-US" altLang="nl-NL" smtClean="0"/>
              <a:pPr/>
              <a:t>15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92732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B16E8D7-2CED-44CB-A4E2-D07C0BCDF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06DE45E-55A4-4834-A0BE-5678D0B97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noProof="0" dirty="0">
                <a:latin typeface="AdvOT5843c571"/>
              </a:rPr>
              <a:t>These results are in line with the pooled analysis of the MRC trials recently published in Lancet Haematology – a significant decrease in symptom burden could only be shown among patients with a high burden at baseline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50CC63D-3D63-4732-A8E8-EE811D188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0D8A7E8-0B55-42B3-8A29-FB21B6E057AA}" type="slidenum">
              <a:rPr lang="en-US" altLang="nl-NL" smtClean="0"/>
              <a:pPr/>
              <a:t>16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00835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B16E8D7-2CED-44CB-A4E2-D07C0BCDF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06DE45E-55A4-4834-A0BE-5678D0B97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noProof="0" dirty="0">
                <a:latin typeface="AdvOT5843c571"/>
              </a:rPr>
              <a:t>These results are in line with the pooled analysis of the MRC trials recently published in Lancet Haematology – a significant decrease in symptom burden could only be shown among patients with a high burden at baseline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50CC63D-3D63-4732-A8E8-EE811D188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0D8A7E8-0B55-42B3-8A29-FB21B6E057AA}" type="slidenum">
              <a:rPr lang="en-US" altLang="nl-NL" smtClean="0"/>
              <a:pPr/>
              <a:t>17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60656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11CEB7A-BD05-4ED4-9737-91E6DF5E5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0C74F28-24F4-425A-8BAC-3242EF860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noProof="0" dirty="0"/>
              <a:t>At 6 years=analyzed at Month 72 assessment visit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D216F90-61D0-48DF-A1C5-2140921C2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C17669A-EFA7-4FD0-9715-DEFE044CAF90}" type="slidenum">
              <a:rPr lang="en-US" altLang="nl-NL" smtClean="0"/>
              <a:pPr/>
              <a:t>18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04408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9D39-8EBA-44CB-9C3B-26FACA52ADDC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3EC1-293D-4B71-82CA-09B6DB73D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60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9D39-8EBA-44CB-9C3B-26FACA52ADDC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3EC1-293D-4B71-82CA-09B6DB73D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67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9D39-8EBA-44CB-9C3B-26FACA52ADDC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3EC1-293D-4B71-82CA-09B6DB73D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1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96754"/>
            <a:ext cx="10363200" cy="792087"/>
          </a:xfrm>
        </p:spPr>
        <p:txBody>
          <a:bodyPr/>
          <a:lstStyle>
            <a:lvl1pPr algn="r">
              <a:defRPr sz="36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 bwMode="auto">
          <a:xfrm>
            <a:off x="911424" y="2132856"/>
            <a:ext cx="10369152" cy="43204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189" indent="-457189">
              <a:buFont typeface="Calibri" pitchFamily="34" charset="0"/>
              <a:buChar char="‒"/>
              <a:defRPr sz="2800"/>
            </a:lvl1pPr>
            <a:lvl2pPr marL="800080" indent="-342891"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6634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9D39-8EBA-44CB-9C3B-26FACA52ADDC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3EC1-293D-4B71-82CA-09B6DB73D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16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9D39-8EBA-44CB-9C3B-26FACA52ADDC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3EC1-293D-4B71-82CA-09B6DB73D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21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9D39-8EBA-44CB-9C3B-26FACA52ADDC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3EC1-293D-4B71-82CA-09B6DB73D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9D39-8EBA-44CB-9C3B-26FACA52ADDC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3EC1-293D-4B71-82CA-09B6DB73D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08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9D39-8EBA-44CB-9C3B-26FACA52ADDC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3EC1-293D-4B71-82CA-09B6DB73D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07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9D39-8EBA-44CB-9C3B-26FACA52ADDC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3EC1-293D-4B71-82CA-09B6DB73D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48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9D39-8EBA-44CB-9C3B-26FACA52ADDC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3EC1-293D-4B71-82CA-09B6DB73D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15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9D39-8EBA-44CB-9C3B-26FACA52ADDC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3EC1-293D-4B71-82CA-09B6DB73D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06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9D39-8EBA-44CB-9C3B-26FACA52ADDC}" type="datetimeFigureOut">
              <a:rPr lang="de-DE" smtClean="0"/>
              <a:t>18.07.23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3EC1-293D-4B71-82CA-09B6DB73DD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4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2971" y="1142494"/>
            <a:ext cx="9250008" cy="1753187"/>
          </a:xfrm>
        </p:spPr>
        <p:txBody>
          <a:bodyPr>
            <a:noAutofit/>
          </a:bodyPr>
          <a:lstStyle/>
          <a:p>
            <a:r>
              <a:rPr lang="de-AT" sz="4400" b="1" dirty="0" err="1">
                <a:solidFill>
                  <a:schemeClr val="tx2"/>
                </a:solidFill>
                <a:latin typeface="+mn-lt"/>
              </a:rPr>
              <a:t>Should</a:t>
            </a:r>
            <a:r>
              <a:rPr lang="de-AT" sz="4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AT" sz="4400" b="1" dirty="0" err="1">
                <a:solidFill>
                  <a:schemeClr val="tx2"/>
                </a:solidFill>
                <a:latin typeface="+mn-lt"/>
              </a:rPr>
              <a:t>interferon</a:t>
            </a:r>
            <a:r>
              <a:rPr lang="de-AT" sz="4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AT" sz="4400" b="1" dirty="0" err="1">
                <a:solidFill>
                  <a:schemeClr val="tx2"/>
                </a:solidFill>
                <a:latin typeface="+mn-lt"/>
              </a:rPr>
              <a:t>be</a:t>
            </a:r>
            <a:r>
              <a:rPr lang="de-AT" sz="4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AT" sz="4400" b="1" dirty="0" err="1">
                <a:solidFill>
                  <a:schemeClr val="tx2"/>
                </a:solidFill>
                <a:latin typeface="+mn-lt"/>
              </a:rPr>
              <a:t>standard</a:t>
            </a:r>
            <a:r>
              <a:rPr lang="de-AT" sz="4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AT" sz="4400" b="1" dirty="0" err="1">
                <a:solidFill>
                  <a:schemeClr val="tx2"/>
                </a:solidFill>
                <a:latin typeface="+mn-lt"/>
              </a:rPr>
              <a:t>first</a:t>
            </a:r>
            <a:r>
              <a:rPr lang="de-AT" sz="4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AT" sz="4400" b="1" dirty="0" err="1">
                <a:solidFill>
                  <a:schemeClr val="tx2"/>
                </a:solidFill>
                <a:latin typeface="+mn-lt"/>
              </a:rPr>
              <a:t>line</a:t>
            </a:r>
            <a:r>
              <a:rPr lang="de-AT" sz="4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AT" sz="4400" b="1" dirty="0" err="1">
                <a:solidFill>
                  <a:schemeClr val="tx2"/>
                </a:solidFill>
                <a:latin typeface="+mn-lt"/>
              </a:rPr>
              <a:t>therapy</a:t>
            </a:r>
            <a:r>
              <a:rPr lang="de-AT" sz="4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AT" sz="4400" b="1" dirty="0" err="1">
                <a:solidFill>
                  <a:schemeClr val="tx2"/>
                </a:solidFill>
                <a:latin typeface="+mn-lt"/>
              </a:rPr>
              <a:t>for</a:t>
            </a:r>
            <a:r>
              <a:rPr lang="de-AT" sz="4400" b="1" dirty="0">
                <a:solidFill>
                  <a:schemeClr val="tx2"/>
                </a:solidFill>
                <a:latin typeface="+mn-lt"/>
              </a:rPr>
              <a:t> high-</a:t>
            </a:r>
            <a:r>
              <a:rPr lang="de-AT" sz="4400" b="1" dirty="0" err="1">
                <a:solidFill>
                  <a:schemeClr val="tx2"/>
                </a:solidFill>
                <a:latin typeface="+mn-lt"/>
              </a:rPr>
              <a:t>risk</a:t>
            </a:r>
            <a:r>
              <a:rPr lang="de-AT" sz="4400" b="1" dirty="0">
                <a:solidFill>
                  <a:schemeClr val="tx2"/>
                </a:solidFill>
                <a:latin typeface="+mn-lt"/>
              </a:rPr>
              <a:t> PV </a:t>
            </a:r>
            <a:r>
              <a:rPr lang="de-AT" sz="4400" b="1" dirty="0" err="1">
                <a:solidFill>
                  <a:schemeClr val="tx2"/>
                </a:solidFill>
                <a:latin typeface="+mn-lt"/>
              </a:rPr>
              <a:t>patients</a:t>
            </a:r>
            <a:r>
              <a:rPr lang="de-AT" sz="4400" b="1" dirty="0">
                <a:solidFill>
                  <a:schemeClr val="tx2"/>
                </a:solidFill>
                <a:latin typeface="+mn-lt"/>
              </a:rPr>
              <a:t>?</a:t>
            </a:r>
            <a:endParaRPr lang="de-DE" sz="4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0775" y="3959012"/>
            <a:ext cx="8534400" cy="1752600"/>
          </a:xfrm>
        </p:spPr>
        <p:txBody>
          <a:bodyPr>
            <a:noAutofit/>
          </a:bodyPr>
          <a:lstStyle/>
          <a:p>
            <a:r>
              <a:rPr lang="de-DE" altLang="de-DE" sz="3200" b="1" dirty="0">
                <a:solidFill>
                  <a:schemeClr val="bg1">
                    <a:lumMod val="50000"/>
                  </a:schemeClr>
                </a:solidFill>
              </a:rPr>
              <a:t>Heinz </a:t>
            </a:r>
            <a:r>
              <a:rPr lang="de-DE" altLang="de-DE" sz="3200" b="1" dirty="0" err="1">
                <a:solidFill>
                  <a:schemeClr val="bg1">
                    <a:lumMod val="50000"/>
                  </a:schemeClr>
                </a:solidFill>
              </a:rPr>
              <a:t>Gisslinger</a:t>
            </a:r>
            <a:endParaRPr lang="de-DE" altLang="de-DE" sz="3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altLang="de-DE" sz="3200" b="1" dirty="0">
                <a:solidFill>
                  <a:schemeClr val="bg1">
                    <a:lumMod val="50000"/>
                  </a:schemeClr>
                </a:solidFill>
              </a:rPr>
              <a:t>    Medical University </a:t>
            </a:r>
            <a:r>
              <a:rPr lang="de-DE" altLang="de-DE" sz="3200" b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altLang="de-DE" sz="3200" b="1" dirty="0">
                <a:solidFill>
                  <a:schemeClr val="bg1">
                    <a:lumMod val="50000"/>
                  </a:schemeClr>
                </a:solidFill>
              </a:rPr>
              <a:t> Vienna</a:t>
            </a:r>
          </a:p>
          <a:p>
            <a:r>
              <a:rPr lang="de-DE" altLang="de-DE" sz="3200" b="1" dirty="0">
                <a:solidFill>
                  <a:schemeClr val="bg1">
                    <a:lumMod val="50000"/>
                  </a:schemeClr>
                </a:solidFill>
              </a:rPr>
              <a:t>Department </a:t>
            </a:r>
            <a:r>
              <a:rPr lang="de-DE" altLang="de-DE" sz="3200" b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altLang="de-DE" sz="3200" b="1" dirty="0">
                <a:solidFill>
                  <a:schemeClr val="bg1">
                    <a:lumMod val="50000"/>
                  </a:schemeClr>
                </a:solidFill>
              </a:rPr>
              <a:t> Internal </a:t>
            </a:r>
            <a:r>
              <a:rPr lang="de-DE" altLang="de-DE" sz="3200" b="1" dirty="0" err="1">
                <a:solidFill>
                  <a:schemeClr val="bg1">
                    <a:lumMod val="50000"/>
                  </a:schemeClr>
                </a:solidFill>
              </a:rPr>
              <a:t>Medicine</a:t>
            </a:r>
            <a:r>
              <a:rPr lang="de-DE" altLang="de-DE" sz="3200" b="1" dirty="0">
                <a:solidFill>
                  <a:schemeClr val="bg1">
                    <a:lumMod val="50000"/>
                  </a:schemeClr>
                </a:solidFill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0947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7294B13-7E26-F04C-BA39-206FCEFF1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34" y="1563718"/>
            <a:ext cx="7330295" cy="2558831"/>
          </a:xfrm>
          <a:prstGeom prst="rect">
            <a:avLst/>
          </a:prstGeom>
        </p:spPr>
      </p:pic>
      <p:graphicFrame>
        <p:nvGraphicFramePr>
          <p:cNvPr id="3" name="Chart 6">
            <a:extLst>
              <a:ext uri="{FF2B5EF4-FFF2-40B4-BE49-F238E27FC236}">
                <a16:creationId xmlns:a16="http://schemas.microsoft.com/office/drawing/2014/main" id="{0416AB1D-6CD5-844B-BED8-2C7C8D3C7B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505761"/>
              </p:ext>
            </p:extLst>
          </p:nvPr>
        </p:nvGraphicFramePr>
        <p:xfrm>
          <a:off x="1353786" y="4467198"/>
          <a:ext cx="9773998" cy="215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851B5AD-5C75-1249-9361-50AD57422EEE}"/>
              </a:ext>
            </a:extLst>
          </p:cNvPr>
          <p:cNvSpPr txBox="1"/>
          <p:nvPr/>
        </p:nvSpPr>
        <p:spPr>
          <a:xfrm>
            <a:off x="4641875" y="283398"/>
            <a:ext cx="251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ea typeface="Calibri" panose="020F0502020204030204" pitchFamily="34" charset="0"/>
              </a:rPr>
              <a:t>PROUD/</a:t>
            </a:r>
            <a:r>
              <a:rPr lang="en-GB" b="1" dirty="0" err="1">
                <a:solidFill>
                  <a:schemeClr val="tx2"/>
                </a:solidFill>
                <a:ea typeface="Calibri" panose="020F0502020204030204" pitchFamily="34" charset="0"/>
              </a:rPr>
              <a:t>CONTi</a:t>
            </a:r>
            <a:r>
              <a:rPr lang="en-GB" b="1" dirty="0">
                <a:solidFill>
                  <a:schemeClr val="tx2"/>
                </a:solidFill>
                <a:ea typeface="Calibri" panose="020F0502020204030204" pitchFamily="34" charset="0"/>
              </a:rPr>
              <a:t>-PV Study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DF5DA2-8645-0842-A561-531BE631F4E4}"/>
              </a:ext>
            </a:extLst>
          </p:cNvPr>
          <p:cNvSpPr txBox="1"/>
          <p:nvPr/>
        </p:nvSpPr>
        <p:spPr>
          <a:xfrm>
            <a:off x="3719593" y="4282532"/>
            <a:ext cx="400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Median </a:t>
            </a:r>
            <a:r>
              <a:rPr lang="en-US" i="1" dirty="0">
                <a:solidFill>
                  <a:schemeClr val="tx2"/>
                </a:solidFill>
              </a:rPr>
              <a:t>JAK2</a:t>
            </a:r>
            <a:r>
              <a:rPr lang="en-US" dirty="0">
                <a:solidFill>
                  <a:schemeClr val="tx2"/>
                </a:solidFill>
              </a:rPr>
              <a:t>V617F allele burden (LOCF)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06B2605-069B-8942-8B0B-EC8373D389FD}"/>
              </a:ext>
            </a:extLst>
          </p:cNvPr>
          <p:cNvSpPr txBox="1"/>
          <p:nvPr/>
        </p:nvSpPr>
        <p:spPr>
          <a:xfrm>
            <a:off x="2398569" y="825054"/>
            <a:ext cx="6935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>
                <a:solidFill>
                  <a:schemeClr val="tx2"/>
                </a:solidFill>
              </a:rPr>
              <a:t>Complete</a:t>
            </a:r>
            <a:r>
              <a:rPr lang="de-AT" dirty="0">
                <a:solidFill>
                  <a:schemeClr val="tx2"/>
                </a:solidFill>
              </a:rPr>
              <a:t> </a:t>
            </a:r>
            <a:r>
              <a:rPr lang="de-AT" dirty="0" err="1">
                <a:solidFill>
                  <a:schemeClr val="tx2"/>
                </a:solidFill>
              </a:rPr>
              <a:t>clinicohematologic</a:t>
            </a:r>
            <a:r>
              <a:rPr lang="de-AT" dirty="0">
                <a:solidFill>
                  <a:schemeClr val="tx2"/>
                </a:solidFill>
              </a:rPr>
              <a:t> </a:t>
            </a:r>
            <a:r>
              <a:rPr lang="de-AT" dirty="0" err="1">
                <a:solidFill>
                  <a:schemeClr val="tx2"/>
                </a:solidFill>
              </a:rPr>
              <a:t>response</a:t>
            </a:r>
            <a:r>
              <a:rPr lang="de-AT" dirty="0">
                <a:solidFill>
                  <a:schemeClr val="tx2"/>
                </a:solidFill>
              </a:rPr>
              <a:t> (CHR) at 60 </a:t>
            </a:r>
            <a:r>
              <a:rPr lang="de-AT" dirty="0" err="1">
                <a:solidFill>
                  <a:schemeClr val="tx2"/>
                </a:solidFill>
              </a:rPr>
              <a:t>months</a:t>
            </a:r>
            <a:br>
              <a:rPr lang="de-AT" dirty="0">
                <a:solidFill>
                  <a:schemeClr val="tx2"/>
                </a:solidFill>
              </a:rPr>
            </a:br>
            <a:r>
              <a:rPr lang="de-AT" dirty="0">
                <a:solidFill>
                  <a:schemeClr val="tx2"/>
                </a:solidFill>
              </a:rPr>
              <a:t>(</a:t>
            </a:r>
            <a:r>
              <a:rPr lang="de-AT" dirty="0" err="1">
                <a:solidFill>
                  <a:schemeClr val="tx2"/>
                </a:solidFill>
              </a:rPr>
              <a:t>treatment</a:t>
            </a:r>
            <a:r>
              <a:rPr lang="de-AT" dirty="0">
                <a:solidFill>
                  <a:schemeClr val="tx2"/>
                </a:solidFill>
              </a:rPr>
              <a:t> </a:t>
            </a:r>
            <a:r>
              <a:rPr lang="de-AT" dirty="0" err="1">
                <a:solidFill>
                  <a:schemeClr val="tx2"/>
                </a:solidFill>
              </a:rPr>
              <a:t>withdrawals</a:t>
            </a:r>
            <a:r>
              <a:rPr lang="de-AT" dirty="0">
                <a:solidFill>
                  <a:schemeClr val="tx2"/>
                </a:solidFill>
              </a:rPr>
              <a:t> </a:t>
            </a:r>
            <a:r>
              <a:rPr lang="de-AT" dirty="0" err="1">
                <a:solidFill>
                  <a:schemeClr val="tx2"/>
                </a:solidFill>
              </a:rPr>
              <a:t>appr</a:t>
            </a:r>
            <a:r>
              <a:rPr lang="de-AT" dirty="0">
                <a:solidFill>
                  <a:schemeClr val="tx2"/>
                </a:solidFill>
              </a:rPr>
              <a:t>. 23% in </a:t>
            </a:r>
            <a:r>
              <a:rPr lang="de-AT" dirty="0" err="1">
                <a:solidFill>
                  <a:schemeClr val="tx2"/>
                </a:solidFill>
              </a:rPr>
              <a:t>both</a:t>
            </a:r>
            <a:r>
              <a:rPr lang="de-AT" dirty="0">
                <a:solidFill>
                  <a:schemeClr val="tx2"/>
                </a:solidFill>
              </a:rPr>
              <a:t> </a:t>
            </a:r>
            <a:r>
              <a:rPr lang="de-AT" dirty="0" err="1">
                <a:solidFill>
                  <a:schemeClr val="tx2"/>
                </a:solidFill>
              </a:rPr>
              <a:t>arms</a:t>
            </a:r>
            <a:r>
              <a:rPr lang="de-AT" dirty="0">
                <a:solidFill>
                  <a:schemeClr val="tx2"/>
                </a:solidFill>
              </a:rPr>
              <a:t> </a:t>
            </a:r>
            <a:r>
              <a:rPr lang="de-AT" dirty="0" err="1">
                <a:solidFill>
                  <a:schemeClr val="tx2"/>
                </a:solidFill>
              </a:rPr>
              <a:t>Proud</a:t>
            </a:r>
            <a:r>
              <a:rPr lang="de-AT" dirty="0">
                <a:solidFill>
                  <a:schemeClr val="tx2"/>
                </a:solidFill>
              </a:rPr>
              <a:t>/Conti-PV Study)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711741-54AE-DF4F-BCDE-BD5AA0F89236}"/>
              </a:ext>
            </a:extLst>
          </p:cNvPr>
          <p:cNvSpPr txBox="1"/>
          <p:nvPr/>
        </p:nvSpPr>
        <p:spPr>
          <a:xfrm>
            <a:off x="9152539" y="6253619"/>
            <a:ext cx="291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Gisslinger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al, ASH 2020</a:t>
            </a:r>
          </a:p>
        </p:txBody>
      </p:sp>
    </p:spTree>
    <p:extLst>
      <p:ext uri="{BB962C8B-B14F-4D97-AF65-F5344CB8AC3E}">
        <p14:creationId xmlns:p14="http://schemas.microsoft.com/office/powerpoint/2010/main" val="285394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773FA33-903E-42EF-9A5D-D26F1DD16B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03446" y="1988840"/>
          <a:ext cx="9370988" cy="348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9" name="Title 5">
            <a:extLst>
              <a:ext uri="{FF2B5EF4-FFF2-40B4-BE49-F238E27FC236}">
                <a16:creationId xmlns:a16="http://schemas.microsoft.com/office/drawing/2014/main" id="{F8A656E2-FF1B-47B6-A658-16F01B3E2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9533" y="665669"/>
            <a:ext cx="5276924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400" b="1" dirty="0">
                <a:solidFill>
                  <a:schemeClr val="tx2"/>
                </a:solidFill>
                <a:latin typeface="+mn-lt"/>
              </a:rPr>
              <a:t>Freedom from phlebotomy</a:t>
            </a:r>
          </a:p>
        </p:txBody>
      </p:sp>
      <p:sp>
        <p:nvSpPr>
          <p:cNvPr id="14339" name="Content Placeholder 6">
            <a:extLst>
              <a:ext uri="{FF2B5EF4-FFF2-40B4-BE49-F238E27FC236}">
                <a16:creationId xmlns:a16="http://schemas.microsoft.com/office/drawing/2014/main" id="{867B8A69-C26C-422F-8EB6-592D2624F5E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1371" y="5553075"/>
            <a:ext cx="11233248" cy="10795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67" dirty="0">
                <a:ea typeface="Calibri" panose="020F0502020204030204" pitchFamily="34" charset="0"/>
                <a:cs typeface="Calibri" panose="020F0502020204030204" pitchFamily="34" charset="0"/>
              </a:rPr>
              <a:t>In the 6</a:t>
            </a:r>
            <a:r>
              <a:rPr lang="en-US" sz="1867" baseline="30000" dirty="0"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67" dirty="0">
                <a:ea typeface="Calibri" panose="020F0502020204030204" pitchFamily="34" charset="0"/>
                <a:cs typeface="Calibri" panose="020F0502020204030204" pitchFamily="34" charset="0"/>
              </a:rPr>
              <a:t> year of treatment, no phlebotomies were required to maintain hematocrit &lt;45% in 81.4% of patients receiving ropeginterferon alfa-2b compared with 60.0% of patients in the control arm (p=0.005).</a:t>
            </a:r>
          </a:p>
          <a:p>
            <a:pPr eaLnBrk="1" hangingPunct="1">
              <a:defRPr/>
            </a:pPr>
            <a:endParaRPr lang="en-US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A93E0-2998-48F4-AA97-996E659D36F6}"/>
              </a:ext>
            </a:extLst>
          </p:cNvPr>
          <p:cNvSpPr txBox="1"/>
          <p:nvPr/>
        </p:nvSpPr>
        <p:spPr>
          <a:xfrm>
            <a:off x="5403605" y="2176822"/>
            <a:ext cx="944563" cy="2540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051" dirty="0"/>
              <a:t>p=0.01**</a:t>
            </a:r>
            <a:endParaRPr lang="en-GB" sz="105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4C542-4DDF-4850-BD2F-C65DE5D634F5}"/>
              </a:ext>
            </a:extLst>
          </p:cNvPr>
          <p:cNvSpPr txBox="1"/>
          <p:nvPr/>
        </p:nvSpPr>
        <p:spPr>
          <a:xfrm>
            <a:off x="7170386" y="2170602"/>
            <a:ext cx="1150937" cy="2540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051" dirty="0"/>
              <a:t>p=0.005**</a:t>
            </a:r>
            <a:endParaRPr lang="en-GB" sz="1051" dirty="0"/>
          </a:p>
        </p:txBody>
      </p:sp>
      <p:sp>
        <p:nvSpPr>
          <p:cNvPr id="19463" name="TextBox 6">
            <a:extLst>
              <a:ext uri="{FF2B5EF4-FFF2-40B4-BE49-F238E27FC236}">
                <a16:creationId xmlns:a16="http://schemas.microsoft.com/office/drawing/2014/main" id="{E76A99C5-FBF9-4B99-9307-C4953A024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254" y="6488945"/>
            <a:ext cx="8623300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*Among patients with available data for each treatment year **Likelihood of ratio test (incidence ratio for no phlebotomy vs at least 1 phlebotomy)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32C730-1637-45B7-BB3F-03292DE035AB}"/>
              </a:ext>
            </a:extLst>
          </p:cNvPr>
          <p:cNvCxnSpPr>
            <a:cxnSpLocks/>
          </p:cNvCxnSpPr>
          <p:nvPr/>
        </p:nvCxnSpPr>
        <p:spPr>
          <a:xfrm>
            <a:off x="7348979" y="2439771"/>
            <a:ext cx="396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0DCD2A-4155-4B57-A4BF-9A863FB606D6}"/>
              </a:ext>
            </a:extLst>
          </p:cNvPr>
          <p:cNvCxnSpPr>
            <a:cxnSpLocks/>
          </p:cNvCxnSpPr>
          <p:nvPr/>
        </p:nvCxnSpPr>
        <p:spPr>
          <a:xfrm>
            <a:off x="6416885" y="2383043"/>
            <a:ext cx="39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A73B0D-B430-4D33-A2AB-ED82C93C623F}"/>
              </a:ext>
            </a:extLst>
          </p:cNvPr>
          <p:cNvCxnSpPr>
            <a:cxnSpLocks/>
          </p:cNvCxnSpPr>
          <p:nvPr/>
        </p:nvCxnSpPr>
        <p:spPr>
          <a:xfrm>
            <a:off x="5475043" y="2468893"/>
            <a:ext cx="396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">
            <a:extLst>
              <a:ext uri="{FF2B5EF4-FFF2-40B4-BE49-F238E27FC236}">
                <a16:creationId xmlns:a16="http://schemas.microsoft.com/office/drawing/2014/main" id="{751BB1C5-FD8A-494A-B2D7-2BDA8614ECC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310200" y="4300947"/>
            <a:ext cx="15081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dirty="0"/>
              <a:t>Full Analysis 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136F9-41AE-487A-85BF-26B9F4C1067A}"/>
              </a:ext>
            </a:extLst>
          </p:cNvPr>
          <p:cNvSpPr txBox="1"/>
          <p:nvPr/>
        </p:nvSpPr>
        <p:spPr>
          <a:xfrm>
            <a:off x="6329877" y="2125492"/>
            <a:ext cx="767751" cy="20518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40">
              <a:buSzPct val="110000"/>
            </a:pPr>
            <a:r>
              <a:rPr lang="de-AT" sz="1000" dirty="0">
                <a:latin typeface="Myriad Pro" panose="020B0503030403020204" pitchFamily="34" charset="0"/>
                <a:sym typeface="Helvetica Neue"/>
              </a:rPr>
              <a:t>p= 0.007**</a:t>
            </a:r>
            <a:endParaRPr lang="en-GB" sz="1000" dirty="0">
              <a:latin typeface="Myriad Pro" panose="020B0503030403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715801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3EC389E-1695-C7C1-D4F1-A093A4F646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1" y="1755844"/>
            <a:ext cx="1962092" cy="150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226C2E9B-9165-474C-F4F8-F64CBABA9D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12" y="1756703"/>
            <a:ext cx="1995750" cy="150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21870088-7624-B3F3-52F2-A0BCAAF374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87" y="3728608"/>
            <a:ext cx="1950216" cy="156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18616FA4-5351-94A9-B48F-F9705852C39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12" y="3728608"/>
            <a:ext cx="1995748" cy="156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D259AD21-A129-5488-E0AC-0AAFD2554BD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34" y="1744448"/>
            <a:ext cx="1950216" cy="151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E8AEF0A7-0C34-F165-7016-4F972B5D336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822" y="1750385"/>
            <a:ext cx="1995748" cy="1501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8AD0D5C-2D5D-4843-9B05-FD4C470A2DB6}"/>
              </a:ext>
            </a:extLst>
          </p:cNvPr>
          <p:cNvSpPr/>
          <p:nvPr/>
        </p:nvSpPr>
        <p:spPr>
          <a:xfrm>
            <a:off x="38330" y="1870732"/>
            <a:ext cx="1447832" cy="977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Haematocrit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Leukocytes</a:t>
            </a:r>
            <a:endParaRPr lang="de-AT" sz="1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Platelets</a:t>
            </a:r>
            <a:endParaRPr lang="de-AT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87CD93C-3C62-F148-B8F8-B81C5343D541}"/>
              </a:ext>
            </a:extLst>
          </p:cNvPr>
          <p:cNvSpPr txBox="1"/>
          <p:nvPr/>
        </p:nvSpPr>
        <p:spPr>
          <a:xfrm>
            <a:off x="214201" y="4290486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Haematocrit</a:t>
            </a: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1D772E0-EFC8-6342-946D-60070BA2BE25}"/>
              </a:ext>
            </a:extLst>
          </p:cNvPr>
          <p:cNvSpPr txBox="1"/>
          <p:nvPr/>
        </p:nvSpPr>
        <p:spPr>
          <a:xfrm>
            <a:off x="10834570" y="2359423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Leukocytes</a:t>
            </a:r>
            <a:endParaRPr lang="de-DE" sz="1400" dirty="0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C55EFFD9-4B81-4243-3B25-222BDBA51FC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49" y="3730111"/>
            <a:ext cx="1836601" cy="156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E8AEF0A7-0C34-F165-7016-4F972B5D336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822" y="3645980"/>
            <a:ext cx="1995748" cy="16442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960BD66-F66E-5A4D-8918-1DEB62F0428F}"/>
              </a:ext>
            </a:extLst>
          </p:cNvPr>
          <p:cNvSpPr txBox="1"/>
          <p:nvPr/>
        </p:nvSpPr>
        <p:spPr>
          <a:xfrm>
            <a:off x="10834570" y="4136597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de-AT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Platelets</a:t>
            </a:r>
            <a:endParaRPr lang="de-DE" sz="14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77856CA-D46E-2847-8DF7-E0C11F8AB3B8}"/>
              </a:ext>
            </a:extLst>
          </p:cNvPr>
          <p:cNvSpPr/>
          <p:nvPr/>
        </p:nvSpPr>
        <p:spPr>
          <a:xfrm>
            <a:off x="1779203" y="446720"/>
            <a:ext cx="8825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ea typeface="Calibri" panose="020F0502020204030204" pitchFamily="34" charset="0"/>
              </a:rPr>
              <a:t>PROUD/</a:t>
            </a:r>
            <a:r>
              <a:rPr lang="en-GB" sz="2000" b="1" dirty="0" err="1">
                <a:solidFill>
                  <a:schemeClr val="tx2"/>
                </a:solidFill>
                <a:ea typeface="Calibri" panose="020F0502020204030204" pitchFamily="34" charset="0"/>
              </a:rPr>
              <a:t>CONTi</a:t>
            </a:r>
            <a:r>
              <a:rPr lang="en-GB" sz="2000" b="1" dirty="0">
                <a:solidFill>
                  <a:schemeClr val="tx2"/>
                </a:solidFill>
                <a:ea typeface="Calibri" panose="020F0502020204030204" pitchFamily="34" charset="0"/>
              </a:rPr>
              <a:t>-PV Study: Proportion of follow-up time</a:t>
            </a:r>
            <a:r>
              <a:rPr lang="en-GB" sz="2000" b="1" baseline="30000" dirty="0">
                <a:solidFill>
                  <a:schemeClr val="tx2"/>
                </a:solidFill>
                <a:ea typeface="Calibri" panose="020F0502020204030204" pitchFamily="34" charset="0"/>
              </a:rPr>
              <a:t>1</a:t>
            </a:r>
            <a:r>
              <a:rPr lang="en-GB" sz="2000" b="1" dirty="0">
                <a:solidFill>
                  <a:schemeClr val="tx2"/>
                </a:solidFill>
                <a:ea typeface="Calibri" panose="020F0502020204030204" pitchFamily="34" charset="0"/>
              </a:rPr>
              <a:t> spent in peripheral blood count remission in two populations of patients with PV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endParaRPr lang="de-DE" sz="2000" b="1" dirty="0">
              <a:solidFill>
                <a:schemeClr val="tx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7968F8D-A864-0049-B172-A13FDFE8BF74}"/>
              </a:ext>
            </a:extLst>
          </p:cNvPr>
          <p:cNvSpPr txBox="1"/>
          <p:nvPr/>
        </p:nvSpPr>
        <p:spPr>
          <a:xfrm>
            <a:off x="8399090" y="5913771"/>
            <a:ext cx="2875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Gisslinger</a:t>
            </a:r>
            <a:r>
              <a:rPr lang="de-DE" dirty="0"/>
              <a:t> et al, EHA 2022</a:t>
            </a:r>
          </a:p>
          <a:p>
            <a:r>
              <a:rPr lang="de-DE" dirty="0" err="1"/>
              <a:t>Gisslinger</a:t>
            </a:r>
            <a:r>
              <a:rPr lang="de-DE" dirty="0"/>
              <a:t> H, et al. </a:t>
            </a:r>
            <a:r>
              <a:rPr lang="de-DE" dirty="0" err="1"/>
              <a:t>submitted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88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60FCCEC-4574-BC40-A71C-64D36DA5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1472540"/>
            <a:ext cx="8999388" cy="47656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D600CF2-A41B-8D45-9351-0E6959045B53}"/>
              </a:ext>
            </a:extLst>
          </p:cNvPr>
          <p:cNvSpPr txBox="1"/>
          <p:nvPr/>
        </p:nvSpPr>
        <p:spPr>
          <a:xfrm>
            <a:off x="1718610" y="454208"/>
            <a:ext cx="869725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ea typeface="Calibri" panose="020F0502020204030204" pitchFamily="34" charset="0"/>
              </a:rPr>
              <a:t>PROUD/</a:t>
            </a:r>
            <a:r>
              <a:rPr lang="en-GB" sz="2000" b="1" dirty="0" err="1">
                <a:solidFill>
                  <a:schemeClr val="tx2"/>
                </a:solidFill>
                <a:ea typeface="Calibri" panose="020F0502020204030204" pitchFamily="34" charset="0"/>
              </a:rPr>
              <a:t>CONTi</a:t>
            </a:r>
            <a:r>
              <a:rPr lang="en-GB" sz="2000" b="1" dirty="0">
                <a:solidFill>
                  <a:schemeClr val="tx2"/>
                </a:solidFill>
                <a:ea typeface="Calibri" panose="020F0502020204030204" pitchFamily="34" charset="0"/>
              </a:rPr>
              <a:t>-PV Study: Proportion of follow-up time spent in peripheral blood</a:t>
            </a:r>
          </a:p>
          <a:p>
            <a:pPr algn="ctr"/>
            <a:r>
              <a:rPr lang="en-GB" sz="2000" b="1" dirty="0">
                <a:solidFill>
                  <a:schemeClr val="tx2"/>
                </a:solidFill>
                <a:ea typeface="Calibri" panose="020F0502020204030204" pitchFamily="34" charset="0"/>
              </a:rPr>
              <a:t> count remission in two populations of patients with PV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endParaRPr lang="de-DE" sz="2000" b="1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389BAB-9A84-9441-ACF2-1AE1D3EF1592}"/>
              </a:ext>
            </a:extLst>
          </p:cNvPr>
          <p:cNvSpPr txBox="1"/>
          <p:nvPr/>
        </p:nvSpPr>
        <p:spPr>
          <a:xfrm>
            <a:off x="8395855" y="6144045"/>
            <a:ext cx="3335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Carpenter L et al., </a:t>
            </a:r>
            <a:r>
              <a:rPr lang="de-AT" i="1" dirty="0" err="1"/>
              <a:t>eJHaem</a:t>
            </a:r>
            <a:r>
              <a:rPr lang="de-AT" i="1" dirty="0"/>
              <a:t>., </a:t>
            </a:r>
            <a:r>
              <a:rPr lang="de-AT" dirty="0"/>
              <a:t>2022 </a:t>
            </a:r>
            <a:endParaRPr lang="de-DE" dirty="0"/>
          </a:p>
          <a:p>
            <a:r>
              <a:rPr lang="de-DE" dirty="0" err="1"/>
              <a:t>Gisslinger</a:t>
            </a:r>
            <a:r>
              <a:rPr lang="de-DE" dirty="0"/>
              <a:t> H, et al. </a:t>
            </a:r>
            <a:r>
              <a:rPr lang="de-DE" dirty="0" err="1"/>
              <a:t>submitted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76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>
            <a:extLst>
              <a:ext uri="{FF2B5EF4-FFF2-40B4-BE49-F238E27FC236}">
                <a16:creationId xmlns:a16="http://schemas.microsoft.com/office/drawing/2014/main" id="{E9F138A5-DF0A-4A70-9985-9F3F314CE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0003" y="821077"/>
            <a:ext cx="7749074" cy="79216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400" b="1" dirty="0">
                <a:solidFill>
                  <a:schemeClr val="tx2"/>
                </a:solidFill>
                <a:latin typeface="+mn-lt"/>
              </a:rPr>
              <a:t>Evaluation of PV-related symptom burden</a:t>
            </a:r>
          </a:p>
        </p:txBody>
      </p:sp>
      <p:sp>
        <p:nvSpPr>
          <p:cNvPr id="14339" name="Content Placeholder 6">
            <a:extLst>
              <a:ext uri="{FF2B5EF4-FFF2-40B4-BE49-F238E27FC236}">
                <a16:creationId xmlns:a16="http://schemas.microsoft.com/office/drawing/2014/main" id="{68E0A43A-6CD6-4920-9204-B0B2C48FA8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403" y="1897497"/>
            <a:ext cx="10945216" cy="431958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Tx/>
              <a:buChar char="•"/>
              <a:defRPr/>
            </a:pPr>
            <a:r>
              <a:rPr lang="en-US" altLang="en-US" sz="1867" dirty="0">
                <a:solidFill>
                  <a:schemeClr val="tx2"/>
                </a:solidFill>
                <a:cs typeface="Calibri" panose="020F0502020204030204" pitchFamily="34" charset="0"/>
              </a:rPr>
              <a:t>The 10 most clinically relevant PV-related symptoms have been defined in an abbreviated version of the Myeloproliferative Neoplasm Symptom Assessment Form (“MPN-10”)</a:t>
            </a:r>
            <a:r>
              <a:rPr lang="en-US" altLang="en-US" sz="1867" baseline="30000" dirty="0">
                <a:solidFill>
                  <a:schemeClr val="tx2"/>
                </a:solidFill>
                <a:cs typeface="Calibri" panose="020F0502020204030204" pitchFamily="34" charset="0"/>
              </a:rPr>
              <a:t>1</a:t>
            </a:r>
            <a:r>
              <a:rPr lang="en-US" altLang="en-US" sz="1867" dirty="0">
                <a:solidFill>
                  <a:schemeClr val="tx2"/>
                </a:solidFill>
                <a:cs typeface="Calibri" panose="020F0502020204030204" pitchFamily="34" charset="0"/>
              </a:rPr>
              <a:t>: </a:t>
            </a:r>
          </a:p>
          <a:p>
            <a:pPr>
              <a:spcAft>
                <a:spcPts val="1200"/>
              </a:spcAft>
              <a:buFontTx/>
              <a:buChar char="•"/>
              <a:defRPr/>
            </a:pPr>
            <a:endParaRPr lang="en-US" altLang="en-US" sz="1867" dirty="0">
              <a:cs typeface="Calibri" panose="020F0502020204030204" pitchFamily="34" charset="0"/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endParaRPr lang="en-US" altLang="en-US" sz="1867" dirty="0"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67" dirty="0">
                <a:solidFill>
                  <a:schemeClr val="tx2"/>
                </a:solidFill>
                <a:cs typeface="Calibri" panose="020F0502020204030204" pitchFamily="34" charset="0"/>
              </a:rPr>
              <a:t>MPN-specific questionnaires could not be applied in the PROUD-PV/CONTINUATION-PV trials (due to lack of validation in all languages at the time of trial start)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67" dirty="0">
                <a:solidFill>
                  <a:schemeClr val="tx2"/>
                </a:solidFill>
                <a:cs typeface="Calibri" panose="020F0502020204030204" pitchFamily="34" charset="0"/>
              </a:rPr>
              <a:t>In a post-hoc analysis, the patient-reported PV symptom burden was assessed based on adverse events documented in the patient diary and recorded at each visit</a:t>
            </a:r>
          </a:p>
          <a:p>
            <a:pPr>
              <a:spcAft>
                <a:spcPts val="1200"/>
              </a:spcAft>
              <a:buFontTx/>
              <a:buChar char="•"/>
              <a:defRPr/>
            </a:pPr>
            <a:r>
              <a:rPr lang="en-US" altLang="en-US" sz="1867" dirty="0">
                <a:solidFill>
                  <a:schemeClr val="tx2"/>
                </a:solidFill>
                <a:cs typeface="Calibri" panose="020F0502020204030204" pitchFamily="34" charset="0"/>
              </a:rPr>
              <a:t>The MPN-10 symptoms were evaluated in each treatment arm based on the adverse events and their respective medical synonyms </a:t>
            </a:r>
            <a:endParaRPr lang="en-US" altLang="en-US" sz="3200" dirty="0">
              <a:solidFill>
                <a:schemeClr val="tx2"/>
              </a:solidFill>
            </a:endParaRP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3A0E7A10-BC4A-4F6B-8752-B33B05EE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39" y="6501341"/>
            <a:ext cx="4752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AT" altLang="en-US" sz="800" baseline="30000" dirty="0">
                <a:latin typeface="Verdana" panose="020B0604030504040204" pitchFamily="34" charset="0"/>
              </a:rPr>
              <a:t>1 </a:t>
            </a:r>
            <a:r>
              <a:rPr lang="de-AT" altLang="en-US" sz="800" dirty="0">
                <a:latin typeface="Verdana" panose="020B0604030504040204" pitchFamily="34" charset="0"/>
              </a:rPr>
              <a:t>Emanuel et al. </a:t>
            </a:r>
            <a:r>
              <a:rPr lang="it-IT" altLang="en-US" sz="800" dirty="0">
                <a:latin typeface="Verdana" panose="020B0604030504040204" pitchFamily="34" charset="0"/>
              </a:rPr>
              <a:t>J Clin Oncol. 2012 Nov 20;30(33):4098-103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1F4A7B7-5792-4119-80AC-D7D41ACD35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83497" y="2689660"/>
          <a:ext cx="9217025" cy="95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3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Fatigue</a:t>
                      </a:r>
                      <a:endParaRPr lang="en-GB" sz="13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satiety </a:t>
                      </a:r>
                      <a:endParaRPr lang="en-GB" sz="13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Concentration problems</a:t>
                      </a:r>
                      <a:endParaRPr lang="en-GB" sz="13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3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Inactivity</a:t>
                      </a:r>
                      <a:endParaRPr lang="en-GB" sz="13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Night sweats</a:t>
                      </a:r>
                      <a:endParaRPr lang="en-GB" sz="13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3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Itching</a:t>
                      </a:r>
                      <a:endParaRPr lang="en-GB" sz="13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3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Bone pain</a:t>
                      </a:r>
                      <a:endParaRPr lang="en-GB" sz="13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3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Abdominal discomfort</a:t>
                      </a:r>
                      <a:endParaRPr lang="en-GB" sz="13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3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 loss</a:t>
                      </a:r>
                      <a:endParaRPr lang="en-GB" sz="13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300" b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Fevers</a:t>
                      </a:r>
                      <a:endParaRPr lang="en-GB" sz="1300" b="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6693E21A-EF81-0F48-9F61-B187DEFA662B}"/>
              </a:ext>
            </a:extLst>
          </p:cNvPr>
          <p:cNvSpPr txBox="1"/>
          <p:nvPr/>
        </p:nvSpPr>
        <p:spPr>
          <a:xfrm>
            <a:off x="8914045" y="6030577"/>
            <a:ext cx="257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Gisslinger</a:t>
            </a:r>
            <a:r>
              <a:rPr lang="de-DE" sz="1600" dirty="0"/>
              <a:t> et al, EHA 2022</a:t>
            </a:r>
          </a:p>
          <a:p>
            <a:r>
              <a:rPr lang="de-DE" sz="1600" dirty="0" err="1"/>
              <a:t>Gisslinger</a:t>
            </a:r>
            <a:r>
              <a:rPr lang="de-DE" sz="1600" dirty="0"/>
              <a:t> H, et al. </a:t>
            </a:r>
            <a:r>
              <a:rPr lang="de-DE" sz="1600" dirty="0" err="1"/>
              <a:t>submitted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247754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id="{71E13BB0-7C8B-44F0-8322-6F6ABFB4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1906" y="1035411"/>
            <a:ext cx="6060567" cy="79216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400" b="1" dirty="0">
                <a:solidFill>
                  <a:schemeClr val="tx2"/>
                </a:solidFill>
                <a:latin typeface="+mn-lt"/>
              </a:rPr>
              <a:t>Patient disposition and dosing</a:t>
            </a:r>
          </a:p>
        </p:txBody>
      </p:sp>
      <p:sp>
        <p:nvSpPr>
          <p:cNvPr id="13315" name="Content Placeholder 6">
            <a:extLst>
              <a:ext uri="{FF2B5EF4-FFF2-40B4-BE49-F238E27FC236}">
                <a16:creationId xmlns:a16="http://schemas.microsoft.com/office/drawing/2014/main" id="{887BC879-D043-434C-A06F-58F7C8B98B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7382" y="2245448"/>
            <a:ext cx="11041225" cy="4319587"/>
          </a:xfrm>
        </p:spPr>
        <p:txBody>
          <a:bodyPr/>
          <a:lstStyle/>
          <a:p>
            <a:pPr>
              <a:spcAft>
                <a:spcPts val="1600"/>
              </a:spcAft>
              <a:buFontTx/>
              <a:buChar char="•"/>
              <a:defRPr/>
            </a:pPr>
            <a:r>
              <a:rPr lang="en-US" altLang="en-US" dirty="0">
                <a:solidFill>
                  <a:schemeClr val="tx2"/>
                </a:solidFill>
                <a:cs typeface="Calibri" panose="020F0502020204030204" pitchFamily="34" charset="0"/>
              </a:rPr>
              <a:t>As of Year 6, </a:t>
            </a:r>
            <a:r>
              <a:rPr lang="en-US" altLang="en-US" b="1" dirty="0">
                <a:solidFill>
                  <a:schemeClr val="tx2"/>
                </a:solidFill>
                <a:cs typeface="Calibri" panose="020F0502020204030204" pitchFamily="34" charset="0"/>
              </a:rPr>
              <a:t>88% of patients in the control arm remained on hydroxyurea</a:t>
            </a:r>
            <a:r>
              <a:rPr lang="en-US" altLang="en-US" dirty="0">
                <a:solidFill>
                  <a:schemeClr val="tx2"/>
                </a:solidFill>
                <a:cs typeface="Calibri" panose="020F0502020204030204" pitchFamily="34" charset="0"/>
              </a:rPr>
              <a:t> as best available treatment. </a:t>
            </a:r>
          </a:p>
          <a:p>
            <a:pPr>
              <a:spcAft>
                <a:spcPts val="1600"/>
              </a:spcAft>
              <a:buFontTx/>
              <a:buChar char="•"/>
              <a:defRPr/>
            </a:pPr>
            <a:r>
              <a:rPr lang="en-US" altLang="en-US" dirty="0">
                <a:solidFill>
                  <a:schemeClr val="tx2"/>
                </a:solidFill>
                <a:cs typeface="Calibri" panose="020F0502020204030204" pitchFamily="34" charset="0"/>
              </a:rPr>
              <a:t>The remaining 12% of patients in the control arm had switched to an interferon therapy as best available treatment at Year 6. Patients were analyzed according to assigned treatment group.</a:t>
            </a:r>
          </a:p>
          <a:p>
            <a:pPr>
              <a:spcAft>
                <a:spcPts val="1600"/>
              </a:spcAft>
              <a:buFontTx/>
              <a:buChar char="•"/>
              <a:defRPr/>
            </a:pPr>
            <a:r>
              <a:rPr lang="en-US" altLang="en-US" dirty="0">
                <a:solidFill>
                  <a:schemeClr val="tx2"/>
                </a:solidFill>
                <a:cs typeface="Calibri" panose="020F0502020204030204" pitchFamily="34" charset="0"/>
              </a:rPr>
              <a:t>The median cumulative 4-weekly dose </a:t>
            </a:r>
            <a:r>
              <a:rPr lang="en-US" altLang="en-US" b="1" dirty="0">
                <a:solidFill>
                  <a:schemeClr val="tx2"/>
                </a:solidFill>
                <a:cs typeface="Calibri" panose="020F0502020204030204" pitchFamily="34" charset="0"/>
              </a:rPr>
              <a:t>of ropeginterferon alfa-2b was 499 µg </a:t>
            </a:r>
            <a:r>
              <a:rPr lang="en-US" altLang="en-US" dirty="0">
                <a:solidFill>
                  <a:schemeClr val="tx2"/>
                </a:solidFill>
                <a:cs typeface="Calibri" panose="020F0502020204030204" pitchFamily="34" charset="0"/>
              </a:rPr>
              <a:t>(IQR: ±268-782 µg) in the 6</a:t>
            </a:r>
            <a:r>
              <a:rPr lang="en-US" altLang="en-US" baseline="30000" dirty="0">
                <a:solidFill>
                  <a:schemeClr val="tx2"/>
                </a:solidFill>
                <a:cs typeface="Calibri" panose="020F0502020204030204" pitchFamily="34" charset="0"/>
              </a:rPr>
              <a:t>th</a:t>
            </a:r>
            <a:r>
              <a:rPr lang="en-US" altLang="en-US" dirty="0">
                <a:solidFill>
                  <a:schemeClr val="tx2"/>
                </a:solidFill>
                <a:cs typeface="Calibri" panose="020F0502020204030204" pitchFamily="34" charset="0"/>
              </a:rPr>
              <a:t> year of treatment; the median dose of </a:t>
            </a:r>
            <a:r>
              <a:rPr lang="en-US" altLang="en-US" b="1" dirty="0">
                <a:solidFill>
                  <a:schemeClr val="tx2"/>
                </a:solidFill>
                <a:cs typeface="Calibri" panose="020F0502020204030204" pitchFamily="34" charset="0"/>
              </a:rPr>
              <a:t>hydroxyurea was 1000 mg/day </a:t>
            </a:r>
            <a:r>
              <a:rPr lang="en-US" altLang="en-US" dirty="0">
                <a:solidFill>
                  <a:schemeClr val="tx2"/>
                </a:solidFill>
                <a:cs typeface="Calibri" panose="020F0502020204030204" pitchFamily="34" charset="0"/>
              </a:rPr>
              <a:t>(IQR: 750-1500 mg).</a:t>
            </a:r>
            <a:endParaRPr lang="en-US" altLang="en-US" dirty="0">
              <a:solidFill>
                <a:schemeClr val="tx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  <a:defRPr/>
            </a:pPr>
            <a:endParaRPr lang="en-US" altLang="en-US" sz="2133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3EE03F0-015A-8D42-8748-C67BB81E3219}"/>
              </a:ext>
            </a:extLst>
          </p:cNvPr>
          <p:cNvSpPr txBox="1"/>
          <p:nvPr/>
        </p:nvSpPr>
        <p:spPr>
          <a:xfrm>
            <a:off x="9334005" y="6222670"/>
            <a:ext cx="257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Gisslinger</a:t>
            </a:r>
            <a:r>
              <a:rPr lang="de-DE" sz="1600" dirty="0"/>
              <a:t> et al, EHA 2022</a:t>
            </a:r>
          </a:p>
          <a:p>
            <a:r>
              <a:rPr lang="de-DE" sz="1600" dirty="0" err="1"/>
              <a:t>Gisslinger</a:t>
            </a:r>
            <a:r>
              <a:rPr lang="de-DE" sz="1600" dirty="0"/>
              <a:t> H, et al. </a:t>
            </a:r>
            <a:r>
              <a:rPr lang="de-DE" sz="1600" dirty="0" err="1"/>
              <a:t>submitted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5352923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>
            <a:extLst>
              <a:ext uri="{FF2B5EF4-FFF2-40B4-BE49-F238E27FC236}">
                <a16:creationId xmlns:a16="http://schemas.microsoft.com/office/drawing/2014/main" id="{0A29E7DE-E32B-4698-8EFA-8507076A9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2304" y="1239813"/>
            <a:ext cx="4312379" cy="79216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400" b="1" dirty="0">
                <a:solidFill>
                  <a:schemeClr val="tx2"/>
                </a:solidFill>
                <a:latin typeface="+mn-lt"/>
              </a:rPr>
              <a:t>PV-related symptoms</a:t>
            </a:r>
          </a:p>
        </p:txBody>
      </p:sp>
      <p:sp>
        <p:nvSpPr>
          <p:cNvPr id="13315" name="Content Placeholder 6">
            <a:extLst>
              <a:ext uri="{FF2B5EF4-FFF2-40B4-BE49-F238E27FC236}">
                <a16:creationId xmlns:a16="http://schemas.microsoft.com/office/drawing/2014/main" id="{1460C0D8-0E7E-4E32-814B-7C2A54CCD47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7382" y="2538413"/>
            <a:ext cx="11137236" cy="3440356"/>
          </a:xfrm>
        </p:spPr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 this early-stage PV population, patient-reported symptoms defined in the MPN-10 were present in a small minority </a:t>
            </a:r>
            <a:r>
              <a:rPr lang="en-US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(9.5%) of patients in each arm at baseline 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(up to Week 4 of treatment)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Occurrence of disease-related symptoms remained low over long-term treatment. </a:t>
            </a:r>
            <a:r>
              <a:rPr lang="en-US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Symptoms were reported in 15.7% 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of patients in the </a:t>
            </a:r>
            <a:r>
              <a:rPr lang="en-US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ropeginterferon alfa-2b 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arm and </a:t>
            </a:r>
            <a:r>
              <a:rPr lang="en-US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20.7% in the control arm 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during the 6</a:t>
            </a:r>
            <a:r>
              <a:rPr lang="en-US" baseline="300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year of treatment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2133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endParaRPr lang="en-US" sz="2133" dirty="0">
              <a:highlight>
                <a:srgbClr val="FFFF0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en-US" altLang="en-US" sz="2133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BD69A7-2093-D449-8207-70FB5BEF2733}"/>
              </a:ext>
            </a:extLst>
          </p:cNvPr>
          <p:cNvSpPr txBox="1"/>
          <p:nvPr/>
        </p:nvSpPr>
        <p:spPr>
          <a:xfrm>
            <a:off x="8585860" y="5878286"/>
            <a:ext cx="2570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Gisslinger</a:t>
            </a:r>
            <a:r>
              <a:rPr lang="de-DE" sz="1600" dirty="0"/>
              <a:t> et al, EHA 2022</a:t>
            </a:r>
          </a:p>
          <a:p>
            <a:r>
              <a:rPr lang="de-DE" sz="1600" dirty="0" err="1"/>
              <a:t>Gisslinger</a:t>
            </a:r>
            <a:r>
              <a:rPr lang="de-DE" sz="1600" dirty="0"/>
              <a:t> H, et al. </a:t>
            </a:r>
            <a:r>
              <a:rPr lang="de-DE" sz="1600" dirty="0" err="1"/>
              <a:t>submitted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6080362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>
            <a:extLst>
              <a:ext uri="{FF2B5EF4-FFF2-40B4-BE49-F238E27FC236}">
                <a16:creationId xmlns:a16="http://schemas.microsoft.com/office/drawing/2014/main" id="{0A29E7DE-E32B-4698-8EFA-8507076A9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74" y="806581"/>
            <a:ext cx="12093526" cy="7921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>
                <a:solidFill>
                  <a:schemeClr val="tx2"/>
                </a:solidFill>
                <a:latin typeface="+mn-lt"/>
              </a:rPr>
              <a:t>Change in occurrence of symptoms during </a:t>
            </a:r>
            <a:r>
              <a:rPr lang="en-GB" sz="4000" b="1" dirty="0" err="1">
                <a:solidFill>
                  <a:schemeClr val="tx2"/>
                </a:solidFill>
                <a:latin typeface="+mn-lt"/>
              </a:rPr>
              <a:t>ropeginterferon</a:t>
            </a:r>
            <a:br>
              <a:rPr lang="en-US" altLang="en-US" sz="2667" b="1" dirty="0">
                <a:solidFill>
                  <a:schemeClr val="tx2"/>
                </a:solidFill>
              </a:rPr>
            </a:br>
            <a:r>
              <a:rPr lang="en-US" altLang="en-US" sz="3100" b="1" dirty="0">
                <a:solidFill>
                  <a:schemeClr val="tx2"/>
                </a:solidFill>
                <a:latin typeface="+mn-lt"/>
              </a:rPr>
              <a:t>Year 1 versus Year 6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4BA9675-8C56-420F-A1BC-BF1750CA463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9375" y="1974988"/>
          <a:ext cx="1084920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D61BAD-423E-A1CD-D892-CF73F4B07A1D}"/>
              </a:ext>
            </a:extLst>
          </p:cNvPr>
          <p:cNvSpPr txBox="1"/>
          <p:nvPr/>
        </p:nvSpPr>
        <p:spPr>
          <a:xfrm>
            <a:off x="770075" y="5797088"/>
            <a:ext cx="1113723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/>
              <a:t>Occurrence of symptoms defined in the MPN-SAF-TSS ("MPN-10") was lower in the 6</a:t>
            </a:r>
            <a:r>
              <a:rPr lang="en-GB" sz="1867" baseline="30000" dirty="0"/>
              <a:t>th</a:t>
            </a:r>
            <a:r>
              <a:rPr lang="en-GB" sz="1867" dirty="0"/>
              <a:t> year of treatment with ropeginterferon alfa-2b than during the 1st year (from Week 4) for 6 of the 10 symptoms</a:t>
            </a: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95157098-8E8D-A344-A459-71198BE89A17}"/>
              </a:ext>
            </a:extLst>
          </p:cNvPr>
          <p:cNvSpPr/>
          <p:nvPr/>
        </p:nvSpPr>
        <p:spPr>
          <a:xfrm>
            <a:off x="1784556" y="2698955"/>
            <a:ext cx="545690" cy="22565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A37BB2-90A4-A849-B644-1279AD5E4D5B}"/>
              </a:ext>
            </a:extLst>
          </p:cNvPr>
          <p:cNvSpPr txBox="1"/>
          <p:nvPr/>
        </p:nvSpPr>
        <p:spPr>
          <a:xfrm>
            <a:off x="9892145" y="6295468"/>
            <a:ext cx="201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Gisslinger</a:t>
            </a:r>
            <a:r>
              <a:rPr lang="de-DE" sz="1200" dirty="0"/>
              <a:t> et al, EHA 2022</a:t>
            </a:r>
          </a:p>
          <a:p>
            <a:r>
              <a:rPr lang="de-DE" sz="1200" dirty="0" err="1"/>
              <a:t>Gisslinger</a:t>
            </a:r>
            <a:r>
              <a:rPr lang="de-DE" sz="1200" dirty="0"/>
              <a:t> H, et al. </a:t>
            </a:r>
            <a:r>
              <a:rPr lang="de-DE" sz="1200" dirty="0" err="1"/>
              <a:t>submitted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212789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>
            <a:extLst>
              <a:ext uri="{FF2B5EF4-FFF2-40B4-BE49-F238E27FC236}">
                <a16:creationId xmlns:a16="http://schemas.microsoft.com/office/drawing/2014/main" id="{92823EF5-0CB8-4D30-A818-99F6CC646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1574" y="891834"/>
            <a:ext cx="5780814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400" b="1" dirty="0">
                <a:solidFill>
                  <a:schemeClr val="tx2"/>
                </a:solidFill>
                <a:latin typeface="+mn-lt"/>
              </a:rPr>
              <a:t>Potential disease modification </a:t>
            </a:r>
          </a:p>
        </p:txBody>
      </p:sp>
      <p:sp>
        <p:nvSpPr>
          <p:cNvPr id="14339" name="Content Placeholder 6">
            <a:extLst>
              <a:ext uri="{FF2B5EF4-FFF2-40B4-BE49-F238E27FC236}">
                <a16:creationId xmlns:a16="http://schemas.microsoft.com/office/drawing/2014/main" id="{6B000E77-05A1-4D1C-BCF0-AB5BAD5B72F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5005" y="2555815"/>
            <a:ext cx="5951048" cy="3341417"/>
          </a:xfrm>
        </p:spPr>
        <p:txBody>
          <a:bodyPr/>
          <a:lstStyle/>
          <a:p>
            <a:pPr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Depletion of the </a:t>
            </a:r>
            <a:r>
              <a:rPr lang="en-US" sz="2000" i="1" dirty="0">
                <a:ea typeface="Calibri" panose="020F0502020204030204" pitchFamily="34" charset="0"/>
                <a:cs typeface="Calibri" panose="020F0502020204030204" pitchFamily="34" charset="0"/>
              </a:rPr>
              <a:t>JAK2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V617F allele burden may lower the risk of progression of PV to secondary myelofibrosis.</a:t>
            </a:r>
            <a:r>
              <a:rPr lang="en-US" sz="2000" baseline="30000" dirty="0">
                <a:ea typeface="Calibri" panose="020F0502020204030204" pitchFamily="34" charset="0"/>
                <a:cs typeface="Calibri" panose="020F0502020204030204" pitchFamily="34" charset="0"/>
              </a:rPr>
              <a:t>1,2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After 6 years of treatment, the </a:t>
            </a:r>
            <a:r>
              <a:rPr lang="en-US" sz="2000" i="1" dirty="0">
                <a:ea typeface="Calibri" panose="020F0502020204030204" pitchFamily="34" charset="0"/>
                <a:cs typeface="Calibri" panose="020F0502020204030204" pitchFamily="34" charset="0"/>
              </a:rPr>
              <a:t>JAK2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V617F allele burden decreased to &lt;1% in </a:t>
            </a:r>
            <a:r>
              <a:rPr lang="en-US" sz="2000" b="1" dirty="0">
                <a:ea typeface="Calibri" panose="020F0502020204030204" pitchFamily="34" charset="0"/>
                <a:cs typeface="Calibri" panose="020F0502020204030204" pitchFamily="34" charset="0"/>
              </a:rPr>
              <a:t>20.7%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 of patients in the ropeginterferon alfa-2b arm.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In contrast, only </a:t>
            </a:r>
            <a:r>
              <a:rPr lang="en-US" sz="2000" b="1" dirty="0">
                <a:ea typeface="Calibri" panose="020F0502020204030204" pitchFamily="34" charset="0"/>
                <a:cs typeface="Calibri" panose="020F0502020204030204" pitchFamily="34" charset="0"/>
              </a:rPr>
              <a:t>1.4% </a:t>
            </a: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of patients in the control arm achieved an allele burden &lt;1% at 6 years of treatment (p=0.0001).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370D59B-D169-4A0E-95F1-3AAC7FDF6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55" y="6217267"/>
            <a:ext cx="4752975" cy="42075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AT" altLang="en-US" sz="1067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GB" sz="10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Alvarez-Larrán</a:t>
            </a:r>
            <a:r>
              <a:rPr lang="de-AT" altLang="en-US" sz="10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2014 </a:t>
            </a:r>
            <a:r>
              <a:rPr lang="en-GB" sz="10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J Hematol. 2014 May;89(5):517-23</a:t>
            </a:r>
            <a:endParaRPr lang="de-AT" altLang="en-US" sz="1067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sz="1067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1067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Passamonti et al., 2010. Leukemia. 2010 Sep;24(9):1574-9</a:t>
            </a:r>
            <a:endParaRPr lang="en-GB" altLang="en-US" sz="1067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870025A-453E-47D8-A63C-0DAFBD8DAA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358574"/>
              </p:ext>
            </p:extLst>
          </p:nvPr>
        </p:nvGraphicFramePr>
        <p:xfrm>
          <a:off x="7034010" y="2135655"/>
          <a:ext cx="4970008" cy="376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B2BED3-55EF-49F9-8175-AE83C3B199A5}"/>
              </a:ext>
            </a:extLst>
          </p:cNvPr>
          <p:cNvCxnSpPr>
            <a:cxnSpLocks/>
          </p:cNvCxnSpPr>
          <p:nvPr/>
        </p:nvCxnSpPr>
        <p:spPr>
          <a:xfrm>
            <a:off x="8582389" y="3324357"/>
            <a:ext cx="936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58BE2D-E698-4297-810A-CCF5EFC8E256}"/>
              </a:ext>
            </a:extLst>
          </p:cNvPr>
          <p:cNvSpPr txBox="1"/>
          <p:nvPr/>
        </p:nvSpPr>
        <p:spPr>
          <a:xfrm>
            <a:off x="8582388" y="3057082"/>
            <a:ext cx="842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200" b="1" dirty="0"/>
              <a:t>p=0.0001</a:t>
            </a:r>
            <a:endParaRPr lang="en-GB" sz="1200" b="1" dirty="0"/>
          </a:p>
        </p:txBody>
      </p:sp>
      <p:sp>
        <p:nvSpPr>
          <p:cNvPr id="21512" name="TextBox 1">
            <a:extLst>
              <a:ext uri="{FF2B5EF4-FFF2-40B4-BE49-F238E27FC236}">
                <a16:creationId xmlns:a16="http://schemas.microsoft.com/office/drawing/2014/main" id="{7AB7DF47-940B-47BD-90C2-8F0279CEA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181" y="5918003"/>
            <a:ext cx="34131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*Analyzed in patients with baseline allele burden &gt;10%; last observation carried forward</a:t>
            </a:r>
            <a:endParaRPr lang="en-GB" altLang="en-US" sz="1100" dirty="0">
              <a:latin typeface="Verdana" panose="020B060403050404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CE43763-7217-4350-AA32-9FE27FCB89B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581856" y="5035447"/>
            <a:ext cx="15081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dirty="0"/>
              <a:t>Full Analysis Set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E32DA72-2FC3-4846-9F3B-D4AADBF6116B}"/>
              </a:ext>
            </a:extLst>
          </p:cNvPr>
          <p:cNvSpPr txBox="1"/>
          <p:nvPr/>
        </p:nvSpPr>
        <p:spPr>
          <a:xfrm>
            <a:off x="9721669" y="6348890"/>
            <a:ext cx="1977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Gisslinger</a:t>
            </a:r>
            <a:r>
              <a:rPr lang="de-DE" sz="1200" dirty="0"/>
              <a:t> et al, EHA 2022</a:t>
            </a:r>
          </a:p>
          <a:p>
            <a:r>
              <a:rPr lang="de-DE" sz="1200" dirty="0" err="1"/>
              <a:t>Gisslinger</a:t>
            </a:r>
            <a:r>
              <a:rPr lang="de-DE" sz="1200" dirty="0"/>
              <a:t> H, et al. </a:t>
            </a:r>
            <a:r>
              <a:rPr lang="de-DE" sz="1200" dirty="0" err="1"/>
              <a:t>submitted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629897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1129D6-48A7-7442-8F72-8D810946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24" y="1385620"/>
            <a:ext cx="8204200" cy="48133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DD7485F-B60A-CE4B-85A0-31F55FE85442}"/>
              </a:ext>
            </a:extLst>
          </p:cNvPr>
          <p:cNvSpPr txBox="1"/>
          <p:nvPr/>
        </p:nvSpPr>
        <p:spPr>
          <a:xfrm>
            <a:off x="2612571" y="403761"/>
            <a:ext cx="6547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2"/>
                </a:solidFill>
              </a:rPr>
              <a:t>Event-free survival</a:t>
            </a:r>
            <a:br>
              <a:rPr lang="en-US" altLang="en-US" sz="3200" b="1" dirty="0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R</a:t>
            </a:r>
            <a:r>
              <a:rPr lang="en-US" altLang="en-US" dirty="0">
                <a:solidFill>
                  <a:schemeClr val="tx2"/>
                </a:solidFill>
                <a:cs typeface="Calibri" panose="020F0502020204030204" pitchFamily="34" charset="0"/>
              </a:rPr>
              <a:t>isk events: death, disease progression and thromboembolic events</a:t>
            </a:r>
            <a:endParaRPr lang="de-DE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7E75CD8-5533-894B-B33E-DB25948F96C9}"/>
              </a:ext>
            </a:extLst>
          </p:cNvPr>
          <p:cNvSpPr txBox="1"/>
          <p:nvPr/>
        </p:nvSpPr>
        <p:spPr>
          <a:xfrm>
            <a:off x="8748618" y="6008915"/>
            <a:ext cx="2875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Gisslinger</a:t>
            </a:r>
            <a:r>
              <a:rPr lang="de-DE" dirty="0"/>
              <a:t> et al, EHA 2022</a:t>
            </a:r>
          </a:p>
          <a:p>
            <a:r>
              <a:rPr lang="de-DE" dirty="0" err="1"/>
              <a:t>Gisslinger</a:t>
            </a:r>
            <a:r>
              <a:rPr lang="de-DE" dirty="0"/>
              <a:t> H, et al. </a:t>
            </a:r>
            <a:r>
              <a:rPr lang="de-DE" dirty="0" err="1"/>
              <a:t>submitted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727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el 1"/>
          <p:cNvSpPr>
            <a:spLocks/>
          </p:cNvSpPr>
          <p:nvPr/>
        </p:nvSpPr>
        <p:spPr bwMode="auto">
          <a:xfrm>
            <a:off x="1725459" y="696496"/>
            <a:ext cx="85693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altLang="fr-FR" sz="3600" b="1" dirty="0">
                <a:solidFill>
                  <a:schemeClr val="tx2"/>
                </a:solidFill>
                <a:ea typeface="Arial" charset="0"/>
                <a:cs typeface="Arial" charset="0"/>
              </a:rPr>
              <a:t>Disclosures – Heinz </a:t>
            </a:r>
            <a:r>
              <a:rPr lang="en-GB" altLang="fr-FR" sz="3600" b="1" dirty="0" err="1">
                <a:solidFill>
                  <a:schemeClr val="tx2"/>
                </a:solidFill>
                <a:ea typeface="Arial" charset="0"/>
                <a:cs typeface="Arial" charset="0"/>
              </a:rPr>
              <a:t>Gisslinger</a:t>
            </a:r>
            <a:endParaRPr lang="de-DE" altLang="de-DE" sz="3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/>
          </p:nvPr>
        </p:nvGraphicFramePr>
        <p:xfrm>
          <a:off x="1725459" y="1705062"/>
          <a:ext cx="8623273" cy="37245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23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3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663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Consultant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Research Funds (Institution)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Speakers Honorarium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5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AOP Orphan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5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Novartis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75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Celgene/BMS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35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GSK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tx2"/>
                          </a:solidFill>
                        </a:rPr>
                        <a:t>+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78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>
            <a:extLst>
              <a:ext uri="{FF2B5EF4-FFF2-40B4-BE49-F238E27FC236}">
                <a16:creationId xmlns:a16="http://schemas.microsoft.com/office/drawing/2014/main" id="{859B2E12-3626-40AF-932A-3F2A3DA41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3024" y="953910"/>
            <a:ext cx="5891133" cy="792163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+mn-lt"/>
              </a:rPr>
              <a:t>Ropeginterferon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: Conclusion </a:t>
            </a:r>
            <a:endParaRPr lang="de-DE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39" name="Content Placeholder 6">
            <a:extLst>
              <a:ext uri="{FF2B5EF4-FFF2-40B4-BE49-F238E27FC236}">
                <a16:creationId xmlns:a16="http://schemas.microsoft.com/office/drawing/2014/main" id="{B0BCA4FD-0F65-4DB9-9AC4-7A047C95D12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00393" y="2503707"/>
            <a:ext cx="9505056" cy="306709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Long-term ropeginterferon alfa-2b therapy fulfils treatment goals important to patients with PV: </a:t>
            </a:r>
          </a:p>
          <a:p>
            <a:pPr marL="719121" indent="-365116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Good quality of life as indicated by a low symptom burden and low phlebotomy requirement</a:t>
            </a:r>
          </a:p>
          <a:p>
            <a:pPr marL="719121" indent="-365116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Potential to influence disease progression</a:t>
            </a:r>
          </a:p>
          <a:p>
            <a:pPr marL="719121" indent="-365116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Higher probability of event-free survival compared with best available treatment </a:t>
            </a:r>
            <a:endParaRPr lang="en-US" sz="2400" dirty="0">
              <a:solidFill>
                <a:schemeClr val="tx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4267" dirty="0"/>
          </a:p>
        </p:txBody>
      </p:sp>
    </p:spTree>
    <p:extLst>
      <p:ext uri="{BB962C8B-B14F-4D97-AF65-F5344CB8AC3E}">
        <p14:creationId xmlns:p14="http://schemas.microsoft.com/office/powerpoint/2010/main" val="72724751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0522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AT" altLang="de-DE" sz="3600" b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CEMPO Treatment Guidelines </a:t>
            </a:r>
            <a:r>
              <a:rPr lang="de-AT" altLang="de-DE" sz="3600" b="1" dirty="0" err="1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for</a:t>
            </a:r>
            <a:r>
              <a:rPr lang="de-AT" altLang="de-DE" sz="3600" b="1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 PV</a:t>
            </a:r>
            <a:endParaRPr lang="en-GB" altLang="de-DE" sz="3600" b="1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019" y="1604797"/>
            <a:ext cx="371035" cy="1986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21864" tIns="60932" rIns="121864" bIns="60932" anchor="ctr"/>
          <a:lstStyle/>
          <a:p>
            <a:pPr algn="ctr" defTabSz="1218540">
              <a:defRPr/>
            </a:pPr>
            <a:r>
              <a:rPr lang="de-AT" sz="1867" dirty="0" err="1">
                <a:solidFill>
                  <a:prstClr val="white"/>
                </a:solidFill>
                <a:latin typeface="Calibri"/>
              </a:rPr>
              <a:t>Patients</a:t>
            </a:r>
            <a:endParaRPr lang="en-GB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3875" y="1944254"/>
            <a:ext cx="2237316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4" tIns="60932" rIns="121864" bIns="60932" anchor="ctr"/>
          <a:lstStyle/>
          <a:p>
            <a:pPr algn="ctr" defTabSz="1218540">
              <a:defRPr/>
            </a:pPr>
            <a:r>
              <a:rPr lang="de-AT" sz="1867" dirty="0">
                <a:solidFill>
                  <a:prstClr val="white"/>
                </a:solidFill>
                <a:latin typeface="Calibri"/>
              </a:rPr>
              <a:t>Low-</a:t>
            </a:r>
            <a:r>
              <a:rPr lang="de-AT" sz="1867" dirty="0" err="1">
                <a:solidFill>
                  <a:prstClr val="white"/>
                </a:solidFill>
                <a:latin typeface="Calibri"/>
              </a:rPr>
              <a:t>Risik</a:t>
            </a:r>
            <a:r>
              <a:rPr lang="de-AT" sz="1867" dirty="0">
                <a:solidFill>
                  <a:prstClr val="white"/>
                </a:solidFill>
                <a:latin typeface="Calibri"/>
              </a:rPr>
              <a:t> PV</a:t>
            </a:r>
          </a:p>
        </p:txBody>
      </p:sp>
      <p:sp>
        <p:nvSpPr>
          <p:cNvPr id="8" name="Rectangle 7"/>
          <p:cNvSpPr/>
          <p:nvPr/>
        </p:nvSpPr>
        <p:spPr>
          <a:xfrm>
            <a:off x="7835901" y="1944254"/>
            <a:ext cx="2472267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4" tIns="60932" rIns="121864" bIns="60932" anchor="ctr"/>
          <a:lstStyle/>
          <a:p>
            <a:pPr algn="ctr" defTabSz="1218540">
              <a:defRPr/>
            </a:pPr>
            <a:r>
              <a:rPr lang="de-AT" sz="1867" dirty="0">
                <a:solidFill>
                  <a:prstClr val="white"/>
                </a:solidFill>
                <a:latin typeface="Calibri"/>
              </a:rPr>
              <a:t>High-Risiko PV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114" y="3774097"/>
            <a:ext cx="640935" cy="105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21864" tIns="60932" rIns="121864" bIns="60932" anchor="ctr"/>
          <a:lstStyle/>
          <a:p>
            <a:pPr algn="ctr" defTabSz="1218540"/>
            <a:r>
              <a:rPr lang="de-AT" sz="1867" dirty="0">
                <a:solidFill>
                  <a:prstClr val="white"/>
                </a:solidFill>
                <a:latin typeface="Calibri"/>
              </a:rPr>
              <a:t>1st Line </a:t>
            </a:r>
            <a:r>
              <a:rPr lang="de-AT" sz="1867" dirty="0" err="1">
                <a:solidFill>
                  <a:prstClr val="white"/>
                </a:solidFill>
                <a:latin typeface="Calibri"/>
              </a:rPr>
              <a:t>Therapy</a:t>
            </a:r>
            <a:endParaRPr lang="en-GB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107" y="4917250"/>
            <a:ext cx="640935" cy="105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21864" tIns="60932" rIns="121864" bIns="60932" anchor="ctr"/>
          <a:lstStyle/>
          <a:p>
            <a:pPr algn="ctr" defTabSz="1218540"/>
            <a:r>
              <a:rPr lang="de-AT" sz="1867" dirty="0">
                <a:solidFill>
                  <a:prstClr val="white"/>
                </a:solidFill>
                <a:latin typeface="Calibri"/>
              </a:rPr>
              <a:t>2nd Line </a:t>
            </a:r>
            <a:r>
              <a:rPr lang="de-AT" sz="1867" dirty="0" err="1">
                <a:solidFill>
                  <a:prstClr val="white"/>
                </a:solidFill>
                <a:latin typeface="Calibri"/>
              </a:rPr>
              <a:t>Therapy</a:t>
            </a:r>
            <a:endParaRPr lang="en-GB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2061" y="3836549"/>
            <a:ext cx="1940983" cy="8794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4" tIns="60932" rIns="121864" bIns="60932" anchor="ctr"/>
          <a:lstStyle/>
          <a:p>
            <a:pPr algn="ctr" defTabSz="1218540"/>
            <a:r>
              <a:rPr lang="de-AT" sz="1867" dirty="0">
                <a:solidFill>
                  <a:prstClr val="black"/>
                </a:solidFill>
                <a:latin typeface="Calibri"/>
              </a:rPr>
              <a:t>Low-Dose Aspirin</a:t>
            </a:r>
          </a:p>
          <a:p>
            <a:pPr algn="ctr" defTabSz="1218540"/>
            <a:r>
              <a:rPr lang="de-AT" sz="1867" dirty="0">
                <a:solidFill>
                  <a:prstClr val="black"/>
                </a:solidFill>
                <a:latin typeface="Calibri"/>
              </a:rPr>
              <a:t>+ </a:t>
            </a:r>
            <a:r>
              <a:rPr lang="de-AT" sz="1867" dirty="0" err="1">
                <a:solidFill>
                  <a:prstClr val="black"/>
                </a:solidFill>
                <a:latin typeface="Calibri"/>
              </a:rPr>
              <a:t>Phlebotomy</a:t>
            </a:r>
            <a:endParaRPr lang="en-GB" sz="18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2061" y="5027249"/>
            <a:ext cx="1940983" cy="7842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864" tIns="60932" rIns="121864" bIns="60932" anchor="ctr"/>
          <a:lstStyle/>
          <a:p>
            <a:pPr algn="ctr" defTabSz="1218540"/>
            <a:r>
              <a:rPr lang="de-AT" altLang="de-DE" sz="1867" dirty="0">
                <a:solidFill>
                  <a:prstClr val="white"/>
                </a:solidFill>
                <a:latin typeface="Calibri"/>
              </a:rPr>
              <a:t>Interferon-</a:t>
            </a:r>
            <a:r>
              <a:rPr lang="el-GR" altLang="de-DE" sz="1867" dirty="0">
                <a:solidFill>
                  <a:prstClr val="white"/>
                </a:solidFill>
                <a:latin typeface="Calibri"/>
              </a:rPr>
              <a:t>α</a:t>
            </a:r>
            <a:endParaRPr lang="de-AT" altLang="de-DE" sz="1867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43723" y="3890557"/>
            <a:ext cx="1938868" cy="7826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864" tIns="60932" rIns="121864" bIns="60932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218540" eaLnBrk="1" hangingPunct="1"/>
            <a:r>
              <a:rPr lang="de-AT" altLang="de-DE" sz="2133" b="0">
                <a:solidFill>
                  <a:srgbClr val="FFFFFF"/>
                </a:solidFill>
                <a:latin typeface="Calibri" pitchFamily="34" charset="0"/>
              </a:rPr>
              <a:t>Interferon-</a:t>
            </a:r>
            <a:r>
              <a:rPr lang="el-GR" altLang="de-DE" sz="2133" b="0">
                <a:solidFill>
                  <a:srgbClr val="FFFFFF"/>
                </a:solidFill>
                <a:latin typeface="Calibri" pitchFamily="34" charset="0"/>
              </a:rPr>
              <a:t>α</a:t>
            </a:r>
            <a:endParaRPr lang="de-AT" altLang="de-DE" sz="2133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42535" y="3890557"/>
            <a:ext cx="1940983" cy="7826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1864" tIns="60932" rIns="121864" bIns="60932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218540" eaLnBrk="1" hangingPunct="1"/>
            <a:r>
              <a:rPr lang="de-AT" altLang="de-DE" sz="1867" b="0" dirty="0">
                <a:solidFill>
                  <a:srgbClr val="FFFFFF"/>
                </a:solidFill>
                <a:latin typeface="Calibri" pitchFamily="34" charset="0"/>
              </a:rPr>
              <a:t>Interferon-</a:t>
            </a:r>
            <a:r>
              <a:rPr lang="el-GR" altLang="de-DE" sz="1867" b="0" dirty="0">
                <a:solidFill>
                  <a:srgbClr val="FFFFFF"/>
                </a:solidFill>
                <a:latin typeface="Calibri" pitchFamily="34" charset="0"/>
              </a:rPr>
              <a:t>α</a:t>
            </a:r>
            <a:endParaRPr lang="de-AT" altLang="de-DE" sz="1867" b="0" dirty="0">
              <a:solidFill>
                <a:srgbClr val="FFFFFF"/>
              </a:solidFill>
              <a:latin typeface="Calibri" pitchFamily="34" charset="0"/>
            </a:endParaRPr>
          </a:p>
          <a:p>
            <a:pPr algn="ctr" defTabSz="1218540" eaLnBrk="1" hangingPunct="1"/>
            <a:r>
              <a:rPr lang="de-AT" altLang="de-DE" sz="1867" b="0" dirty="0" err="1">
                <a:solidFill>
                  <a:srgbClr val="FFFFFF"/>
                </a:solidFill>
                <a:latin typeface="Calibri" pitchFamily="34" charset="0"/>
              </a:rPr>
              <a:t>or</a:t>
            </a:r>
            <a:r>
              <a:rPr lang="de-AT" altLang="de-DE" sz="1867" b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de-AT" altLang="de-DE" sz="1867" b="0" dirty="0" err="1">
                <a:solidFill>
                  <a:srgbClr val="FFFFFF"/>
                </a:solidFill>
                <a:latin typeface="Calibri" pitchFamily="34" charset="0"/>
              </a:rPr>
              <a:t>Hydroxyurea</a:t>
            </a:r>
            <a:endParaRPr lang="en-GB" altLang="de-DE" sz="1867" b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24136" y="3012635"/>
            <a:ext cx="1778000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4" tIns="60932" rIns="121864" bIns="60932" anchor="ctr"/>
          <a:lstStyle/>
          <a:p>
            <a:pPr algn="ctr" defTabSz="1218540">
              <a:defRPr/>
            </a:pPr>
            <a:r>
              <a:rPr lang="de-AT" sz="1333" dirty="0">
                <a:solidFill>
                  <a:prstClr val="white"/>
                </a:solidFill>
                <a:latin typeface="Calibri"/>
              </a:rPr>
              <a:t>Age &lt;70 w/o </a:t>
            </a:r>
            <a:r>
              <a:rPr lang="de-AT" sz="1333" dirty="0" err="1">
                <a:solidFill>
                  <a:prstClr val="white"/>
                </a:solidFill>
                <a:latin typeface="Calibri"/>
              </a:rPr>
              <a:t>severe</a:t>
            </a:r>
            <a:r>
              <a:rPr lang="de-AT" sz="1333" dirty="0">
                <a:solidFill>
                  <a:prstClr val="white"/>
                </a:solidFill>
                <a:latin typeface="Calibri"/>
              </a:rPr>
              <a:t> </a:t>
            </a:r>
            <a:r>
              <a:rPr lang="de-AT" sz="1333" dirty="0" err="1">
                <a:solidFill>
                  <a:prstClr val="white"/>
                </a:solidFill>
                <a:latin typeface="Calibri"/>
              </a:rPr>
              <a:t>Comorbidities</a:t>
            </a:r>
            <a:endParaRPr lang="en-GB" sz="13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525001" y="3012635"/>
            <a:ext cx="1778000" cy="620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4" tIns="60932" rIns="121864" bIns="60932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1218540" eaLnBrk="1" hangingPunct="1"/>
            <a:r>
              <a:rPr lang="de-AT" altLang="de-DE" sz="1333" b="0" dirty="0">
                <a:solidFill>
                  <a:srgbClr val="FFFFFF"/>
                </a:solidFill>
                <a:latin typeface="Calibri" pitchFamily="34" charset="0"/>
              </a:rPr>
              <a:t>Age ≥70 </a:t>
            </a:r>
            <a:r>
              <a:rPr lang="de-AT" altLang="de-DE" sz="1333" b="0" dirty="0" err="1">
                <a:solidFill>
                  <a:srgbClr val="FFFFFF"/>
                </a:solidFill>
                <a:latin typeface="Calibri" pitchFamily="34" charset="0"/>
              </a:rPr>
              <a:t>with</a:t>
            </a:r>
            <a:r>
              <a:rPr lang="de-AT" altLang="de-DE" sz="1333" b="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de-AT" altLang="de-DE" sz="1333" b="0" dirty="0" err="1">
                <a:solidFill>
                  <a:srgbClr val="FFFFFF"/>
                </a:solidFill>
                <a:latin typeface="Calibri" pitchFamily="34" charset="0"/>
              </a:rPr>
              <a:t>or</a:t>
            </a:r>
            <a:r>
              <a:rPr lang="de-AT" altLang="de-DE" sz="1333" b="0" dirty="0">
                <a:solidFill>
                  <a:srgbClr val="FFFFFF"/>
                </a:solidFill>
                <a:latin typeface="Calibri" pitchFamily="34" charset="0"/>
              </a:rPr>
              <a:t> w/o </a:t>
            </a:r>
            <a:r>
              <a:rPr lang="de-AT" altLang="de-DE" sz="1333" b="0" dirty="0" err="1">
                <a:solidFill>
                  <a:srgbClr val="FFFFFF"/>
                </a:solidFill>
                <a:latin typeface="Calibri" pitchFamily="34" charset="0"/>
              </a:rPr>
              <a:t>Comorbidities</a:t>
            </a:r>
            <a:endParaRPr lang="en-GB" altLang="de-DE" sz="1333" b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43723" y="5033598"/>
            <a:ext cx="1938868" cy="7826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4" tIns="60932" rIns="121864" bIns="60932" anchor="ctr"/>
          <a:lstStyle/>
          <a:p>
            <a:pPr algn="ctr" defTabSz="1218540">
              <a:defRPr/>
            </a:pPr>
            <a:r>
              <a:rPr lang="de-AT" sz="2133" dirty="0" err="1">
                <a:solidFill>
                  <a:prstClr val="black"/>
                </a:solidFill>
                <a:latin typeface="Calibri"/>
              </a:rPr>
              <a:t>Hydroxyurea</a:t>
            </a:r>
            <a:r>
              <a:rPr lang="de-AT" sz="2133" dirty="0">
                <a:solidFill>
                  <a:prstClr val="black"/>
                </a:solidFill>
                <a:latin typeface="Calibri"/>
              </a:rPr>
              <a:t>/</a:t>
            </a:r>
          </a:p>
          <a:p>
            <a:pPr algn="ctr" defTabSz="1218540">
              <a:defRPr/>
            </a:pPr>
            <a:r>
              <a:rPr lang="de-AT" sz="2133" dirty="0">
                <a:solidFill>
                  <a:prstClr val="black"/>
                </a:solidFill>
                <a:latin typeface="Calibri"/>
              </a:rPr>
              <a:t>JAK2-Inhibitor</a:t>
            </a:r>
            <a:endParaRPr lang="en-GB" sz="21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42535" y="5033598"/>
            <a:ext cx="1940983" cy="78263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4" tIns="60932" rIns="121864" bIns="60932" anchor="ctr"/>
          <a:lstStyle/>
          <a:p>
            <a:pPr algn="ctr" defTabSz="1218540">
              <a:defRPr/>
            </a:pPr>
            <a:r>
              <a:rPr lang="de-AT" sz="2133" dirty="0">
                <a:solidFill>
                  <a:prstClr val="black"/>
                </a:solidFill>
                <a:latin typeface="Calibri"/>
              </a:rPr>
              <a:t>JAK2-Inhibitor</a:t>
            </a:r>
            <a:endParaRPr lang="en-GB" sz="2133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0" name="Straight Arrow Connector 29"/>
          <p:cNvCxnSpPr>
            <a:stCxn id="7" idx="2"/>
            <a:endCxn id="12" idx="0"/>
          </p:cNvCxnSpPr>
          <p:nvPr/>
        </p:nvCxnSpPr>
        <p:spPr>
          <a:xfrm flipH="1">
            <a:off x="3981451" y="2530035"/>
            <a:ext cx="0" cy="13065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2"/>
            <a:endCxn id="15" idx="0"/>
          </p:cNvCxnSpPr>
          <p:nvPr/>
        </p:nvCxnSpPr>
        <p:spPr>
          <a:xfrm>
            <a:off x="3981451" y="4716091"/>
            <a:ext cx="0" cy="3111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2"/>
            <a:endCxn id="24" idx="0"/>
          </p:cNvCxnSpPr>
          <p:nvPr/>
        </p:nvCxnSpPr>
        <p:spPr>
          <a:xfrm>
            <a:off x="7713155" y="4673215"/>
            <a:ext cx="0" cy="3603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1" idx="2"/>
            <a:endCxn id="25" idx="0"/>
          </p:cNvCxnSpPr>
          <p:nvPr/>
        </p:nvCxnSpPr>
        <p:spPr>
          <a:xfrm flipH="1">
            <a:off x="10414000" y="4673161"/>
            <a:ext cx="0" cy="3603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" idx="2"/>
            <a:endCxn id="20" idx="0"/>
          </p:cNvCxnSpPr>
          <p:nvPr/>
        </p:nvCxnSpPr>
        <p:spPr>
          <a:xfrm>
            <a:off x="7713137" y="3633348"/>
            <a:ext cx="19" cy="2571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3" idx="2"/>
            <a:endCxn id="21" idx="0"/>
          </p:cNvCxnSpPr>
          <p:nvPr/>
        </p:nvCxnSpPr>
        <p:spPr>
          <a:xfrm>
            <a:off x="10414000" y="3633393"/>
            <a:ext cx="0" cy="2571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2" idx="0"/>
          </p:cNvCxnSpPr>
          <p:nvPr/>
        </p:nvCxnSpPr>
        <p:spPr>
          <a:xfrm flipH="1">
            <a:off x="7670802" y="2549162"/>
            <a:ext cx="927100" cy="4635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3" idx="0"/>
          </p:cNvCxnSpPr>
          <p:nvPr/>
        </p:nvCxnSpPr>
        <p:spPr>
          <a:xfrm>
            <a:off x="9529255" y="2549162"/>
            <a:ext cx="927100" cy="4635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8829890" y="6357063"/>
            <a:ext cx="2956556" cy="338512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r" defTabSz="914037"/>
            <a:r>
              <a:rPr lang="de-AT" sz="1400" dirty="0" err="1">
                <a:latin typeface="Calibri"/>
              </a:rPr>
              <a:t>Hatalova</a:t>
            </a:r>
            <a:r>
              <a:rPr lang="de-AT" sz="1400" dirty="0">
                <a:latin typeface="Calibri"/>
              </a:rPr>
              <a:t> et al, </a:t>
            </a:r>
            <a:r>
              <a:rPr lang="de-AT" sz="1400" dirty="0" err="1">
                <a:latin typeface="Calibri"/>
              </a:rPr>
              <a:t>Eur</a:t>
            </a:r>
            <a:r>
              <a:rPr lang="de-AT" sz="1400" dirty="0">
                <a:latin typeface="Calibri"/>
              </a:rPr>
              <a:t> J </a:t>
            </a:r>
            <a:r>
              <a:rPr lang="de-AT" sz="1400" dirty="0" err="1">
                <a:latin typeface="Calibri"/>
              </a:rPr>
              <a:t>Haematol</a:t>
            </a:r>
            <a:r>
              <a:rPr lang="de-AT" sz="1400" dirty="0">
                <a:latin typeface="Calibri"/>
              </a:rPr>
              <a:t>. 2018</a:t>
            </a:r>
          </a:p>
        </p:txBody>
      </p:sp>
    </p:spTree>
    <p:extLst>
      <p:ext uri="{BB962C8B-B14F-4D97-AF65-F5344CB8AC3E}">
        <p14:creationId xmlns:p14="http://schemas.microsoft.com/office/powerpoint/2010/main" val="355556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CD62-B3AE-890C-0003-436CC40F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73" y="876010"/>
            <a:ext cx="10972800" cy="864096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tx2"/>
                </a:solidFill>
                <a:latin typeface="+mn-lt"/>
              </a:rPr>
              <a:t>Patient-centered treatment goals in polycythemia vera (PV)</a:t>
            </a: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4DCD-9A8E-88F0-6300-E8A25146C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2468894"/>
            <a:ext cx="10972800" cy="4224468"/>
          </a:xfrm>
        </p:spPr>
        <p:txBody>
          <a:bodyPr/>
          <a:lstStyle/>
          <a:p>
            <a:pPr marL="685783" indent="0">
              <a:buNone/>
              <a:defRPr/>
            </a:pPr>
            <a:r>
              <a:rPr lang="en-US" altLang="en-US" sz="2133" b="1" dirty="0">
                <a:solidFill>
                  <a:schemeClr val="tx2"/>
                </a:solidFill>
                <a:cs typeface="Calibri" panose="020F0502020204030204" pitchFamily="34" charset="0"/>
              </a:rPr>
              <a:t>Ameliorate the symptom burden</a:t>
            </a:r>
          </a:p>
          <a:p>
            <a:pPr marL="1435064" lvl="1" indent="-355591">
              <a:defRPr/>
            </a:pPr>
            <a:r>
              <a:rPr lang="en-US" altLang="en-US" sz="2133" dirty="0">
                <a:solidFill>
                  <a:schemeClr val="tx2"/>
                </a:solidFill>
                <a:cs typeface="Calibri" panose="020F0502020204030204" pitchFamily="34" charset="0"/>
              </a:rPr>
              <a:t>To improve </a:t>
            </a:r>
            <a:r>
              <a:rPr lang="en-US" altLang="en-US" sz="2133" b="1" dirty="0">
                <a:solidFill>
                  <a:schemeClr val="tx2"/>
                </a:solidFill>
                <a:cs typeface="Calibri" panose="020F0502020204030204" pitchFamily="34" charset="0"/>
              </a:rPr>
              <a:t>quality of life</a:t>
            </a:r>
            <a:r>
              <a:rPr lang="en-US" altLang="en-US" sz="2133" dirty="0">
                <a:solidFill>
                  <a:schemeClr val="tx2"/>
                </a:solidFill>
                <a:cs typeface="Calibri" panose="020F0502020204030204" pitchFamily="34" charset="0"/>
              </a:rPr>
              <a:t>, therapy should address PV symptoms while </a:t>
            </a:r>
            <a:r>
              <a:rPr lang="en-US" altLang="en-US" sz="2133" b="1" dirty="0">
                <a:solidFill>
                  <a:schemeClr val="tx2"/>
                </a:solidFill>
                <a:cs typeface="Calibri" panose="020F0502020204030204" pitchFamily="34" charset="0"/>
              </a:rPr>
              <a:t>reducing phlebotomies</a:t>
            </a:r>
            <a:r>
              <a:rPr lang="en-US" altLang="en-US" sz="2133" dirty="0">
                <a:solidFill>
                  <a:schemeClr val="tx2"/>
                </a:solidFill>
                <a:cs typeface="Calibri" panose="020F0502020204030204" pitchFamily="34" charset="0"/>
              </a:rPr>
              <a:t> to avoid adverse effects associated with iron-deficiency</a:t>
            </a:r>
            <a:r>
              <a:rPr lang="en-US" altLang="en-US" sz="2133" baseline="30000" dirty="0">
                <a:solidFill>
                  <a:schemeClr val="tx2"/>
                </a:solidFill>
                <a:cs typeface="Calibri" panose="020F0502020204030204" pitchFamily="34" charset="0"/>
              </a:rPr>
              <a:t>1</a:t>
            </a:r>
          </a:p>
          <a:p>
            <a:pPr marL="2527238" lvl="1" indent="-944011">
              <a:defRPr/>
            </a:pPr>
            <a:endParaRPr lang="en-US" altLang="en-US" sz="2133" baseline="300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685783" indent="0">
              <a:buNone/>
              <a:defRPr/>
            </a:pPr>
            <a:r>
              <a:rPr lang="en-US" altLang="en-US" sz="2133" b="1" dirty="0">
                <a:solidFill>
                  <a:schemeClr val="tx2"/>
                </a:solidFill>
                <a:cs typeface="Calibri" panose="020F0502020204030204" pitchFamily="34" charset="0"/>
              </a:rPr>
              <a:t>Minimize the risk of progression to acute leukemia or myelofibrosis </a:t>
            </a:r>
          </a:p>
          <a:p>
            <a:pPr marL="1435064" lvl="1" indent="-355591">
              <a:defRPr/>
            </a:pPr>
            <a:r>
              <a:rPr lang="en-US" altLang="en-US" sz="2133" dirty="0">
                <a:solidFill>
                  <a:schemeClr val="tx2"/>
                </a:solidFill>
                <a:cs typeface="Calibri" panose="020F0502020204030204" pitchFamily="34" charset="0"/>
              </a:rPr>
              <a:t>Slowing disease progression is patients’ highest priority</a:t>
            </a:r>
            <a:r>
              <a:rPr lang="en-US" altLang="en-US" sz="2133" baseline="30000" dirty="0">
                <a:solidFill>
                  <a:schemeClr val="tx2"/>
                </a:solidFill>
                <a:cs typeface="Calibri" panose="020F0502020204030204" pitchFamily="34" charset="0"/>
              </a:rPr>
              <a:t>2</a:t>
            </a:r>
          </a:p>
          <a:p>
            <a:pPr marL="2527238" lvl="1" indent="-944011">
              <a:defRPr/>
            </a:pPr>
            <a:endParaRPr lang="en-US" altLang="en-US" sz="2133" baseline="300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marL="668850" indent="0">
              <a:buNone/>
              <a:defRPr/>
            </a:pPr>
            <a:r>
              <a:rPr lang="en-US" altLang="en-US" sz="2133" b="1" dirty="0">
                <a:solidFill>
                  <a:schemeClr val="tx2"/>
                </a:solidFill>
                <a:cs typeface="Calibri" panose="020F0502020204030204" pitchFamily="34" charset="0"/>
              </a:rPr>
              <a:t>Prevent thromboembolic complications</a:t>
            </a:r>
          </a:p>
          <a:p>
            <a:pPr marL="1435064" lvl="1" indent="-355591">
              <a:spcAft>
                <a:spcPts val="3200"/>
              </a:spcAft>
              <a:defRPr/>
            </a:pPr>
            <a:r>
              <a:rPr lang="en-US" altLang="en-US" sz="2133" dirty="0">
                <a:solidFill>
                  <a:schemeClr val="tx2"/>
                </a:solidFill>
                <a:cs typeface="Calibri" panose="020F0502020204030204" pitchFamily="34" charset="0"/>
              </a:rPr>
              <a:t>Associated with increased mortality risk according to real-world evidence</a:t>
            </a:r>
            <a:r>
              <a:rPr lang="en-US" altLang="en-US" sz="2133" baseline="30000" dirty="0">
                <a:solidFill>
                  <a:schemeClr val="tx2"/>
                </a:solidFill>
                <a:cs typeface="Calibri" panose="020F0502020204030204" pitchFamily="34" charset="0"/>
              </a:rPr>
              <a:t>3</a:t>
            </a:r>
            <a:endParaRPr lang="en-US" altLang="en-US" sz="2133" baseline="30000" dirty="0">
              <a:solidFill>
                <a:schemeClr val="tx2"/>
              </a:solidFill>
            </a:endParaRPr>
          </a:p>
          <a:p>
            <a:endParaRPr lang="en-US" sz="16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A3BA12F-2487-4CE2-8031-A058004A0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710" y="5827149"/>
            <a:ext cx="3288429" cy="5849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AT" altLang="en-US" sz="106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de-AT" alt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Heidel et al. Leukemia. 2018 Sep;32(9):2085-2087 </a:t>
            </a:r>
          </a:p>
          <a:p>
            <a:pPr>
              <a:spcBef>
                <a:spcPct val="0"/>
              </a:spcBef>
              <a:defRPr/>
            </a:pPr>
            <a:r>
              <a:rPr lang="de-AT" altLang="en-US" sz="106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AT" alt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Mesa et al. Cancer. 2017 Feb 1;123(3):449-458. </a:t>
            </a:r>
          </a:p>
          <a:p>
            <a:pPr>
              <a:spcBef>
                <a:spcPct val="0"/>
              </a:spcBef>
              <a:defRPr/>
            </a:pPr>
            <a:r>
              <a:rPr lang="it-IT" altLang="en-US" sz="106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it-IT" alt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Pemmaraju et al. Leuk Res. 2022 Apr;115:106809</a:t>
            </a:r>
            <a:endParaRPr lang="en-GB" altLang="en-US" sz="10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5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08AAD80-1D31-254D-8D65-B8791BC71922}"/>
              </a:ext>
            </a:extLst>
          </p:cNvPr>
          <p:cNvSpPr/>
          <p:nvPr/>
        </p:nvSpPr>
        <p:spPr>
          <a:xfrm>
            <a:off x="2518293" y="1028627"/>
            <a:ext cx="6630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dirty="0" err="1">
                <a:solidFill>
                  <a:schemeClr val="tx2"/>
                </a:solidFill>
              </a:rPr>
              <a:t>Cytoreductive</a:t>
            </a:r>
            <a:r>
              <a:rPr lang="de-DE" sz="3600" dirty="0">
                <a:solidFill>
                  <a:schemeClr val="tx2"/>
                </a:solidFill>
              </a:rPr>
              <a:t> </a:t>
            </a:r>
            <a:r>
              <a:rPr lang="de-DE" sz="3600" dirty="0" err="1">
                <a:solidFill>
                  <a:schemeClr val="tx2"/>
                </a:solidFill>
              </a:rPr>
              <a:t>treatment</a:t>
            </a:r>
            <a:r>
              <a:rPr lang="de-DE" sz="3600" dirty="0">
                <a:solidFill>
                  <a:schemeClr val="tx2"/>
                </a:solidFill>
              </a:rPr>
              <a:t> </a:t>
            </a:r>
            <a:r>
              <a:rPr lang="de-DE" sz="3600" dirty="0" err="1">
                <a:solidFill>
                  <a:schemeClr val="tx2"/>
                </a:solidFill>
              </a:rPr>
              <a:t>options</a:t>
            </a:r>
            <a:endParaRPr lang="de-DE" sz="3600" dirty="0">
              <a:solidFill>
                <a:schemeClr val="tx2"/>
              </a:solidFill>
            </a:endParaRPr>
          </a:p>
          <a:p>
            <a:pPr algn="ctr"/>
            <a:r>
              <a:rPr lang="de-DE" sz="3600" b="1" dirty="0" err="1">
                <a:solidFill>
                  <a:schemeClr val="tx2"/>
                </a:solidFill>
              </a:rPr>
              <a:t>What</a:t>
            </a:r>
            <a:r>
              <a:rPr lang="de-DE" sz="3600" b="1" dirty="0">
                <a:solidFill>
                  <a:schemeClr val="tx2"/>
                </a:solidFill>
              </a:rPr>
              <a:t> </a:t>
            </a:r>
            <a:r>
              <a:rPr lang="de-DE" sz="3600" b="1" dirty="0" err="1">
                <a:solidFill>
                  <a:schemeClr val="tx2"/>
                </a:solidFill>
              </a:rPr>
              <a:t>is</a:t>
            </a:r>
            <a:r>
              <a:rPr lang="de-DE" sz="3600" b="1" dirty="0">
                <a:solidFill>
                  <a:schemeClr val="tx2"/>
                </a:solidFill>
              </a:rPr>
              <a:t> </a:t>
            </a:r>
            <a:r>
              <a:rPr lang="de-DE" sz="3600" b="1" dirty="0" err="1">
                <a:solidFill>
                  <a:schemeClr val="tx2"/>
                </a:solidFill>
              </a:rPr>
              <a:t>available</a:t>
            </a:r>
            <a:r>
              <a:rPr lang="de-DE" sz="3600" b="1" dirty="0">
                <a:solidFill>
                  <a:schemeClr val="tx2"/>
                </a:solidFill>
              </a:rPr>
              <a:t>/</a:t>
            </a:r>
            <a:r>
              <a:rPr lang="de-DE" sz="3600" b="1" dirty="0" err="1">
                <a:solidFill>
                  <a:schemeClr val="tx2"/>
                </a:solidFill>
              </a:rPr>
              <a:t>standard</a:t>
            </a:r>
            <a:r>
              <a:rPr lang="de-DE" sz="3600" b="1" dirty="0">
                <a:solidFill>
                  <a:schemeClr val="tx2"/>
                </a:solidFill>
              </a:rPr>
              <a:t> in PV?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5956C6E-8D1A-634C-B46D-5F258D186F98}"/>
              </a:ext>
            </a:extLst>
          </p:cNvPr>
          <p:cNvSpPr/>
          <p:nvPr/>
        </p:nvSpPr>
        <p:spPr>
          <a:xfrm>
            <a:off x="3277394" y="2737187"/>
            <a:ext cx="58718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- </a:t>
            </a:r>
            <a:r>
              <a:rPr lang="de-DE" sz="2400" dirty="0" err="1"/>
              <a:t>Hydroxyurea</a:t>
            </a:r>
            <a:r>
              <a:rPr lang="de-DE" sz="2400" dirty="0"/>
              <a:t> (HU) – </a:t>
            </a:r>
            <a:r>
              <a:rPr lang="de-DE" sz="2400" dirty="0" err="1"/>
              <a:t>approved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PV</a:t>
            </a:r>
          </a:p>
          <a:p>
            <a:pPr>
              <a:buFontTx/>
              <a:buChar char="-"/>
            </a:pPr>
            <a:r>
              <a:rPr lang="de-DE" sz="2400" dirty="0"/>
              <a:t> Interferon (IFN) – </a:t>
            </a:r>
            <a:r>
              <a:rPr lang="de-DE" sz="2400" dirty="0" err="1"/>
              <a:t>approved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PV</a:t>
            </a:r>
          </a:p>
          <a:p>
            <a:pPr>
              <a:buFontTx/>
              <a:buChar char="-"/>
            </a:pPr>
            <a:r>
              <a:rPr lang="de-DE" sz="2400" dirty="0"/>
              <a:t> </a:t>
            </a:r>
            <a:r>
              <a:rPr lang="de-DE" sz="2400" dirty="0" err="1"/>
              <a:t>Ruxolitinib</a:t>
            </a:r>
            <a:r>
              <a:rPr lang="de-DE" sz="2400" dirty="0"/>
              <a:t> –</a:t>
            </a:r>
            <a:r>
              <a:rPr lang="de-DE" sz="2400" dirty="0" err="1"/>
              <a:t>approved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PV</a:t>
            </a:r>
          </a:p>
          <a:p>
            <a:pPr>
              <a:buFontTx/>
              <a:buChar char="-"/>
            </a:pPr>
            <a:r>
              <a:rPr lang="de-DE" sz="2400" dirty="0"/>
              <a:t> </a:t>
            </a:r>
            <a:r>
              <a:rPr lang="de-DE" sz="2400" dirty="0" err="1"/>
              <a:t>Combinations</a:t>
            </a:r>
            <a:r>
              <a:rPr lang="de-DE" sz="2400" dirty="0"/>
              <a:t> IFN + RUX not </a:t>
            </a:r>
            <a:r>
              <a:rPr lang="de-DE" sz="2400" dirty="0" err="1"/>
              <a:t>approved</a:t>
            </a:r>
            <a:endParaRPr lang="de-DE" sz="2400" dirty="0"/>
          </a:p>
          <a:p>
            <a:pPr>
              <a:buFontTx/>
              <a:buChar char="-"/>
            </a:pPr>
            <a:endParaRPr lang="de-DE" sz="2400" dirty="0"/>
          </a:p>
          <a:p>
            <a:pPr>
              <a:buFontTx/>
              <a:buChar char="-"/>
            </a:pPr>
            <a:r>
              <a:rPr lang="de-DE" sz="2400" dirty="0"/>
              <a:t> </a:t>
            </a:r>
            <a:r>
              <a:rPr lang="de-DE" sz="2400" dirty="0" err="1"/>
              <a:t>Older</a:t>
            </a:r>
            <a:r>
              <a:rPr lang="de-DE" sz="2400" dirty="0"/>
              <a:t> </a:t>
            </a:r>
            <a:r>
              <a:rPr lang="de-DE" sz="2400" dirty="0" err="1"/>
              <a:t>agents</a:t>
            </a:r>
            <a:r>
              <a:rPr lang="de-DE" sz="2400" dirty="0"/>
              <a:t> (</a:t>
            </a:r>
            <a:r>
              <a:rPr lang="de-DE" sz="2400" dirty="0" err="1"/>
              <a:t>pipobroman</a:t>
            </a:r>
            <a:r>
              <a:rPr lang="de-DE" sz="2400" dirty="0"/>
              <a:t>, </a:t>
            </a:r>
            <a:r>
              <a:rPr lang="de-DE" sz="2400" dirty="0" err="1"/>
              <a:t>busulfan</a:t>
            </a:r>
            <a:r>
              <a:rPr lang="de-DE" sz="2400" dirty="0"/>
              <a:t> etc.)</a:t>
            </a:r>
          </a:p>
          <a:p>
            <a:r>
              <a:rPr lang="de-DE" sz="2400" dirty="0"/>
              <a:t>        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longer</a:t>
            </a:r>
            <a:r>
              <a:rPr lang="de-DE" sz="2400" dirty="0"/>
              <a:t> </a:t>
            </a:r>
            <a:r>
              <a:rPr lang="de-DE" sz="2400" dirty="0" err="1"/>
              <a:t>recommended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2408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E74CD7E-9690-D04F-81ED-BAD9D587A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628" y="860342"/>
            <a:ext cx="5216869" cy="367032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4D8CD99-CCCF-8244-A133-67FF5F60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628" y="4530665"/>
            <a:ext cx="5242426" cy="232259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CF5D978-6CF3-CC40-A793-705905F89C34}"/>
              </a:ext>
            </a:extLst>
          </p:cNvPr>
          <p:cNvSpPr/>
          <p:nvPr/>
        </p:nvSpPr>
        <p:spPr>
          <a:xfrm>
            <a:off x="1116282" y="93506"/>
            <a:ext cx="9956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000" b="1" dirty="0" err="1">
                <a:solidFill>
                  <a:schemeClr val="tx2"/>
                </a:solidFill>
              </a:rPr>
              <a:t>Retrospective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analysis</a:t>
            </a:r>
            <a:r>
              <a:rPr lang="de-AT" sz="2000" b="1" dirty="0">
                <a:solidFill>
                  <a:schemeClr val="tx2"/>
                </a:solidFill>
              </a:rPr>
              <a:t> - </a:t>
            </a:r>
            <a:r>
              <a:rPr lang="de-AT" sz="2000" b="1" dirty="0" err="1">
                <a:solidFill>
                  <a:schemeClr val="tx2"/>
                </a:solidFill>
              </a:rPr>
              <a:t>treatment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of</a:t>
            </a:r>
            <a:r>
              <a:rPr lang="de-AT" sz="2000" b="1" dirty="0">
                <a:solidFill>
                  <a:schemeClr val="tx2"/>
                </a:solidFill>
              </a:rPr>
              <a:t> PV: Longitudinal </a:t>
            </a:r>
            <a:r>
              <a:rPr lang="de-AT" sz="2000" b="1" dirty="0" err="1">
                <a:solidFill>
                  <a:schemeClr val="tx2"/>
                </a:solidFill>
              </a:rPr>
              <a:t>trends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of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peripheral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blood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counts</a:t>
            </a:r>
            <a:br>
              <a:rPr lang="de-AT" sz="2000" b="1" dirty="0">
                <a:solidFill>
                  <a:schemeClr val="tx2"/>
                </a:solidFill>
              </a:rPr>
            </a:br>
            <a:r>
              <a:rPr lang="de-AT" sz="2000" b="1" dirty="0">
                <a:solidFill>
                  <a:schemeClr val="tx2"/>
                </a:solidFill>
              </a:rPr>
              <a:t>in </a:t>
            </a:r>
            <a:r>
              <a:rPr lang="de-AT" sz="2000" b="1" dirty="0" err="1">
                <a:solidFill>
                  <a:schemeClr val="tx2"/>
                </a:solidFill>
              </a:rPr>
              <a:t>polycythaemia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vera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patients</a:t>
            </a:r>
            <a:r>
              <a:rPr lang="de-AT" sz="2000" b="1" dirty="0">
                <a:solidFill>
                  <a:schemeClr val="tx2"/>
                </a:solidFill>
              </a:rPr>
              <a:t> in </a:t>
            </a:r>
            <a:r>
              <a:rPr lang="de-AT" sz="2000" b="1" dirty="0" err="1">
                <a:solidFill>
                  <a:schemeClr val="tx2"/>
                </a:solidFill>
              </a:rPr>
              <a:t>the</a:t>
            </a:r>
            <a:r>
              <a:rPr lang="de-AT" sz="2000" b="1" dirty="0">
                <a:solidFill>
                  <a:schemeClr val="tx2"/>
                </a:solidFill>
              </a:rPr>
              <a:t> UK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0F2CF3E-9563-574B-9DA0-1A0A45F2FB30}"/>
              </a:ext>
            </a:extLst>
          </p:cNvPr>
          <p:cNvSpPr txBox="1"/>
          <p:nvPr/>
        </p:nvSpPr>
        <p:spPr>
          <a:xfrm>
            <a:off x="8376214" y="6305797"/>
            <a:ext cx="333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Carpenter L et al., </a:t>
            </a:r>
            <a:r>
              <a:rPr lang="de-AT" i="1" dirty="0" err="1"/>
              <a:t>eJHaem</a:t>
            </a:r>
            <a:r>
              <a:rPr lang="de-AT" i="1" dirty="0"/>
              <a:t>., </a:t>
            </a:r>
            <a:r>
              <a:rPr lang="de-AT" dirty="0"/>
              <a:t>2022 </a:t>
            </a:r>
          </a:p>
        </p:txBody>
      </p:sp>
    </p:spTree>
    <p:extLst>
      <p:ext uri="{BB962C8B-B14F-4D97-AF65-F5344CB8AC3E}">
        <p14:creationId xmlns:p14="http://schemas.microsoft.com/office/powerpoint/2010/main" val="203628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D5E3214-2C4A-6A4D-BC23-0251343A46FA}"/>
              </a:ext>
            </a:extLst>
          </p:cNvPr>
          <p:cNvSpPr txBox="1"/>
          <p:nvPr/>
        </p:nvSpPr>
        <p:spPr>
          <a:xfrm>
            <a:off x="2069541" y="324501"/>
            <a:ext cx="7612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b="1" dirty="0" err="1">
                <a:solidFill>
                  <a:schemeClr val="tx2"/>
                </a:solidFill>
              </a:rPr>
              <a:t>Retrospective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analysis</a:t>
            </a:r>
            <a:r>
              <a:rPr lang="de-AT" sz="2000" b="1" dirty="0">
                <a:solidFill>
                  <a:schemeClr val="tx2"/>
                </a:solidFill>
              </a:rPr>
              <a:t>: Longitudinal </a:t>
            </a:r>
            <a:r>
              <a:rPr lang="de-AT" sz="2000" b="1" dirty="0" err="1">
                <a:solidFill>
                  <a:schemeClr val="tx2"/>
                </a:solidFill>
              </a:rPr>
              <a:t>trends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of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peripheral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blood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counts</a:t>
            </a:r>
            <a:br>
              <a:rPr lang="de-AT" sz="2000" b="1" dirty="0">
                <a:solidFill>
                  <a:schemeClr val="tx2"/>
                </a:solidFill>
              </a:rPr>
            </a:br>
            <a:r>
              <a:rPr lang="de-AT" sz="2000" b="1" dirty="0">
                <a:solidFill>
                  <a:schemeClr val="tx2"/>
                </a:solidFill>
              </a:rPr>
              <a:t>in </a:t>
            </a:r>
            <a:r>
              <a:rPr lang="de-AT" sz="2000" b="1" dirty="0" err="1">
                <a:solidFill>
                  <a:schemeClr val="tx2"/>
                </a:solidFill>
              </a:rPr>
              <a:t>polycythaemia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vera</a:t>
            </a:r>
            <a:r>
              <a:rPr lang="de-AT" sz="2000" b="1" dirty="0">
                <a:solidFill>
                  <a:schemeClr val="tx2"/>
                </a:solidFill>
              </a:rPr>
              <a:t> </a:t>
            </a:r>
            <a:r>
              <a:rPr lang="de-AT" sz="2000" b="1" dirty="0" err="1">
                <a:solidFill>
                  <a:schemeClr val="tx2"/>
                </a:solidFill>
              </a:rPr>
              <a:t>patients</a:t>
            </a:r>
            <a:r>
              <a:rPr lang="de-AT" sz="2000" b="1" dirty="0">
                <a:solidFill>
                  <a:schemeClr val="tx2"/>
                </a:solidFill>
              </a:rPr>
              <a:t> in </a:t>
            </a:r>
            <a:r>
              <a:rPr lang="de-AT" sz="2000" b="1" dirty="0" err="1">
                <a:solidFill>
                  <a:schemeClr val="tx2"/>
                </a:solidFill>
              </a:rPr>
              <a:t>the</a:t>
            </a:r>
            <a:r>
              <a:rPr lang="de-AT" sz="2000" b="1" dirty="0">
                <a:solidFill>
                  <a:schemeClr val="tx2"/>
                </a:solidFill>
              </a:rPr>
              <a:t> UK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E07AEC-6289-6F44-A3E5-AC895F7B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87" y="2033500"/>
            <a:ext cx="7053942" cy="32805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2472AEA-281D-6548-A120-07475484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809" y="1355301"/>
            <a:ext cx="4613557" cy="49876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49E86B-C203-3246-96D6-EF884075528F}"/>
              </a:ext>
            </a:extLst>
          </p:cNvPr>
          <p:cNvSpPr txBox="1"/>
          <p:nvPr/>
        </p:nvSpPr>
        <p:spPr>
          <a:xfrm>
            <a:off x="5052314" y="5561577"/>
            <a:ext cx="188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Follow-</a:t>
            </a:r>
            <a:r>
              <a:rPr lang="de-DE" dirty="0" err="1"/>
              <a:t>up</a:t>
            </a:r>
            <a:r>
              <a:rPr lang="de-DE" dirty="0"/>
              <a:t> in </a:t>
            </a:r>
            <a:r>
              <a:rPr lang="de-DE" dirty="0" err="1"/>
              <a:t>years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C5FA57B-76D0-7643-9308-48C6F2621740}"/>
              </a:ext>
            </a:extLst>
          </p:cNvPr>
          <p:cNvSpPr txBox="1"/>
          <p:nvPr/>
        </p:nvSpPr>
        <p:spPr>
          <a:xfrm>
            <a:off x="7908966" y="6084427"/>
            <a:ext cx="333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Carpenter L et al., </a:t>
            </a:r>
            <a:r>
              <a:rPr lang="de-AT" i="1" dirty="0" err="1"/>
              <a:t>eJHaem</a:t>
            </a:r>
            <a:r>
              <a:rPr lang="de-AT" i="1" dirty="0"/>
              <a:t>., </a:t>
            </a:r>
            <a:r>
              <a:rPr lang="de-AT" dirty="0"/>
              <a:t>2022 </a:t>
            </a:r>
          </a:p>
        </p:txBody>
      </p:sp>
    </p:spTree>
    <p:extLst>
      <p:ext uri="{BB962C8B-B14F-4D97-AF65-F5344CB8AC3E}">
        <p14:creationId xmlns:p14="http://schemas.microsoft.com/office/powerpoint/2010/main" val="419639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EBB47EB-9C28-0F46-A381-AC8FE41B4214}"/>
              </a:ext>
            </a:extLst>
          </p:cNvPr>
          <p:cNvSpPr txBox="1"/>
          <p:nvPr/>
        </p:nvSpPr>
        <p:spPr>
          <a:xfrm>
            <a:off x="1427504" y="4070752"/>
            <a:ext cx="8455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2"/>
                </a:solidFill>
              </a:rPr>
              <a:t>PV </a:t>
            </a:r>
            <a:r>
              <a:rPr lang="de-DE" sz="2400" dirty="0" err="1">
                <a:solidFill>
                  <a:schemeClr val="tx2"/>
                </a:solidFill>
              </a:rPr>
              <a:t>n</a:t>
            </a:r>
            <a:r>
              <a:rPr lang="de-DE" sz="2400" dirty="0">
                <a:solidFill>
                  <a:schemeClr val="tx2"/>
                </a:solidFill>
              </a:rPr>
              <a:t> = 429		29,1%		  29,1%	      77,3%.          74,6%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5E9A3-7F0A-A942-8514-343BD7629D31}"/>
              </a:ext>
            </a:extLst>
          </p:cNvPr>
          <p:cNvSpPr txBox="1"/>
          <p:nvPr/>
        </p:nvSpPr>
        <p:spPr>
          <a:xfrm>
            <a:off x="5213266" y="1824845"/>
            <a:ext cx="337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Treatment </a:t>
            </a:r>
            <a:r>
              <a:rPr lang="de-DE" sz="2400" dirty="0" err="1"/>
              <a:t>target</a:t>
            </a:r>
            <a:r>
              <a:rPr lang="de-DE" sz="2400" dirty="0"/>
              <a:t> </a:t>
            </a:r>
            <a:r>
              <a:rPr lang="de-DE" sz="2400" dirty="0" err="1"/>
              <a:t>reached</a:t>
            </a:r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BE1D1E-C3C4-D34D-95CB-4EB07838F68D}"/>
              </a:ext>
            </a:extLst>
          </p:cNvPr>
          <p:cNvSpPr txBox="1"/>
          <p:nvPr/>
        </p:nvSpPr>
        <p:spPr>
          <a:xfrm>
            <a:off x="4348837" y="2874104"/>
            <a:ext cx="553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 </a:t>
            </a:r>
            <a:r>
              <a:rPr lang="de-DE" sz="2400" dirty="0">
                <a:solidFill>
                  <a:schemeClr val="tx2"/>
                </a:solidFill>
              </a:rPr>
              <a:t>CR		HCT	      PLT		WBC	 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DD7D5AC-5D84-914C-A32A-4A2BD6121D7C}"/>
              </a:ext>
            </a:extLst>
          </p:cNvPr>
          <p:cNvSpPr/>
          <p:nvPr/>
        </p:nvSpPr>
        <p:spPr>
          <a:xfrm>
            <a:off x="1496288" y="519612"/>
            <a:ext cx="9322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400" b="1" dirty="0" err="1">
                <a:solidFill>
                  <a:schemeClr val="tx2"/>
                </a:solidFill>
              </a:rPr>
              <a:t>Retrospective</a:t>
            </a:r>
            <a:r>
              <a:rPr lang="de-AT" sz="2400" b="1" dirty="0">
                <a:solidFill>
                  <a:schemeClr val="tx2"/>
                </a:solidFill>
              </a:rPr>
              <a:t> </a:t>
            </a:r>
            <a:r>
              <a:rPr lang="de-AT" sz="2400" b="1" dirty="0" err="1">
                <a:solidFill>
                  <a:schemeClr val="tx2"/>
                </a:solidFill>
              </a:rPr>
              <a:t>analysis</a:t>
            </a:r>
            <a:r>
              <a:rPr lang="de-AT" sz="2400" b="1" dirty="0">
                <a:solidFill>
                  <a:schemeClr val="tx2"/>
                </a:solidFill>
              </a:rPr>
              <a:t>: Longitudinal </a:t>
            </a:r>
            <a:r>
              <a:rPr lang="de-AT" sz="2400" b="1" dirty="0" err="1">
                <a:solidFill>
                  <a:schemeClr val="tx2"/>
                </a:solidFill>
              </a:rPr>
              <a:t>trends</a:t>
            </a:r>
            <a:r>
              <a:rPr lang="de-AT" sz="2400" b="1" dirty="0">
                <a:solidFill>
                  <a:schemeClr val="tx2"/>
                </a:solidFill>
              </a:rPr>
              <a:t> </a:t>
            </a:r>
            <a:r>
              <a:rPr lang="de-AT" sz="2400" b="1" dirty="0" err="1">
                <a:solidFill>
                  <a:schemeClr val="tx2"/>
                </a:solidFill>
              </a:rPr>
              <a:t>of</a:t>
            </a:r>
            <a:r>
              <a:rPr lang="de-AT" sz="2400" b="1" dirty="0">
                <a:solidFill>
                  <a:schemeClr val="tx2"/>
                </a:solidFill>
              </a:rPr>
              <a:t> </a:t>
            </a:r>
            <a:r>
              <a:rPr lang="de-AT" sz="2400" b="1" dirty="0" err="1">
                <a:solidFill>
                  <a:schemeClr val="tx2"/>
                </a:solidFill>
              </a:rPr>
              <a:t>peripheral</a:t>
            </a:r>
            <a:r>
              <a:rPr lang="de-AT" sz="2400" b="1" dirty="0">
                <a:solidFill>
                  <a:schemeClr val="tx2"/>
                </a:solidFill>
              </a:rPr>
              <a:t> </a:t>
            </a:r>
            <a:r>
              <a:rPr lang="de-AT" sz="2400" b="1" dirty="0" err="1">
                <a:solidFill>
                  <a:schemeClr val="tx2"/>
                </a:solidFill>
              </a:rPr>
              <a:t>blood</a:t>
            </a:r>
            <a:r>
              <a:rPr lang="de-AT" sz="2400" b="1" dirty="0">
                <a:solidFill>
                  <a:schemeClr val="tx2"/>
                </a:solidFill>
              </a:rPr>
              <a:t> </a:t>
            </a:r>
            <a:r>
              <a:rPr lang="de-AT" sz="2400" b="1" dirty="0" err="1">
                <a:solidFill>
                  <a:schemeClr val="tx2"/>
                </a:solidFill>
              </a:rPr>
              <a:t>counts</a:t>
            </a:r>
            <a:br>
              <a:rPr lang="de-AT" sz="2400" b="1" dirty="0">
                <a:solidFill>
                  <a:schemeClr val="tx2"/>
                </a:solidFill>
              </a:rPr>
            </a:br>
            <a:r>
              <a:rPr lang="de-AT" sz="2400" b="1" dirty="0">
                <a:solidFill>
                  <a:schemeClr val="tx2"/>
                </a:solidFill>
              </a:rPr>
              <a:t>in </a:t>
            </a:r>
            <a:r>
              <a:rPr lang="de-AT" sz="2400" b="1" dirty="0" err="1">
                <a:solidFill>
                  <a:schemeClr val="tx2"/>
                </a:solidFill>
              </a:rPr>
              <a:t>polycythaemia</a:t>
            </a:r>
            <a:r>
              <a:rPr lang="de-AT" sz="2400" b="1" dirty="0">
                <a:solidFill>
                  <a:schemeClr val="tx2"/>
                </a:solidFill>
              </a:rPr>
              <a:t> </a:t>
            </a:r>
            <a:r>
              <a:rPr lang="de-AT" sz="2400" b="1" dirty="0" err="1">
                <a:solidFill>
                  <a:schemeClr val="tx2"/>
                </a:solidFill>
              </a:rPr>
              <a:t>vera</a:t>
            </a:r>
            <a:r>
              <a:rPr lang="de-AT" sz="2400" b="1" dirty="0">
                <a:solidFill>
                  <a:schemeClr val="tx2"/>
                </a:solidFill>
              </a:rPr>
              <a:t> </a:t>
            </a:r>
            <a:r>
              <a:rPr lang="de-AT" sz="2400" b="1" dirty="0" err="1">
                <a:solidFill>
                  <a:schemeClr val="tx2"/>
                </a:solidFill>
              </a:rPr>
              <a:t>patients</a:t>
            </a:r>
            <a:r>
              <a:rPr lang="de-AT" sz="2400" b="1" dirty="0">
                <a:solidFill>
                  <a:schemeClr val="tx2"/>
                </a:solidFill>
              </a:rPr>
              <a:t> in </a:t>
            </a:r>
            <a:r>
              <a:rPr lang="de-AT" sz="2400" b="1" dirty="0" err="1">
                <a:solidFill>
                  <a:schemeClr val="tx2"/>
                </a:solidFill>
              </a:rPr>
              <a:t>the</a:t>
            </a:r>
            <a:r>
              <a:rPr lang="de-AT" sz="2400" b="1" dirty="0">
                <a:solidFill>
                  <a:schemeClr val="tx2"/>
                </a:solidFill>
              </a:rPr>
              <a:t> UK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485552F-8A6B-CA4E-8E7D-2727BB0C8FAE}"/>
              </a:ext>
            </a:extLst>
          </p:cNvPr>
          <p:cNvSpPr txBox="1"/>
          <p:nvPr/>
        </p:nvSpPr>
        <p:spPr>
          <a:xfrm>
            <a:off x="7654557" y="6020792"/>
            <a:ext cx="333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Carpenter L et al., </a:t>
            </a:r>
            <a:r>
              <a:rPr lang="de-AT" i="1" dirty="0" err="1"/>
              <a:t>eJHaem</a:t>
            </a:r>
            <a:r>
              <a:rPr lang="de-AT" i="1" dirty="0"/>
              <a:t>, </a:t>
            </a:r>
            <a:r>
              <a:rPr lang="de-AT" dirty="0"/>
              <a:t>2022 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FE158753-9ED6-4747-82DE-9231D49F459D}"/>
              </a:ext>
            </a:extLst>
          </p:cNvPr>
          <p:cNvCxnSpPr/>
          <p:nvPr/>
        </p:nvCxnSpPr>
        <p:spPr>
          <a:xfrm>
            <a:off x="1603164" y="2470067"/>
            <a:ext cx="86808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F42C5AE-69FA-AE4B-B963-60DB320BA68C}"/>
              </a:ext>
            </a:extLst>
          </p:cNvPr>
          <p:cNvCxnSpPr/>
          <p:nvPr/>
        </p:nvCxnSpPr>
        <p:spPr>
          <a:xfrm>
            <a:off x="1603165" y="3501242"/>
            <a:ext cx="86808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505ED9F-9812-C34D-8C14-E8C5A7ABA0B1}"/>
              </a:ext>
            </a:extLst>
          </p:cNvPr>
          <p:cNvCxnSpPr/>
          <p:nvPr/>
        </p:nvCxnSpPr>
        <p:spPr>
          <a:xfrm>
            <a:off x="1603163" y="5187537"/>
            <a:ext cx="86808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0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2B52A46-06A3-814B-A82D-6B8B87FF7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75" y="1015767"/>
            <a:ext cx="10411950" cy="51237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A0482D2-CD34-EA48-8A2F-88F8AF6BE771}"/>
              </a:ext>
            </a:extLst>
          </p:cNvPr>
          <p:cNvSpPr txBox="1"/>
          <p:nvPr/>
        </p:nvSpPr>
        <p:spPr>
          <a:xfrm>
            <a:off x="8110848" y="6234545"/>
            <a:ext cx="282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Gisslinger</a:t>
            </a:r>
            <a:r>
              <a:rPr lang="de-DE" dirty="0"/>
              <a:t> H, et al. EHA 2022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411FEB-6276-AF4D-8A13-2F16BF7D406D}"/>
              </a:ext>
            </a:extLst>
          </p:cNvPr>
          <p:cNvSpPr txBox="1"/>
          <p:nvPr/>
        </p:nvSpPr>
        <p:spPr>
          <a:xfrm>
            <a:off x="1793174" y="261257"/>
            <a:ext cx="90171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Patient-centered treatment goals in polycythemia </a:t>
            </a:r>
            <a:r>
              <a:rPr lang="en-US" sz="2800" b="1" dirty="0" err="1">
                <a:solidFill>
                  <a:schemeClr val="tx2"/>
                </a:solidFill>
              </a:rPr>
              <a:t>vera</a:t>
            </a:r>
            <a:r>
              <a:rPr lang="en-US" sz="2800" b="1" dirty="0">
                <a:solidFill>
                  <a:schemeClr val="tx2"/>
                </a:solidFill>
              </a:rPr>
              <a:t> (PV)</a:t>
            </a:r>
          </a:p>
          <a:p>
            <a:pPr algn="ctr"/>
            <a:r>
              <a:rPr lang="en-GB" altLang="en-US" sz="2800" b="1" dirty="0">
                <a:solidFill>
                  <a:schemeClr val="tx2"/>
                </a:solidFill>
                <a:cs typeface="Calibri" panose="020F0502020204030204" pitchFamily="34" charset="0"/>
              </a:rPr>
              <a:t>after 6 years of treatment</a:t>
            </a:r>
            <a:endParaRPr lang="de-DE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CD62-B3AE-890C-0003-436CC40F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89" y="1142695"/>
            <a:ext cx="10972800" cy="864096"/>
          </a:xfrm>
        </p:spPr>
        <p:txBody>
          <a:bodyPr>
            <a:noAutofit/>
          </a:bodyPr>
          <a:lstStyle/>
          <a:p>
            <a:pPr algn="ctr"/>
            <a:r>
              <a:rPr lang="en-GB" sz="3400" b="1" dirty="0">
                <a:solidFill>
                  <a:schemeClr val="tx2"/>
                </a:solidFill>
                <a:latin typeface="+mn-lt"/>
              </a:rPr>
              <a:t>Final study results confirm higher response rates for</a:t>
            </a:r>
            <a:br>
              <a:rPr lang="en-GB" sz="3400" b="1" dirty="0">
                <a:solidFill>
                  <a:schemeClr val="tx2"/>
                </a:solidFill>
                <a:latin typeface="+mn-lt"/>
              </a:rPr>
            </a:br>
            <a:r>
              <a:rPr lang="en-GB" sz="3400" b="1" dirty="0">
                <a:solidFill>
                  <a:schemeClr val="tx2"/>
                </a:solidFill>
                <a:latin typeface="+mn-lt"/>
              </a:rPr>
              <a:t> ropeginterferon alfa-2b versus control treatment at 6 years</a:t>
            </a:r>
            <a:endParaRPr lang="en-NL" sz="3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4DCD-9A8E-88F0-6300-E8A25146C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89" y="2667001"/>
            <a:ext cx="11329259" cy="1213449"/>
          </a:xfrm>
        </p:spPr>
        <p:txBody>
          <a:bodyPr/>
          <a:lstStyle/>
          <a:p>
            <a:pPr marL="0" indent="0">
              <a:spcAft>
                <a:spcPts val="1600"/>
              </a:spcAft>
              <a:buNone/>
            </a:pPr>
            <a:r>
              <a:rPr lang="en-US" altLang="en-US" sz="1867" dirty="0">
                <a:cs typeface="Calibri" panose="020F0502020204030204" pitchFamily="34" charset="0"/>
              </a:rPr>
              <a:t>Results from CONTINUATION-PV at 6 years agreed with previously published interim analyses,</a:t>
            </a:r>
            <a:r>
              <a:rPr lang="en-US" altLang="en-US" sz="1867" baseline="30000" dirty="0">
                <a:cs typeface="Calibri" panose="020F0502020204030204" pitchFamily="34" charset="0"/>
              </a:rPr>
              <a:t>1,2  </a:t>
            </a:r>
            <a:r>
              <a:rPr lang="en-US" altLang="en-US" sz="1867" dirty="0">
                <a:cs typeface="Calibri" panose="020F0502020204030204" pitchFamily="34" charset="0"/>
              </a:rPr>
              <a:t>demonstrating higher rates of complete hematologic response (CHR) and molecular response (MR [partial/complete] using ELN criteria) among ropeginterferon alfa-2b treated patients compared to the control group </a:t>
            </a:r>
            <a:endParaRPr lang="en-US" altLang="en-US" sz="1867" baseline="30000" dirty="0">
              <a:cs typeface="Calibri" panose="020F0502020204030204" pitchFamily="34" charset="0"/>
            </a:endParaRPr>
          </a:p>
          <a:p>
            <a:pPr>
              <a:spcAft>
                <a:spcPts val="1600"/>
              </a:spcAft>
              <a:buFontTx/>
              <a:buChar char="•"/>
            </a:pPr>
            <a:endParaRPr lang="en-US" altLang="en-US" sz="2133" baseline="30000" dirty="0">
              <a:cs typeface="Calibri" panose="020F0502020204030204" pitchFamily="34" charset="0"/>
            </a:endParaRPr>
          </a:p>
          <a:p>
            <a:endParaRPr lang="en-US" sz="3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F47BD76-B15F-4B9C-AE79-E95E881B3E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984" y="4002459"/>
          <a:ext cx="11012033" cy="159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665">
                  <a:extLst>
                    <a:ext uri="{9D8B030D-6E8A-4147-A177-3AD203B41FA5}">
                      <a16:colId xmlns:a16="http://schemas.microsoft.com/office/drawing/2014/main" val="136148697"/>
                    </a:ext>
                  </a:extLst>
                </a:gridCol>
                <a:gridCol w="1515148">
                  <a:extLst>
                    <a:ext uri="{9D8B030D-6E8A-4147-A177-3AD203B41FA5}">
                      <a16:colId xmlns:a16="http://schemas.microsoft.com/office/drawing/2014/main" val="615159828"/>
                    </a:ext>
                  </a:extLst>
                </a:gridCol>
                <a:gridCol w="1610877">
                  <a:extLst>
                    <a:ext uri="{9D8B030D-6E8A-4147-A177-3AD203B41FA5}">
                      <a16:colId xmlns:a16="http://schemas.microsoft.com/office/drawing/2014/main" val="1665180864"/>
                    </a:ext>
                  </a:extLst>
                </a:gridCol>
                <a:gridCol w="1524971">
                  <a:extLst>
                    <a:ext uri="{9D8B030D-6E8A-4147-A177-3AD203B41FA5}">
                      <a16:colId xmlns:a16="http://schemas.microsoft.com/office/drawing/2014/main" val="3942806688"/>
                    </a:ext>
                  </a:extLst>
                </a:gridCol>
                <a:gridCol w="1773124">
                  <a:extLst>
                    <a:ext uri="{9D8B030D-6E8A-4147-A177-3AD203B41FA5}">
                      <a16:colId xmlns:a16="http://schemas.microsoft.com/office/drawing/2014/main" val="2426213545"/>
                    </a:ext>
                  </a:extLst>
                </a:gridCol>
                <a:gridCol w="1773124">
                  <a:extLst>
                    <a:ext uri="{9D8B030D-6E8A-4147-A177-3AD203B41FA5}">
                      <a16:colId xmlns:a16="http://schemas.microsoft.com/office/drawing/2014/main" val="543630358"/>
                    </a:ext>
                  </a:extLst>
                </a:gridCol>
                <a:gridCol w="1773124">
                  <a:extLst>
                    <a:ext uri="{9D8B030D-6E8A-4147-A177-3AD203B41FA5}">
                      <a16:colId xmlns:a16="http://schemas.microsoft.com/office/drawing/2014/main" val="110448091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alt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Ropeginterferon alfa-2b </a:t>
                      </a:r>
                    </a:p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N=95</a:t>
                      </a:r>
                    </a:p>
                  </a:txBody>
                  <a:tcPr marL="121920" marR="121920" marT="60960" marB="6096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</a:t>
                      </a:r>
                    </a:p>
                    <a:p>
                      <a:pPr algn="ctr"/>
                      <a:r>
                        <a:rPr lang="de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N=74</a:t>
                      </a:r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 (95% CI)</a:t>
                      </a:r>
                      <a:endParaRPr lang="en-GB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</a:txBody>
                  <a:tcPr marL="121920" marR="121920" marT="60960" marB="6096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78934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de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CHR*</a:t>
                      </a:r>
                      <a:endParaRPr lang="en-GB" sz="16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48/88</a:t>
                      </a:r>
                      <a:endParaRPr lang="en-GB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54.6%</a:t>
                      </a:r>
                      <a:endParaRPr lang="en-GB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22/63</a:t>
                      </a:r>
                      <a:endParaRPr lang="en-GB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34.9%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1.55 (1.07 to 2.26)</a:t>
                      </a:r>
                      <a:endParaRPr lang="en-GB" sz="1600" b="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p=0.02</a:t>
                      </a:r>
                      <a:endParaRPr lang="en-GB" sz="16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04894998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de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</a:t>
                      </a:r>
                      <a:r>
                        <a:rPr lang="de-AT" sz="1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62/94</a:t>
                      </a:r>
                      <a:endParaRPr lang="en-GB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66.0%</a:t>
                      </a:r>
                      <a:endParaRPr lang="en-GB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14/72</a:t>
                      </a:r>
                      <a:endParaRPr lang="en-GB" sz="16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19.4%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3.23 (2.01 to 5.19)</a:t>
                      </a:r>
                    </a:p>
                  </a:txBody>
                  <a:tcPr marL="16933" marR="1693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p&lt;0.0001</a:t>
                      </a:r>
                    </a:p>
                  </a:txBody>
                  <a:tcPr marL="16933" marR="16933" marT="0" marB="0" anchor="ctr"/>
                </a:tc>
                <a:extLst>
                  <a:ext uri="{0D108BD9-81ED-4DB2-BD59-A6C34878D82A}">
                    <a16:rowId xmlns:a16="http://schemas.microsoft.com/office/drawing/2014/main" val="660105684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B5E88834-BE1E-4E0C-8F3F-B105BCFC6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44" y="6057290"/>
            <a:ext cx="21505333" cy="5849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de-AT" altLang="en-US" sz="1067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de-AT" alt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Gisslinger et al. </a:t>
            </a:r>
            <a:r>
              <a:rPr lang="pt-BR" alt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Lancet Haematol. 2020 Mar;7(3):e196-e208</a:t>
            </a:r>
          </a:p>
          <a:p>
            <a:pPr>
              <a:spcBef>
                <a:spcPct val="0"/>
              </a:spcBef>
              <a:defRPr/>
            </a:pPr>
            <a:r>
              <a:rPr lang="pt-BR" altLang="en-US" sz="1067" baseline="300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altLang="en-US" sz="1067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alt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Kiladjian et al. </a:t>
            </a:r>
            <a:r>
              <a:rPr lang="fi-FI" alt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Leukemia. 2022 May;36(5):1408-1411.</a:t>
            </a:r>
          </a:p>
          <a:p>
            <a:pPr>
              <a:spcBef>
                <a:spcPct val="0"/>
              </a:spcBef>
              <a:defRPr/>
            </a:pPr>
            <a:r>
              <a:rPr lang="fi-FI" alt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*CHR based on blood counts; MR according to ELN criteria (Barosi et al </a:t>
            </a:r>
            <a:r>
              <a:rPr lang="en-GB" altLang="en-US" sz="1067" dirty="0">
                <a:latin typeface="Calibri" panose="020F0502020204030204" pitchFamily="34" charset="0"/>
                <a:cs typeface="Calibri" panose="020F0502020204030204" pitchFamily="34" charset="0"/>
              </a:rPr>
              <a:t>Blood. 2009 May 14;113[20:4829-33] with last observation carried forward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0D482-5769-4FBE-B0DF-2475BFF25FB2}"/>
              </a:ext>
            </a:extLst>
          </p:cNvPr>
          <p:cNvSpPr txBox="1"/>
          <p:nvPr/>
        </p:nvSpPr>
        <p:spPr>
          <a:xfrm rot="5400000">
            <a:off x="10459853" y="5184124"/>
            <a:ext cx="26198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Full analysis set</a:t>
            </a:r>
          </a:p>
        </p:txBody>
      </p:sp>
    </p:spTree>
    <p:extLst>
      <p:ext uri="{BB962C8B-B14F-4D97-AF65-F5344CB8AC3E}">
        <p14:creationId xmlns:p14="http://schemas.microsoft.com/office/powerpoint/2010/main" val="69690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1641</Words>
  <Application>Microsoft Macintosh PowerPoint</Application>
  <PresentationFormat>Breitbild</PresentationFormat>
  <Paragraphs>195</Paragraphs>
  <Slides>21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ＭＳ Ｐゴシック</vt:lpstr>
      <vt:lpstr>AdvOT5843c571</vt:lpstr>
      <vt:lpstr>Arial</vt:lpstr>
      <vt:lpstr>Calibri</vt:lpstr>
      <vt:lpstr>Calibri Light</vt:lpstr>
      <vt:lpstr>Cambria</vt:lpstr>
      <vt:lpstr>Helvetica Neue</vt:lpstr>
      <vt:lpstr>Myriad Pro</vt:lpstr>
      <vt:lpstr>Verdana</vt:lpstr>
      <vt:lpstr>Office</vt:lpstr>
      <vt:lpstr>Should interferon be standard first line therapy for high-risk PV patients?</vt:lpstr>
      <vt:lpstr>PowerPoint-Präsentation</vt:lpstr>
      <vt:lpstr>Patient-centered treatment goals in polycythemia vera (PV)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Final study results confirm higher response rates for  ropeginterferon alfa-2b versus control treatment at 6 years</vt:lpstr>
      <vt:lpstr>PowerPoint-Präsentation</vt:lpstr>
      <vt:lpstr>Freedom from phlebotomy</vt:lpstr>
      <vt:lpstr>PowerPoint-Präsentation</vt:lpstr>
      <vt:lpstr>PowerPoint-Präsentation</vt:lpstr>
      <vt:lpstr>Evaluation of PV-related symptom burden</vt:lpstr>
      <vt:lpstr>Patient disposition and dosing</vt:lpstr>
      <vt:lpstr>PV-related symptoms</vt:lpstr>
      <vt:lpstr>Change in occurrence of symptoms during ropeginterferon Year 1 versus Year 6</vt:lpstr>
      <vt:lpstr>Potential disease modification </vt:lpstr>
      <vt:lpstr>PowerPoint-Präsentation</vt:lpstr>
      <vt:lpstr>Ropeginterferon: Conclusion </vt:lpstr>
      <vt:lpstr>CEMPO Treatment Guidelines for PV</vt:lpstr>
    </vt:vector>
  </TitlesOfParts>
  <Company>Medizinische Universitaet Wien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Renate</dc:creator>
  <cp:lastModifiedBy>Microsoft Office User</cp:lastModifiedBy>
  <cp:revision>203</cp:revision>
  <cp:lastPrinted>2021-05-07T09:25:54Z</cp:lastPrinted>
  <dcterms:created xsi:type="dcterms:W3CDTF">2021-05-04T07:01:54Z</dcterms:created>
  <dcterms:modified xsi:type="dcterms:W3CDTF">2023-07-18T12:35:53Z</dcterms:modified>
</cp:coreProperties>
</file>