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23"/>
  </p:notesMasterIdLst>
  <p:sldIdLst>
    <p:sldId id="256" r:id="rId2"/>
    <p:sldId id="257" r:id="rId3"/>
    <p:sldId id="300" r:id="rId4"/>
    <p:sldId id="295" r:id="rId5"/>
    <p:sldId id="296" r:id="rId6"/>
    <p:sldId id="297" r:id="rId7"/>
    <p:sldId id="298" r:id="rId8"/>
    <p:sldId id="304" r:id="rId9"/>
    <p:sldId id="285" r:id="rId10"/>
    <p:sldId id="279" r:id="rId11"/>
    <p:sldId id="280" r:id="rId12"/>
    <p:sldId id="305" r:id="rId13"/>
    <p:sldId id="287" r:id="rId14"/>
    <p:sldId id="301" r:id="rId15"/>
    <p:sldId id="282" r:id="rId16"/>
    <p:sldId id="302" r:id="rId17"/>
    <p:sldId id="289" r:id="rId18"/>
    <p:sldId id="284" r:id="rId19"/>
    <p:sldId id="290" r:id="rId20"/>
    <p:sldId id="293" r:id="rId21"/>
    <p:sldId id="30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DC7"/>
    <a:srgbClr val="B37AC3"/>
    <a:srgbClr val="A258C4"/>
    <a:srgbClr val="ED8081"/>
    <a:srgbClr val="ED7FBD"/>
    <a:srgbClr val="FF002A"/>
    <a:srgbClr val="009245"/>
    <a:srgbClr val="A027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/>
    <p:restoredTop sz="91916"/>
  </p:normalViewPr>
  <p:slideViewPr>
    <p:cSldViewPr snapToGrid="0" snapToObjects="1">
      <p:cViewPr varScale="1">
        <p:scale>
          <a:sx n="124" d="100"/>
          <a:sy n="124" d="100"/>
        </p:scale>
        <p:origin x="1864" y="16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icoleekucine/Desktop/MPN%20thrombosis%20paper/Corrected%20Final%20Figure%20and%20Tab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icoleekucine/Desktop/MPN%20research/MPN%20thrombosis%20paper/Corrected%20Final%20Figure%20and%20Tab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Thrombotic</a:t>
            </a:r>
            <a:r>
              <a:rPr lang="en-US" baseline="0" dirty="0">
                <a:solidFill>
                  <a:schemeClr val="tx1"/>
                </a:solidFill>
              </a:rPr>
              <a:t> Events by Mutation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Sheet1!$A$12</c:f>
              <c:strCache>
                <c:ptCount val="1"/>
                <c:pt idx="0">
                  <c:v>Thrombosis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Sheet1!$B$11:$E$11</c:f>
              <c:strCache>
                <c:ptCount val="4"/>
                <c:pt idx="0">
                  <c:v>JAK2</c:v>
                </c:pt>
                <c:pt idx="1">
                  <c:v>CALR</c:v>
                </c:pt>
                <c:pt idx="2">
                  <c:v>MPL</c:v>
                </c:pt>
                <c:pt idx="3">
                  <c:v>TN</c:v>
                </c:pt>
              </c:strCache>
            </c:strRef>
          </c:cat>
          <c:val>
            <c:numRef>
              <c:f>Sheet1!$B$12:$E$12</c:f>
              <c:numCache>
                <c:formatCode>General</c:formatCode>
                <c:ptCount val="4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85-BA44-86FE-1AFDD56D8CB5}"/>
            </c:ext>
          </c:extLst>
        </c:ser>
        <c:ser>
          <c:idx val="1"/>
          <c:order val="1"/>
          <c:tx>
            <c:strRef>
              <c:f>Sheet1!$A$13</c:f>
              <c:strCache>
                <c:ptCount val="1"/>
                <c:pt idx="0">
                  <c:v>No Thrombosis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Sheet1!$B$11:$E$11</c:f>
              <c:strCache>
                <c:ptCount val="4"/>
                <c:pt idx="0">
                  <c:v>JAK2</c:v>
                </c:pt>
                <c:pt idx="1">
                  <c:v>CALR</c:v>
                </c:pt>
                <c:pt idx="2">
                  <c:v>MPL</c:v>
                </c:pt>
                <c:pt idx="3">
                  <c:v>TN</c:v>
                </c:pt>
              </c:strCache>
            </c:strRef>
          </c:cat>
          <c:val>
            <c:numRef>
              <c:f>Sheet1!$B$13:$E$13</c:f>
              <c:numCache>
                <c:formatCode>General</c:formatCode>
                <c:ptCount val="4"/>
                <c:pt idx="0">
                  <c:v>21</c:v>
                </c:pt>
                <c:pt idx="1">
                  <c:v>7</c:v>
                </c:pt>
                <c:pt idx="2">
                  <c:v>2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85-BA44-86FE-1AFDD56D8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06433984"/>
        <c:axId val="1706145488"/>
      </c:barChart>
      <c:catAx>
        <c:axId val="170643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6145488"/>
        <c:crosses val="autoZero"/>
        <c:auto val="1"/>
        <c:lblAlgn val="ctr"/>
        <c:lblOffset val="100"/>
        <c:noMultiLvlLbl val="0"/>
      </c:catAx>
      <c:valAx>
        <c:axId val="1706145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6433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r>
              <a:rPr lang="en-US" sz="1400" u="none">
                <a:solidFill>
                  <a:schemeClr val="tx1"/>
                </a:solidFill>
                <a:latin typeface="+mn-lt"/>
              </a:rPr>
              <a:t>Thrombotic Events by MPN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Thrombosis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Sheet1!$B$21:$E$21</c:f>
              <c:strCache>
                <c:ptCount val="4"/>
                <c:pt idx="0">
                  <c:v>PV</c:v>
                </c:pt>
                <c:pt idx="1">
                  <c:v>ET</c:v>
                </c:pt>
                <c:pt idx="2">
                  <c:v>Pre-MF</c:v>
                </c:pt>
                <c:pt idx="3">
                  <c:v>MF</c:v>
                </c:pt>
              </c:strCache>
            </c:strRef>
          </c:cat>
          <c:val>
            <c:numRef>
              <c:f>Sheet1!$B$22:$E$22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C3-784C-80EB-64D305D3F560}"/>
            </c:ext>
          </c:extLst>
        </c:ser>
        <c:ser>
          <c:idx val="1"/>
          <c:order val="1"/>
          <c:tx>
            <c:strRef>
              <c:f>Sheet1!$A$23</c:f>
              <c:strCache>
                <c:ptCount val="1"/>
                <c:pt idx="0">
                  <c:v>No Thrombosis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Sheet1!$B$21:$E$21</c:f>
              <c:strCache>
                <c:ptCount val="4"/>
                <c:pt idx="0">
                  <c:v>PV</c:v>
                </c:pt>
                <c:pt idx="1">
                  <c:v>ET</c:v>
                </c:pt>
                <c:pt idx="2">
                  <c:v>Pre-MF</c:v>
                </c:pt>
                <c:pt idx="3">
                  <c:v>MF</c:v>
                </c:pt>
              </c:strCache>
            </c:strRef>
          </c:cat>
          <c:val>
            <c:numRef>
              <c:f>Sheet1!$B$23:$E$23</c:f>
              <c:numCache>
                <c:formatCode>General</c:formatCode>
                <c:ptCount val="4"/>
                <c:pt idx="0">
                  <c:v>10</c:v>
                </c:pt>
                <c:pt idx="1">
                  <c:v>35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C3-784C-80EB-64D305D3F5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83680"/>
        <c:axId val="48585360"/>
      </c:barChart>
      <c:catAx>
        <c:axId val="4858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8585360"/>
        <c:crosses val="autoZero"/>
        <c:auto val="1"/>
        <c:lblAlgn val="ctr"/>
        <c:lblOffset val="100"/>
        <c:noMultiLvlLbl val="0"/>
      </c:catAx>
      <c:valAx>
        <c:axId val="48585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858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303247204294646"/>
          <c:y val="0.86490039399115703"/>
          <c:w val="0.61393476840841443"/>
          <c:h val="9.1959718554694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C9B841-30FF-994B-A8FB-F68A5D13A4DD}" type="datetimeFigureOut">
              <a:rPr lang="en-US" smtClean="0"/>
              <a:t>6/15/23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31C14-C53B-9545-851E-261699FB5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4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231C14-C53B-9545-851E-261699FB5F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9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101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26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37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3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01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34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61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6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3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6/15/23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3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2" descr="Pediatrics | Weill Cornell Medicine">
            <a:extLst>
              <a:ext uri="{FF2B5EF4-FFF2-40B4-BE49-F238E27FC236}">
                <a16:creationId xmlns:a16="http://schemas.microsoft.com/office/drawing/2014/main" id="{A9C4106E-9EA4-A62E-71C1-3F006E5396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" y="6410960"/>
            <a:ext cx="2490275" cy="40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91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F96E-327B-F54D-A90A-4808F315E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51482"/>
            <a:ext cx="7772400" cy="1250967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Pediatric/AYA MPN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874D21-ACBC-6E40-B38B-98960395D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43227"/>
            <a:ext cx="6858000" cy="1753312"/>
          </a:xfrm>
        </p:spPr>
        <p:txBody>
          <a:bodyPr>
            <a:normAutofit/>
          </a:bodyPr>
          <a:lstStyle/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Nicole Kucine, MD, MS</a:t>
            </a:r>
          </a:p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Associate Professor of Clinical Pediatrics</a:t>
            </a:r>
          </a:p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Weill Cornell Medicine </a:t>
            </a:r>
          </a:p>
          <a:p>
            <a:pPr>
              <a:lnSpc>
                <a:spcPts val="1800"/>
              </a:lnSpc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https://pediatric-</a:t>
            </a:r>
            <a:r>
              <a:rPr 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mpn.weill.cornell.edu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8835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7CF4-4193-BF46-AD75-DD479B7F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Thrombotic events happen in young MPN patients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D17F7036-A43E-CBBA-6378-0774DA3C0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686657"/>
              </p:ext>
            </p:extLst>
          </p:nvPr>
        </p:nvGraphicFramePr>
        <p:xfrm>
          <a:off x="1188037" y="1922761"/>
          <a:ext cx="6733338" cy="2853530"/>
        </p:xfrm>
        <a:graphic>
          <a:graphicData uri="http://schemas.openxmlformats.org/drawingml/2006/table">
            <a:tbl>
              <a:tblPr/>
              <a:tblGrid>
                <a:gridCol w="1571946">
                  <a:extLst>
                    <a:ext uri="{9D8B030D-6E8A-4147-A177-3AD203B41FA5}">
                      <a16:colId xmlns:a16="http://schemas.microsoft.com/office/drawing/2014/main" val="1254203931"/>
                    </a:ext>
                  </a:extLst>
                </a:gridCol>
                <a:gridCol w="893852">
                  <a:extLst>
                    <a:ext uri="{9D8B030D-6E8A-4147-A177-3AD203B41FA5}">
                      <a16:colId xmlns:a16="http://schemas.microsoft.com/office/drawing/2014/main" val="159124235"/>
                    </a:ext>
                  </a:extLst>
                </a:gridCol>
                <a:gridCol w="1887698">
                  <a:extLst>
                    <a:ext uri="{9D8B030D-6E8A-4147-A177-3AD203B41FA5}">
                      <a16:colId xmlns:a16="http://schemas.microsoft.com/office/drawing/2014/main" val="138631652"/>
                    </a:ext>
                  </a:extLst>
                </a:gridCol>
                <a:gridCol w="2379842">
                  <a:extLst>
                    <a:ext uri="{9D8B030D-6E8A-4147-A177-3AD203B41FA5}">
                      <a16:colId xmlns:a16="http://schemas.microsoft.com/office/drawing/2014/main" val="3756017343"/>
                    </a:ext>
                  </a:extLst>
                </a:gridCol>
              </a:tblGrid>
              <a:tr h="570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range (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VTE events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9962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Boddu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 </a:t>
                      </a:r>
                    </a:p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(at/before presentation)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564561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Barzilai,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444677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Sobas,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11%/11%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858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1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819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C63-3B5A-884E-9A4A-504B7A059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186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Thrombosis in young patients is associated with </a:t>
            </a:r>
            <a:r>
              <a:rPr lang="en-US" i="1" dirty="0"/>
              <a:t>JAK2</a:t>
            </a:r>
            <a:r>
              <a:rPr lang="en-US" dirty="0"/>
              <a:t> &amp; PV status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01974-B30F-3E4F-9FFA-7642E1FF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387" y="2015037"/>
            <a:ext cx="5166088" cy="3816627"/>
          </a:xfrm>
        </p:spPr>
        <p:txBody>
          <a:bodyPr>
            <a:normAutofit/>
          </a:bodyPr>
          <a:lstStyle/>
          <a:p>
            <a:r>
              <a:rPr lang="en-US" dirty="0"/>
              <a:t>7 out of 58 (12%) had clots</a:t>
            </a:r>
          </a:p>
          <a:p>
            <a:pPr lvl="1"/>
            <a:r>
              <a:rPr lang="en-US" dirty="0"/>
              <a:t>5 were female</a:t>
            </a:r>
          </a:p>
          <a:p>
            <a:pPr lvl="1"/>
            <a:r>
              <a:rPr lang="en-US" dirty="0"/>
              <a:t>5 had clot prior to MPN diagnosis</a:t>
            </a:r>
          </a:p>
          <a:p>
            <a:pPr lvl="1"/>
            <a:r>
              <a:rPr lang="en-US" dirty="0"/>
              <a:t>Budd-Chiari most common type</a:t>
            </a:r>
          </a:p>
          <a:p>
            <a:endParaRPr lang="en-US" sz="1000" dirty="0"/>
          </a:p>
          <a:p>
            <a:r>
              <a:rPr lang="en-US" dirty="0"/>
              <a:t>Significant association with</a:t>
            </a:r>
          </a:p>
          <a:p>
            <a:pPr lvl="1"/>
            <a:r>
              <a:rPr lang="en-US" i="1" dirty="0"/>
              <a:t>JAK2V617F 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=0.02)</a:t>
            </a:r>
          </a:p>
          <a:p>
            <a:pPr lvl="1"/>
            <a:r>
              <a:rPr lang="en-US" dirty="0"/>
              <a:t>PV (</a:t>
            </a:r>
            <a:r>
              <a:rPr lang="en-US" i="1" dirty="0"/>
              <a:t>p</a:t>
            </a:r>
            <a:r>
              <a:rPr lang="en-US" dirty="0"/>
              <a:t>=0.01)</a:t>
            </a:r>
            <a:endParaRPr lang="en-US" i="1" dirty="0"/>
          </a:p>
          <a:p>
            <a:pPr lvl="1"/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C13042-3A18-5943-ACE8-370DF839A0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2107929"/>
              </p:ext>
            </p:extLst>
          </p:nvPr>
        </p:nvGraphicFramePr>
        <p:xfrm>
          <a:off x="5274681" y="1537425"/>
          <a:ext cx="3895898" cy="259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7CBF66-1705-944B-A72C-667730C63F16}"/>
              </a:ext>
            </a:extLst>
          </p:cNvPr>
          <p:cNvSpPr txBox="1"/>
          <p:nvPr/>
        </p:nvSpPr>
        <p:spPr>
          <a:xfrm>
            <a:off x="3071973" y="6215043"/>
            <a:ext cx="15000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Shimano et al, </a:t>
            </a:r>
            <a:r>
              <a:rPr lang="en-US" sz="1000" b="1" i="1" dirty="0"/>
              <a:t>AJH</a:t>
            </a:r>
            <a:r>
              <a:rPr lang="en-US" sz="1000" b="1" dirty="0"/>
              <a:t>, 2022 </a:t>
            </a:r>
            <a:r>
              <a:rPr lang="en-US" sz="1000" b="1" i="1" dirty="0"/>
              <a:t>		</a:t>
            </a:r>
            <a:endParaRPr lang="en-US" sz="1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5D1F52-803A-9B4D-B1BB-EA24C0D0A504}"/>
              </a:ext>
            </a:extLst>
          </p:cNvPr>
          <p:cNvSpPr txBox="1"/>
          <p:nvPr/>
        </p:nvSpPr>
        <p:spPr>
          <a:xfrm>
            <a:off x="9392478" y="-168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BD1F1E2-360D-004D-8E21-41BCE013D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005769"/>
              </p:ext>
            </p:extLst>
          </p:nvPr>
        </p:nvGraphicFramePr>
        <p:xfrm>
          <a:off x="5274681" y="4291047"/>
          <a:ext cx="3895898" cy="247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9398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8BE1-F759-6B38-6426-EF721B7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Bleeding complications are less frequent than thrombotic events 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C2581EB5-73D3-614A-9A61-B26A97AA06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999550"/>
              </p:ext>
            </p:extLst>
          </p:nvPr>
        </p:nvGraphicFramePr>
        <p:xfrm>
          <a:off x="878921" y="2288945"/>
          <a:ext cx="7386156" cy="2962909"/>
        </p:xfrm>
        <a:graphic>
          <a:graphicData uri="http://schemas.openxmlformats.org/drawingml/2006/table">
            <a:tbl>
              <a:tblPr/>
              <a:tblGrid>
                <a:gridCol w="1891568">
                  <a:extLst>
                    <a:ext uri="{9D8B030D-6E8A-4147-A177-3AD203B41FA5}">
                      <a16:colId xmlns:a16="http://schemas.microsoft.com/office/drawing/2014/main" val="1254203931"/>
                    </a:ext>
                  </a:extLst>
                </a:gridCol>
                <a:gridCol w="1235825">
                  <a:extLst>
                    <a:ext uri="{9D8B030D-6E8A-4147-A177-3AD203B41FA5}">
                      <a16:colId xmlns:a16="http://schemas.microsoft.com/office/drawing/2014/main" val="159124235"/>
                    </a:ext>
                  </a:extLst>
                </a:gridCol>
                <a:gridCol w="2006545">
                  <a:extLst>
                    <a:ext uri="{9D8B030D-6E8A-4147-A177-3AD203B41FA5}">
                      <a16:colId xmlns:a16="http://schemas.microsoft.com/office/drawing/2014/main" val="138631652"/>
                    </a:ext>
                  </a:extLst>
                </a:gridCol>
                <a:gridCol w="2252218">
                  <a:extLst>
                    <a:ext uri="{9D8B030D-6E8A-4147-A177-3AD203B41FA5}">
                      <a16:colId xmlns:a16="http://schemas.microsoft.com/office/drawing/2014/main" val="3756017343"/>
                    </a:ext>
                  </a:extLst>
                </a:gridCol>
              </a:tblGrid>
              <a:tr h="570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range (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bleeding events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9962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Boddu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1.5%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(at/before presentation)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51140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Barzilai,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444677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Sobas,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6%/10%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858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191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E8BFFDA-D730-7B11-BD36-4EC587871B4E}"/>
              </a:ext>
            </a:extLst>
          </p:cNvPr>
          <p:cNvSpPr txBox="1"/>
          <p:nvPr/>
        </p:nvSpPr>
        <p:spPr>
          <a:xfrm>
            <a:off x="426376" y="5327869"/>
            <a:ext cx="8291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/>
              <a:t>*When looking only at those ≤ 20, % of ET that is triple negative = 9.5%</a:t>
            </a:r>
          </a:p>
        </p:txBody>
      </p:sp>
    </p:spTree>
    <p:extLst>
      <p:ext uri="{BB962C8B-B14F-4D97-AF65-F5344CB8AC3E}">
        <p14:creationId xmlns:p14="http://schemas.microsoft.com/office/powerpoint/2010/main" val="252349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BB94-E8CF-E6EB-4A4F-9C3EBF44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160783"/>
          </a:xfrm>
        </p:spPr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AFA4C-9E1A-B1CC-F949-93805389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237385"/>
            <a:ext cx="7886700" cy="1500187"/>
          </a:xfrm>
        </p:spPr>
        <p:txBody>
          <a:bodyPr>
            <a:normAutofit/>
          </a:bodyPr>
          <a:lstStyle/>
          <a:p>
            <a:r>
              <a:rPr lang="en-US" sz="3200" i="1" dirty="0"/>
              <a:t>What are the best ways to prevent and manage hemostatic events in young patients with MPNs?</a:t>
            </a:r>
          </a:p>
        </p:txBody>
      </p:sp>
    </p:spTree>
    <p:extLst>
      <p:ext uri="{BB962C8B-B14F-4D97-AF65-F5344CB8AC3E}">
        <p14:creationId xmlns:p14="http://schemas.microsoft.com/office/powerpoint/2010/main" val="3777084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693F-449B-23E8-AF4E-B24D99BE4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indications for cytoreduction in young patients?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C959-D283-E597-D86E-518C43F22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21756"/>
          </a:xfrm>
        </p:spPr>
        <p:txBody>
          <a:bodyPr>
            <a:normAutofit/>
          </a:bodyPr>
          <a:lstStyle/>
          <a:p>
            <a:r>
              <a:rPr lang="en-US" dirty="0"/>
              <a:t>Should risk criteria for older patients be used in young patients?</a:t>
            </a:r>
          </a:p>
          <a:p>
            <a:pPr lvl="1"/>
            <a:r>
              <a:rPr lang="en-US" dirty="0"/>
              <a:t>Does “&lt; 60” matter when </a:t>
            </a:r>
            <a:r>
              <a:rPr lang="en-US" i="1" dirty="0"/>
              <a:t>all</a:t>
            </a:r>
            <a:r>
              <a:rPr lang="en-US" dirty="0"/>
              <a:t> are &lt; 60?</a:t>
            </a:r>
          </a:p>
          <a:p>
            <a:endParaRPr lang="en-US" sz="800" dirty="0"/>
          </a:p>
          <a:p>
            <a:r>
              <a:rPr lang="en-US" dirty="0"/>
              <a:t>When is cytoreduction considered? </a:t>
            </a:r>
          </a:p>
          <a:p>
            <a:pPr lvl="1"/>
            <a:r>
              <a:rPr lang="en-US" dirty="0"/>
              <a:t>Extreme thrombocytosis?</a:t>
            </a:r>
          </a:p>
          <a:p>
            <a:pPr lvl="2"/>
            <a:r>
              <a:rPr lang="en-US" dirty="0"/>
              <a:t>What is the “right platelet count”? </a:t>
            </a:r>
          </a:p>
          <a:p>
            <a:pPr lvl="3"/>
            <a:r>
              <a:rPr lang="en-US" dirty="0"/>
              <a:t>In asymptomatic patients we don’t have data that there is one</a:t>
            </a:r>
          </a:p>
          <a:p>
            <a:pPr lvl="1"/>
            <a:r>
              <a:rPr lang="en-US" dirty="0"/>
              <a:t>Symptom management?</a:t>
            </a:r>
          </a:p>
          <a:p>
            <a:pPr lvl="1"/>
            <a:r>
              <a:rPr lang="en-US" dirty="0"/>
              <a:t>Prevent progression? After progression occurs?</a:t>
            </a:r>
          </a:p>
          <a:p>
            <a:pPr lvl="1"/>
            <a:r>
              <a:rPr lang="en-US" dirty="0"/>
              <a:t>After thrombosis or hemorrhage?</a:t>
            </a:r>
          </a:p>
          <a:p>
            <a:pPr lvl="1"/>
            <a:r>
              <a:rPr lang="en-US" dirty="0" err="1"/>
              <a:t>aVWD</a:t>
            </a:r>
            <a:r>
              <a:rPr lang="en-US" dirty="0"/>
              <a:t> without bleeding?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3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3E1C6-B593-44AB-8ECB-EA3A6CD4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Cytoreduction is often prescribed for young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1D3B2-906F-F093-238D-8818ECBF2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5288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EHA study</a:t>
            </a:r>
            <a:r>
              <a:rPr lang="en-US" dirty="0"/>
              <a:t>:</a:t>
            </a:r>
          </a:p>
          <a:p>
            <a:r>
              <a:rPr lang="en-US" dirty="0"/>
              <a:t>301 (67.8%) received cytoreductive therapy</a:t>
            </a:r>
          </a:p>
          <a:p>
            <a:pPr lvl="1"/>
            <a:r>
              <a:rPr lang="en-US" dirty="0"/>
              <a:t>Hydroxycarbamide most common 1</a:t>
            </a:r>
            <a:r>
              <a:rPr lang="en-US" baseline="30000" dirty="0"/>
              <a:t>st</a:t>
            </a:r>
            <a:r>
              <a:rPr lang="en-US" dirty="0"/>
              <a:t> line</a:t>
            </a:r>
          </a:p>
          <a:p>
            <a:pPr lvl="1"/>
            <a:r>
              <a:rPr lang="en-US" dirty="0"/>
              <a:t>Interferon most common 2</a:t>
            </a:r>
            <a:r>
              <a:rPr lang="en-US" baseline="30000" dirty="0"/>
              <a:t>nd</a:t>
            </a:r>
            <a:r>
              <a:rPr lang="en-US" dirty="0"/>
              <a:t> line</a:t>
            </a:r>
          </a:p>
          <a:p>
            <a:pPr lvl="1"/>
            <a:endParaRPr lang="en-US" sz="1100" dirty="0"/>
          </a:p>
          <a:p>
            <a:r>
              <a:rPr lang="en-US" dirty="0"/>
              <a:t>Reasons for starting cytoreduction included:</a:t>
            </a:r>
          </a:p>
          <a:p>
            <a:pPr lvl="1"/>
            <a:r>
              <a:rPr lang="en-US" dirty="0"/>
              <a:t>Extreme thrombocytosis (</a:t>
            </a:r>
            <a:r>
              <a:rPr lang="en-US" dirty="0" err="1"/>
              <a:t>plt</a:t>
            </a:r>
            <a:r>
              <a:rPr lang="en-US" dirty="0"/>
              <a:t> count &gt;1000 x 10</a:t>
            </a:r>
            <a:r>
              <a:rPr lang="en-US" baseline="30000" dirty="0"/>
              <a:t>9</a:t>
            </a:r>
            <a:r>
              <a:rPr lang="en-US" dirty="0"/>
              <a:t>/L)</a:t>
            </a:r>
          </a:p>
          <a:p>
            <a:pPr lvl="1"/>
            <a:r>
              <a:rPr lang="en-US" dirty="0"/>
              <a:t>Pregnancy</a:t>
            </a:r>
          </a:p>
          <a:p>
            <a:pPr lvl="1"/>
            <a:r>
              <a:rPr lang="en-US" dirty="0"/>
              <a:t>Phenotypic evolution</a:t>
            </a:r>
          </a:p>
          <a:p>
            <a:pPr lvl="1"/>
            <a:r>
              <a:rPr lang="en-US" dirty="0"/>
              <a:t>Symptoms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ED7240-E313-C28B-9466-E0073BACD785}"/>
              </a:ext>
            </a:extLst>
          </p:cNvPr>
          <p:cNvSpPr txBox="1"/>
          <p:nvPr/>
        </p:nvSpPr>
        <p:spPr>
          <a:xfrm>
            <a:off x="5968069" y="6108280"/>
            <a:ext cx="16866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Sobas et al, </a:t>
            </a:r>
            <a:r>
              <a:rPr lang="en-US" sz="10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Blood Adv</a:t>
            </a:r>
            <a:r>
              <a:rPr lang="en-US" sz="1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2022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435752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693F-449B-23E8-AF4E-B24D99BE4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There has been limited study of specific agents in younger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C959-D283-E597-D86E-518C43F22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Hydroxyurea and interferons used off label in children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Clinical trials for newer agents ≥ 18 years old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NCCN &amp; ELN guidelines recommend considering interferon as first line in young patients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Barbui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et al., 2018; </a:t>
            </a:r>
            <a:r>
              <a:rPr lang="en-US" sz="11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Gerds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et al, 2022) 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1000" dirty="0"/>
          </a:p>
          <a:p>
            <a:r>
              <a:rPr lang="en-US" dirty="0"/>
              <a:t>Interferon can be well tolerated in pediatric patients </a:t>
            </a:r>
            <a:r>
              <a:rPr lang="en-U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(Kucine, et al, 2021) 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50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BB94-E8CF-E6EB-4A4F-9C3EBF44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160783"/>
          </a:xfrm>
        </p:spPr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AFA4C-9E1A-B1CC-F949-93805389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237385"/>
            <a:ext cx="7886700" cy="150018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 i="1" dirty="0"/>
              <a:t>Which pediatric MPN patients should be started on cytoreductive therapy, and which therapies should be used?</a:t>
            </a:r>
          </a:p>
        </p:txBody>
      </p:sp>
    </p:spTree>
    <p:extLst>
      <p:ext uri="{BB962C8B-B14F-4D97-AF65-F5344CB8AC3E}">
        <p14:creationId xmlns:p14="http://schemas.microsoft.com/office/powerpoint/2010/main" val="1241808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9465E-5213-5098-A7A2-34A4C9D5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Pregnancy in MPN patients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D4FA2-969E-3B9D-4947-EA4755259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Sobas, et al (2022) - </a:t>
            </a:r>
            <a:r>
              <a:rPr lang="en-US" dirty="0">
                <a:sym typeface="Wingdings" pitchFamily="2" charset="2"/>
              </a:rPr>
              <a:t>214 MPN pregnancies</a:t>
            </a:r>
          </a:p>
          <a:p>
            <a:pPr lvl="1"/>
            <a:r>
              <a:rPr lang="en-US" dirty="0">
                <a:sym typeface="Wingdings" pitchFamily="2" charset="2"/>
              </a:rPr>
              <a:t>Overall live birth rate was 78% - highest in ET</a:t>
            </a:r>
          </a:p>
          <a:p>
            <a:r>
              <a:rPr lang="en-US" dirty="0" err="1">
                <a:sym typeface="Wingdings" pitchFamily="2" charset="2"/>
              </a:rPr>
              <a:t>Landtblom</a:t>
            </a:r>
            <a:r>
              <a:rPr lang="en-US" dirty="0">
                <a:sym typeface="Wingdings" pitchFamily="2" charset="2"/>
              </a:rPr>
              <a:t>, et al (2022) - 342 MPN pregnancies</a:t>
            </a:r>
          </a:p>
          <a:p>
            <a:pPr lvl="1"/>
            <a:r>
              <a:rPr lang="en-US" dirty="0">
                <a:sym typeface="Wingdings" pitchFamily="2" charset="2"/>
              </a:rPr>
              <a:t>Increased preterm &amp; LBW in MPNs vs controls</a:t>
            </a:r>
          </a:p>
          <a:p>
            <a:r>
              <a:rPr lang="en-US" dirty="0">
                <a:sym typeface="Wingdings" pitchFamily="2" charset="2"/>
              </a:rPr>
              <a:t>Maze, et al (2018) - Systematic review </a:t>
            </a:r>
          </a:p>
          <a:p>
            <a:pPr lvl="1"/>
            <a:r>
              <a:rPr lang="en-US" dirty="0">
                <a:sym typeface="Wingdings" pitchFamily="2" charset="2"/>
              </a:rPr>
              <a:t>Higher live birth rates with aspirin &amp; IFN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Robinson &amp; Harrison (2020) offer roadmap for management approach</a:t>
            </a:r>
          </a:p>
          <a:p>
            <a:pPr lvl="1"/>
            <a:r>
              <a:rPr lang="en-US" dirty="0">
                <a:sym typeface="Wingdings" pitchFamily="2" charset="2"/>
              </a:rPr>
              <a:t>Starts </a:t>
            </a:r>
            <a:r>
              <a:rPr lang="en-US" u="sng" dirty="0">
                <a:sym typeface="Wingdings" pitchFamily="2" charset="2"/>
              </a:rPr>
              <a:t>before conception</a:t>
            </a:r>
            <a:r>
              <a:rPr lang="en-US" dirty="0">
                <a:sym typeface="Wingdings" pitchFamily="2" charset="2"/>
              </a:rPr>
              <a:t> &amp; continues </a:t>
            </a:r>
            <a:r>
              <a:rPr lang="en-US" u="sng" dirty="0">
                <a:sym typeface="Wingdings" pitchFamily="2" charset="2"/>
              </a:rPr>
              <a:t>post-delivery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pPr lvl="1"/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84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BB94-E8CF-E6EB-4A4F-9C3EBF44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160783"/>
          </a:xfrm>
        </p:spPr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AFA4C-9E1A-B1CC-F949-93805389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237385"/>
            <a:ext cx="7886700" cy="1500187"/>
          </a:xfrm>
        </p:spPr>
        <p:txBody>
          <a:bodyPr>
            <a:normAutofit/>
          </a:bodyPr>
          <a:lstStyle/>
          <a:p>
            <a:r>
              <a:rPr lang="en-US" sz="3200" i="1" dirty="0"/>
              <a:t>What is the optimal management for pregnant patients with MPNs? What are the best/safest ways to study this?</a:t>
            </a:r>
          </a:p>
        </p:txBody>
      </p:sp>
    </p:spTree>
    <p:extLst>
      <p:ext uri="{BB962C8B-B14F-4D97-AF65-F5344CB8AC3E}">
        <p14:creationId xmlns:p14="http://schemas.microsoft.com/office/powerpoint/2010/main" val="38746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430CB-CE42-974A-AD0B-A97797A8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Disclosures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2BC5F-42DD-1049-AA3B-C9BED107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Consultant </a:t>
            </a:r>
          </a:p>
          <a:p>
            <a:pPr lvl="1"/>
            <a:r>
              <a:rPr lang="en-US" dirty="0"/>
              <a:t>Protagonist Therapeutics	</a:t>
            </a:r>
          </a:p>
          <a:p>
            <a:pPr lvl="1"/>
            <a:r>
              <a:rPr lang="en-US" dirty="0" err="1"/>
              <a:t>PharmaEssentia</a:t>
            </a:r>
            <a:endParaRPr lang="en-US" dirty="0"/>
          </a:p>
          <a:p>
            <a:endParaRPr lang="en-US" dirty="0"/>
          </a:p>
          <a:p>
            <a:r>
              <a:rPr lang="en-US" dirty="0"/>
              <a:t>I will be discussing off-label use of medication in children</a:t>
            </a:r>
          </a:p>
        </p:txBody>
      </p:sp>
    </p:spTree>
    <p:extLst>
      <p:ext uri="{BB962C8B-B14F-4D97-AF65-F5344CB8AC3E}">
        <p14:creationId xmlns:p14="http://schemas.microsoft.com/office/powerpoint/2010/main" val="820547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088DD3-1629-836F-1925-92CD906FA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2CF27E-58E2-9162-669F-81BF7DF7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61916"/>
            <a:ext cx="7886700" cy="14200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There are many questions about MPNs in young patients that need further study…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13D0A9C7-AFAB-EF6A-36E2-AE42A58B93D0}"/>
              </a:ext>
            </a:extLst>
          </p:cNvPr>
          <p:cNvSpPr txBox="1">
            <a:spLocks/>
          </p:cNvSpPr>
          <p:nvPr/>
        </p:nvSpPr>
        <p:spPr>
          <a:xfrm>
            <a:off x="628650" y="3367729"/>
            <a:ext cx="7886700" cy="267429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A455926-4397-ED6B-4A7F-72545D81F4A7}"/>
              </a:ext>
            </a:extLst>
          </p:cNvPr>
          <p:cNvSpPr txBox="1">
            <a:spLocks/>
          </p:cNvSpPr>
          <p:nvPr/>
        </p:nvSpPr>
        <p:spPr>
          <a:xfrm>
            <a:off x="628650" y="2781944"/>
            <a:ext cx="7886700" cy="3125145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Diagnostic criteria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Mutational spectrum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Prevention &amp; management of hemostatic challenges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Who to treat and how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Target for cytoreduction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How to prevent disease progression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When to consider transplant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How to manage pregnancy</a:t>
            </a: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60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088DD3-1629-836F-1925-92CD906FA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Summary….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2CF27E-58E2-9162-669F-81BF7DF76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02769"/>
            <a:ext cx="7886700" cy="24749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Thankfully, there are many in the MPN community working to answer these and more questions about MPNs in our youngest patients!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dirty="0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13D0A9C7-AFAB-EF6A-36E2-AE42A58B93D0}"/>
              </a:ext>
            </a:extLst>
          </p:cNvPr>
          <p:cNvSpPr txBox="1">
            <a:spLocks/>
          </p:cNvSpPr>
          <p:nvPr/>
        </p:nvSpPr>
        <p:spPr>
          <a:xfrm>
            <a:off x="628650" y="3367729"/>
            <a:ext cx="7886700" cy="2674298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E572C0-8109-B75C-89DC-0F3D8A63B3BF}"/>
              </a:ext>
            </a:extLst>
          </p:cNvPr>
          <p:cNvSpPr txBox="1"/>
          <p:nvPr/>
        </p:nvSpPr>
        <p:spPr>
          <a:xfrm>
            <a:off x="3105893" y="4320157"/>
            <a:ext cx="2932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</a:rPr>
              <a:t>Thank you! </a:t>
            </a:r>
          </a:p>
        </p:txBody>
      </p:sp>
    </p:spTree>
    <p:extLst>
      <p:ext uri="{BB962C8B-B14F-4D97-AF65-F5344CB8AC3E}">
        <p14:creationId xmlns:p14="http://schemas.microsoft.com/office/powerpoint/2010/main" val="302721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D6B7C-1048-6B0E-FB0F-24906B444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next 15 minutes we will…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F5B7D-726E-D8F4-0367-17D3CA84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some of what is known about the pediatric/AYA MPN population</a:t>
            </a:r>
          </a:p>
          <a:p>
            <a:endParaRPr lang="en-US" dirty="0"/>
          </a:p>
          <a:p>
            <a:r>
              <a:rPr lang="en-US" dirty="0"/>
              <a:t>Pose some important questions for further discussion </a:t>
            </a:r>
          </a:p>
        </p:txBody>
      </p:sp>
    </p:spTree>
    <p:extLst>
      <p:ext uri="{BB962C8B-B14F-4D97-AF65-F5344CB8AC3E}">
        <p14:creationId xmlns:p14="http://schemas.microsoft.com/office/powerpoint/2010/main" val="403724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5E76D-F65E-BA29-4226-C29AAF58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MPNs are classically diseases of older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1E748-DF28-3148-A871-6DA9B90D1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0" dirty="0"/>
              <a:t>SEER data from 2001-2017 </a:t>
            </a:r>
            <a:r>
              <a:rPr lang="en-US" sz="1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(Abu-</a:t>
            </a:r>
            <a:r>
              <a:rPr lang="en-US" sz="1000" b="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Zeinah</a:t>
            </a:r>
            <a:r>
              <a:rPr lang="en-US" sz="1000" b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et al, ASH 2021)</a:t>
            </a:r>
          </a:p>
          <a:p>
            <a:pPr>
              <a:lnSpc>
                <a:spcPct val="150000"/>
              </a:lnSpc>
            </a:pPr>
            <a:r>
              <a:rPr lang="en-US" b="0" dirty="0"/>
              <a:t>MPN patients had a median age of:</a:t>
            </a:r>
          </a:p>
          <a:p>
            <a:pPr lvl="1">
              <a:lnSpc>
                <a:spcPct val="150000"/>
              </a:lnSpc>
            </a:pPr>
            <a:r>
              <a:rPr lang="en-US" b="0" dirty="0"/>
              <a:t>ET = 67 years (n=17,420)</a:t>
            </a:r>
          </a:p>
          <a:p>
            <a:pPr lvl="1">
              <a:lnSpc>
                <a:spcPct val="150000"/>
              </a:lnSpc>
            </a:pPr>
            <a:r>
              <a:rPr lang="en-US" b="0" dirty="0"/>
              <a:t>PV = 65 years old (n=18,027)</a:t>
            </a:r>
          </a:p>
          <a:p>
            <a:pPr lvl="1">
              <a:lnSpc>
                <a:spcPct val="150000"/>
              </a:lnSpc>
            </a:pPr>
            <a:r>
              <a:rPr lang="en-US" b="0" dirty="0"/>
              <a:t>PMF = 69 years old (n=4,886)</a:t>
            </a:r>
          </a:p>
          <a:p>
            <a:pPr lvl="1">
              <a:lnSpc>
                <a:spcPct val="150000"/>
              </a:lnSpc>
            </a:pPr>
            <a:endParaRPr lang="en-US" sz="1200" dirty="0"/>
          </a:p>
          <a:p>
            <a:pPr lvl="1">
              <a:lnSpc>
                <a:spcPct val="150000"/>
              </a:lnSpc>
            </a:pPr>
            <a:r>
              <a:rPr lang="en-US" sz="2400" b="0" dirty="0"/>
              <a:t>Approximately 1/3 of patients were &lt; 60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04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FE87-6420-84FC-619B-35DD4C05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598AA-9302-0FA9-7208-C1C3DE24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/>
              <a:t>“</a:t>
            </a:r>
            <a:r>
              <a:rPr lang="en-US" sz="2800" b="1" dirty="0"/>
              <a:t>Young adult</a:t>
            </a:r>
            <a:r>
              <a:rPr lang="en-US" sz="2800" b="0" dirty="0"/>
              <a:t>” typically refers to patients &lt; 40 years old</a:t>
            </a:r>
          </a:p>
          <a:p>
            <a:endParaRPr lang="en-US" sz="2800" b="0" dirty="0"/>
          </a:p>
          <a:p>
            <a:r>
              <a:rPr lang="en-US" sz="2800" b="0" dirty="0"/>
              <a:t>“</a:t>
            </a:r>
            <a:r>
              <a:rPr lang="en-US" sz="2800" b="1" dirty="0"/>
              <a:t>AYA</a:t>
            </a:r>
            <a:r>
              <a:rPr lang="en-US" sz="2800" b="0" dirty="0"/>
              <a:t>” includes older adolescents (≥ 16 years) and young adults</a:t>
            </a:r>
          </a:p>
          <a:p>
            <a:endParaRPr lang="en-US" sz="2800" b="0" dirty="0"/>
          </a:p>
          <a:p>
            <a:r>
              <a:rPr lang="en-US" sz="2800" b="0" dirty="0"/>
              <a:t>“</a:t>
            </a:r>
            <a:r>
              <a:rPr lang="en-US" sz="2800" b="1" dirty="0"/>
              <a:t>Pediatric</a:t>
            </a:r>
            <a:r>
              <a:rPr lang="en-US" sz="2800" b="0" dirty="0"/>
              <a:t>” is generally &lt; 21 years or &lt; 18 years old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97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B6E5F-EADD-E859-729B-1F711CB2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Several groups have shared data on their young patients with MPNs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96F34E6-6B80-FC6A-541F-22A808C1A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212747"/>
              </p:ext>
            </p:extLst>
          </p:nvPr>
        </p:nvGraphicFramePr>
        <p:xfrm>
          <a:off x="178835" y="2239766"/>
          <a:ext cx="8786330" cy="3380196"/>
        </p:xfrm>
        <a:graphic>
          <a:graphicData uri="http://schemas.openxmlformats.org/drawingml/2006/table">
            <a:tbl>
              <a:tblPr/>
              <a:tblGrid>
                <a:gridCol w="1613042">
                  <a:extLst>
                    <a:ext uri="{9D8B030D-6E8A-4147-A177-3AD203B41FA5}">
                      <a16:colId xmlns:a16="http://schemas.microsoft.com/office/drawing/2014/main" val="1254203931"/>
                    </a:ext>
                  </a:extLst>
                </a:gridCol>
                <a:gridCol w="1068513">
                  <a:extLst>
                    <a:ext uri="{9D8B030D-6E8A-4147-A177-3AD203B41FA5}">
                      <a16:colId xmlns:a16="http://schemas.microsoft.com/office/drawing/2014/main" val="3140345818"/>
                    </a:ext>
                  </a:extLst>
                </a:gridCol>
                <a:gridCol w="1941815">
                  <a:extLst>
                    <a:ext uri="{9D8B030D-6E8A-4147-A177-3AD203B41FA5}">
                      <a16:colId xmlns:a16="http://schemas.microsoft.com/office/drawing/2014/main" val="159124235"/>
                    </a:ext>
                  </a:extLst>
                </a:gridCol>
                <a:gridCol w="1923194">
                  <a:extLst>
                    <a:ext uri="{9D8B030D-6E8A-4147-A177-3AD203B41FA5}">
                      <a16:colId xmlns:a16="http://schemas.microsoft.com/office/drawing/2014/main" val="138631652"/>
                    </a:ext>
                  </a:extLst>
                </a:gridCol>
                <a:gridCol w="2239766">
                  <a:extLst>
                    <a:ext uri="{9D8B030D-6E8A-4147-A177-3AD203B41FA5}">
                      <a16:colId xmlns:a16="http://schemas.microsoft.com/office/drawing/2014/main" val="3756017343"/>
                    </a:ext>
                  </a:extLst>
                </a:gridCol>
              </a:tblGrid>
              <a:tr h="563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Location/Group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range (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Population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99624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Boddu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US-MDA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ET, PV, 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51140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Szuber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US-Mayo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≤40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ET, PV, 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98962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Barzilai,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Israel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ET, PV, MF, MPN-U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444677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Sobas,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ET, PV, Other MPN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8584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US-Hopkins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ET, PV, MF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1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512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8BE1-F759-6B38-6426-EF721B7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 is the most common MPN in young patients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C2581EB5-73D3-614A-9A61-B26A97AA06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1270572"/>
              </p:ext>
            </p:extLst>
          </p:nvPr>
        </p:nvGraphicFramePr>
        <p:xfrm>
          <a:off x="1192765" y="2055146"/>
          <a:ext cx="6758469" cy="3424236"/>
        </p:xfrm>
        <a:graphic>
          <a:graphicData uri="http://schemas.openxmlformats.org/drawingml/2006/table">
            <a:tbl>
              <a:tblPr/>
              <a:tblGrid>
                <a:gridCol w="1891568">
                  <a:extLst>
                    <a:ext uri="{9D8B030D-6E8A-4147-A177-3AD203B41FA5}">
                      <a16:colId xmlns:a16="http://schemas.microsoft.com/office/drawing/2014/main" val="1254203931"/>
                    </a:ext>
                  </a:extLst>
                </a:gridCol>
                <a:gridCol w="1235825">
                  <a:extLst>
                    <a:ext uri="{9D8B030D-6E8A-4147-A177-3AD203B41FA5}">
                      <a16:colId xmlns:a16="http://schemas.microsoft.com/office/drawing/2014/main" val="159124235"/>
                    </a:ext>
                  </a:extLst>
                </a:gridCol>
                <a:gridCol w="2006545">
                  <a:extLst>
                    <a:ext uri="{9D8B030D-6E8A-4147-A177-3AD203B41FA5}">
                      <a16:colId xmlns:a16="http://schemas.microsoft.com/office/drawing/2014/main" val="138631652"/>
                    </a:ext>
                  </a:extLst>
                </a:gridCol>
                <a:gridCol w="1624531">
                  <a:extLst>
                    <a:ext uri="{9D8B030D-6E8A-4147-A177-3AD203B41FA5}">
                      <a16:colId xmlns:a16="http://schemas.microsoft.com/office/drawing/2014/main" val="3756017343"/>
                    </a:ext>
                  </a:extLst>
                </a:gridCol>
              </a:tblGrid>
              <a:tr h="570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range (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with 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9962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Boddu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51140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Szuber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≤40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98962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Barzilai,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444677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Sobas,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858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19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12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68BE1-F759-6B38-6426-EF721B7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patients more frequently have “triple negative” ET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C2581EB5-73D3-614A-9A61-B26A97AA066C}"/>
              </a:ext>
            </a:extLst>
          </p:cNvPr>
          <p:cNvGraphicFramePr>
            <a:graphicFrameLocks/>
          </p:cNvGraphicFramePr>
          <p:nvPr/>
        </p:nvGraphicFramePr>
        <p:xfrm>
          <a:off x="878922" y="2056625"/>
          <a:ext cx="7386156" cy="3533615"/>
        </p:xfrm>
        <a:graphic>
          <a:graphicData uri="http://schemas.openxmlformats.org/drawingml/2006/table">
            <a:tbl>
              <a:tblPr/>
              <a:tblGrid>
                <a:gridCol w="1891568">
                  <a:extLst>
                    <a:ext uri="{9D8B030D-6E8A-4147-A177-3AD203B41FA5}">
                      <a16:colId xmlns:a16="http://schemas.microsoft.com/office/drawing/2014/main" val="1254203931"/>
                    </a:ext>
                  </a:extLst>
                </a:gridCol>
                <a:gridCol w="1235825">
                  <a:extLst>
                    <a:ext uri="{9D8B030D-6E8A-4147-A177-3AD203B41FA5}">
                      <a16:colId xmlns:a16="http://schemas.microsoft.com/office/drawing/2014/main" val="159124235"/>
                    </a:ext>
                  </a:extLst>
                </a:gridCol>
                <a:gridCol w="2006545">
                  <a:extLst>
                    <a:ext uri="{9D8B030D-6E8A-4147-A177-3AD203B41FA5}">
                      <a16:colId xmlns:a16="http://schemas.microsoft.com/office/drawing/2014/main" val="138631652"/>
                    </a:ext>
                  </a:extLst>
                </a:gridCol>
                <a:gridCol w="2252218">
                  <a:extLst>
                    <a:ext uri="{9D8B030D-6E8A-4147-A177-3AD203B41FA5}">
                      <a16:colId xmlns:a16="http://schemas.microsoft.com/office/drawing/2014/main" val="3756017343"/>
                    </a:ext>
                  </a:extLst>
                </a:gridCol>
              </a:tblGrid>
              <a:tr h="5707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range (</a:t>
                      </a:r>
                      <a:r>
                        <a:rPr lang="en-US" sz="2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yrs</a:t>
                      </a:r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ET that is triple negative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19962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Boddu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451140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Szuber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≤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598962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Barzilai,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3444677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Sobas,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8584"/>
                  </a:ext>
                </a:extLst>
              </a:tr>
              <a:tr h="570706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Harris, et 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13*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9191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E8BFFDA-D730-7B11-BD36-4EC587871B4E}"/>
              </a:ext>
            </a:extLst>
          </p:cNvPr>
          <p:cNvSpPr txBox="1"/>
          <p:nvPr/>
        </p:nvSpPr>
        <p:spPr>
          <a:xfrm>
            <a:off x="426377" y="5740732"/>
            <a:ext cx="82912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/>
              <a:t>*When looking only at those ≤ 20, % of ET that is triple negative = 33%</a:t>
            </a:r>
          </a:p>
        </p:txBody>
      </p:sp>
    </p:spTree>
    <p:extLst>
      <p:ext uri="{BB962C8B-B14F-4D97-AF65-F5344CB8AC3E}">
        <p14:creationId xmlns:p14="http://schemas.microsoft.com/office/powerpoint/2010/main" val="381843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EBB94-E8CF-E6EB-4A4F-9C3EBF44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160783"/>
          </a:xfrm>
        </p:spPr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AFA4C-9E1A-B1CC-F949-938053892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3237385"/>
            <a:ext cx="7886700" cy="1500187"/>
          </a:xfrm>
        </p:spPr>
        <p:txBody>
          <a:bodyPr>
            <a:normAutofit/>
          </a:bodyPr>
          <a:lstStyle/>
          <a:p>
            <a:r>
              <a:rPr lang="en-US" sz="3200" i="1" dirty="0"/>
              <a:t>What additional genetic lesions are relevant for MPNs in our youngest patients? Alternative drivers? Secondary mutations?</a:t>
            </a:r>
          </a:p>
        </p:txBody>
      </p:sp>
    </p:spTree>
    <p:extLst>
      <p:ext uri="{BB962C8B-B14F-4D97-AF65-F5344CB8AC3E}">
        <p14:creationId xmlns:p14="http://schemas.microsoft.com/office/powerpoint/2010/main" val="1367528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11290</TotalTime>
  <Words>1074</Words>
  <Application>Microsoft Macintosh PowerPoint</Application>
  <PresentationFormat>On-screen Show (4:3)</PresentationFormat>
  <Paragraphs>234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Verdana</vt:lpstr>
      <vt:lpstr>Wingdings</vt:lpstr>
      <vt:lpstr>Office Theme</vt:lpstr>
      <vt:lpstr>Pediatric/AYA MPN</vt:lpstr>
      <vt:lpstr>Disclosures </vt:lpstr>
      <vt:lpstr>In the next 15 minutes we will…</vt:lpstr>
      <vt:lpstr>MPNs are classically diseases of older adults</vt:lpstr>
      <vt:lpstr>Definitions…</vt:lpstr>
      <vt:lpstr>Several groups have shared data on their young patients with MPNs</vt:lpstr>
      <vt:lpstr>ET is the most common MPN in young patients</vt:lpstr>
      <vt:lpstr>Young patients more frequently have “triple negative” ET</vt:lpstr>
      <vt:lpstr>Question 1</vt:lpstr>
      <vt:lpstr>Thrombotic events happen in young MPN patients</vt:lpstr>
      <vt:lpstr>Thrombosis in young patients is associated with JAK2 &amp; PV status </vt:lpstr>
      <vt:lpstr>Bleeding complications are less frequent than thrombotic events </vt:lpstr>
      <vt:lpstr>Question 2</vt:lpstr>
      <vt:lpstr>What are the indications for cytoreduction in young patients?</vt:lpstr>
      <vt:lpstr>Cytoreduction is often prescribed for young patients</vt:lpstr>
      <vt:lpstr>There has been limited study of specific agents in younger patients</vt:lpstr>
      <vt:lpstr>Question 3</vt:lpstr>
      <vt:lpstr>Pregnancy in MPN patients</vt:lpstr>
      <vt:lpstr>Question 4</vt:lpstr>
      <vt:lpstr>In Summary</vt:lpstr>
      <vt:lpstr>In Summary….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Myeloproliferative Neoplasms in the Young</dc:title>
  <dc:creator>Nicole Kucine</dc:creator>
  <cp:lastModifiedBy>Nicole Elena Kucine</cp:lastModifiedBy>
  <cp:revision>114</cp:revision>
  <dcterms:created xsi:type="dcterms:W3CDTF">2020-08-02T14:19:32Z</dcterms:created>
  <dcterms:modified xsi:type="dcterms:W3CDTF">2023-06-15T18:50:12Z</dcterms:modified>
</cp:coreProperties>
</file>