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9" r:id="rId3"/>
  </p:sldMasterIdLst>
  <p:notesMasterIdLst>
    <p:notesMasterId r:id="rId20"/>
  </p:notesMasterIdLst>
  <p:sldIdLst>
    <p:sldId id="292" r:id="rId4"/>
    <p:sldId id="2678" r:id="rId5"/>
    <p:sldId id="400" r:id="rId6"/>
    <p:sldId id="381" r:id="rId7"/>
    <p:sldId id="384" r:id="rId8"/>
    <p:sldId id="323" r:id="rId9"/>
    <p:sldId id="342" r:id="rId10"/>
    <p:sldId id="274" r:id="rId11"/>
    <p:sldId id="296" r:id="rId12"/>
    <p:sldId id="299" r:id="rId13"/>
    <p:sldId id="267" r:id="rId14"/>
    <p:sldId id="268" r:id="rId15"/>
    <p:sldId id="2679" r:id="rId16"/>
    <p:sldId id="376" r:id="rId17"/>
    <p:sldId id="377" r:id="rId18"/>
    <p:sldId id="3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in, Brady" initials="SB" lastIdx="2" clrIdx="0">
    <p:extLst>
      <p:ext uri="{19B8F6BF-5375-455C-9EA6-DF929625EA0E}">
        <p15:presenceInfo xmlns:p15="http://schemas.microsoft.com/office/powerpoint/2012/main" userId="S::bstein@nm.org::6cb2536e-72d5-4117-ba28-6132934f8f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0475-BF8B-4FE0-B3CA-0ACE5E6E4BB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0E8BC-9954-429F-A2AE-18065A20F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80774-A77B-416E-9811-493631AD5A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AE5DFC-D5A4-4599-9F48-08821843594D}" type="slidenum">
              <a:rPr lang="en-US" altLang="en-US" sz="1200" b="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9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From an internet based survey of 1179 MPN patients (456 with MF)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Fatigue (84%)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NS (56%)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Pruritus (50%)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Bone pain (47%)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Weight loss and fever (18, 20%)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611F5C-4938-41EE-BA61-03AD07C31F3A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3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* On study events; all events, first 378 weeks—13.7% vs 38.1%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D0C541-47F6-4AFD-9D77-2670D88745C4}" type="slidenum">
              <a:rPr lang="en-US" smtClean="0">
                <a:cs typeface="Arial" pitchFamily="34" charset="0"/>
              </a:rPr>
              <a:pPr/>
              <a:t>8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3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82688"/>
            <a:ext cx="5675313" cy="3194050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 = adverse event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 = American Society of Hematology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CHR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hematologic response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CMR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magnetic resonance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response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/>
              <a:t>DC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discontinuation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GI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gastrointestinal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IFN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interferon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MSK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 Sloan Kettering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ORR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response rate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Peg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pegylated</a:t>
            </a: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partial response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r>
              <a:rPr lang="en-US" altLang="en-US" dirty="0"/>
              <a:t>Clinical, hematological, morphological, and molecular responses</a:t>
            </a:r>
          </a:p>
          <a:p>
            <a:endParaRPr lang="en-US" altLang="en-US" dirty="0"/>
          </a:p>
          <a:p>
            <a:r>
              <a:rPr lang="en-US" altLang="en-US" dirty="0"/>
              <a:t>Turlure: </a:t>
            </a:r>
          </a:p>
          <a:p>
            <a:r>
              <a:rPr lang="en-US" altLang="en-US" dirty="0"/>
              <a:t>13/20 dc’s received no further therapy, and 10/13 still in hematological CR off therapy after 28 months -- 29% could stop w/o requiring further therapy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585B51-67C5-46F3-A13D-E44BD68F5211}" type="slidenum">
              <a:rPr lang="en-US" alt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0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82688"/>
            <a:ext cx="5675313" cy="3194050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MDACC = MD Anderson Cancer Center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 = hazard ratio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 = adverse events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CMR = complete molecular response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MR= molecular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response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ORR = overall response rate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= cumulative incidence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VAF = variant allele frequency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 =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hydroxyurea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HCT = hematocrit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 = complete response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= partial response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585B51-67C5-46F3-A13D-E44BD68F5211}" type="slidenum">
              <a:rPr lang="en-US" alt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9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82688"/>
            <a:ext cx="5675313" cy="319405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945438"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945438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C410CE-D39D-4F90-9D24-8D4CADA50E6D}" type="slidenum">
              <a:rPr lang="en-US" alt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6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7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6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1104" y="6163056"/>
            <a:ext cx="11365992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67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869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73" y="384048"/>
            <a:ext cx="11362945" cy="868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73" y="1609344"/>
            <a:ext cx="11362944" cy="4498848"/>
          </a:xfrm>
        </p:spPr>
        <p:txBody>
          <a:bodyPr>
            <a:noAutofit/>
          </a:bodyPr>
          <a:lstStyle>
            <a:lvl3pPr marL="795488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3773" y="6163056"/>
            <a:ext cx="11362944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67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36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1981200"/>
            <a:ext cx="6197600" cy="2159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57200">
              <a:defRPr/>
            </a:pPr>
            <a:r>
              <a:rPr lang="en-US" sz="1300" b="1" dirty="0">
                <a:solidFill>
                  <a:srgbClr val="545454"/>
                </a:solidFill>
                <a:latin typeface="Arial"/>
                <a:cs typeface="Arial"/>
              </a:rPr>
              <a:t>Northwestern University Feinberg School of Medicine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4343400"/>
            <a:ext cx="10974917" cy="1588"/>
          </a:xfrm>
          <a:prstGeom prst="line">
            <a:avLst/>
          </a:prstGeom>
          <a:ln w="19050" cap="flat" cmpd="sng" algn="ctr">
            <a:solidFill>
              <a:srgbClr val="230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9601" y="2333625"/>
            <a:ext cx="10962217" cy="1588"/>
          </a:xfrm>
          <a:prstGeom prst="line">
            <a:avLst/>
          </a:prstGeom>
          <a:ln w="95250" cap="flat" cmpd="sng" algn="ctr">
            <a:solidFill>
              <a:srgbClr val="230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13" descr="feinberg-titleslide-on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617" y="5791201"/>
            <a:ext cx="2235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mark.jpg"/>
          <p:cNvPicPr>
            <a:picLocks noChangeAspect="1"/>
          </p:cNvPicPr>
          <p:nvPr userDrawn="1"/>
        </p:nvPicPr>
        <p:blipFill>
          <a:blip r:embed="rId3" cstate="print"/>
          <a:srcRect l="47124" t="41112" r="41373" b="47495"/>
          <a:stretch>
            <a:fillRect/>
          </a:stretch>
        </p:blipFill>
        <p:spPr bwMode="auto">
          <a:xfrm>
            <a:off x="10668000" y="1295400"/>
            <a:ext cx="9503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65162"/>
            <a:ext cx="10972800" cy="872034"/>
          </a:xfrm>
        </p:spPr>
        <p:txBody>
          <a:bodyPr/>
          <a:lstStyle>
            <a:lvl1pPr>
              <a:lnSpc>
                <a:spcPts val="6800"/>
              </a:lnSpc>
              <a:defRPr sz="6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308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69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2333625"/>
            <a:ext cx="10998200" cy="1588"/>
          </a:xfrm>
          <a:prstGeom prst="line">
            <a:avLst/>
          </a:prstGeom>
          <a:ln w="95250" cap="flat" cmpd="sng" algn="ctr">
            <a:solidFill>
              <a:srgbClr val="230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1" descr="mark.jpg"/>
          <p:cNvPicPr>
            <a:picLocks noChangeAspect="1"/>
          </p:cNvPicPr>
          <p:nvPr userDrawn="1"/>
        </p:nvPicPr>
        <p:blipFill>
          <a:blip r:embed="rId2" cstate="print"/>
          <a:srcRect l="47124" t="41112" r="41373" b="47495"/>
          <a:stretch>
            <a:fillRect/>
          </a:stretch>
        </p:blipFill>
        <p:spPr bwMode="auto">
          <a:xfrm>
            <a:off x="10733618" y="1295400"/>
            <a:ext cx="95038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einberg-titleslide-on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600" y="5791201"/>
            <a:ext cx="2235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8880"/>
            <a:ext cx="10972800" cy="872034"/>
          </a:xfrm>
        </p:spPr>
        <p:txBody>
          <a:bodyPr/>
          <a:lstStyle>
            <a:lvl1pPr algn="l">
              <a:lnSpc>
                <a:spcPts val="6800"/>
              </a:lnSpc>
              <a:defRPr sz="6600" b="0" cap="none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35483" y="3505200"/>
            <a:ext cx="10972800" cy="19050"/>
          </a:xfrm>
          <a:solidFill>
            <a:srgbClr val="230872"/>
          </a:solidFill>
          <a:ln>
            <a:noFill/>
          </a:ln>
        </p:spPr>
        <p:txBody>
          <a:bodyPr/>
          <a:lstStyle>
            <a:lvl1pPr>
              <a:defRPr sz="200" b="0" baseline="-25000">
                <a:ln>
                  <a:noFill/>
                </a:ln>
                <a:solidFill>
                  <a:srgbClr val="3C227E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9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5092700" y="5544458"/>
            <a:ext cx="2438400" cy="45720"/>
          </a:xfrm>
          <a:solidFill>
            <a:srgbClr val="FFFFFF"/>
          </a:solidFill>
        </p:spPr>
        <p:txBody>
          <a:bodyPr/>
          <a:lstStyle>
            <a:lvl1pPr>
              <a:defRPr sz="200">
                <a:solidFill>
                  <a:srgbClr val="43327C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360" y="2514600"/>
            <a:ext cx="6490040" cy="295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5092701" y="5638800"/>
            <a:ext cx="6489700" cy="685800"/>
          </a:xfrm>
        </p:spPr>
        <p:txBody>
          <a:bodyPr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6"/>
          </p:nvPr>
        </p:nvSpPr>
        <p:spPr>
          <a:xfrm>
            <a:off x="609601" y="2514600"/>
            <a:ext cx="4267200" cy="381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2738-4E9A-431F-A78C-F8906A98E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5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694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68000" y="-1577182"/>
            <a:ext cx="10972800" cy="4221163"/>
          </a:xfrm>
        </p:spPr>
        <p:txBody>
          <a:bodyPr/>
          <a:lstStyle>
            <a:lvl1pPr>
              <a:spcBef>
                <a:spcPts val="0"/>
              </a:spcBef>
              <a:spcAft>
                <a:spcPts val="2600"/>
              </a:spcAft>
              <a:defRPr sz="2800"/>
            </a:lvl1pPr>
            <a:lvl2pPr>
              <a:lnSpc>
                <a:spcPts val="1900"/>
              </a:lnSpc>
              <a:spcAft>
                <a:spcPts val="900"/>
              </a:spcAft>
              <a:defRPr sz="2000"/>
            </a:lvl2pPr>
            <a:lvl3pPr>
              <a:lnSpc>
                <a:spcPts val="1900"/>
              </a:lnSpc>
              <a:spcAft>
                <a:spcPts val="900"/>
              </a:spcAft>
              <a:defRPr sz="1600"/>
            </a:lvl3pPr>
            <a:lvl4pPr>
              <a:lnSpc>
                <a:spcPts val="1900"/>
              </a:lnSpc>
              <a:spcAft>
                <a:spcPts val="900"/>
              </a:spcAft>
              <a:defRPr sz="1600"/>
            </a:lvl4pPr>
            <a:lvl5pPr>
              <a:lnSpc>
                <a:spcPts val="1900"/>
              </a:lnSpc>
              <a:spcAft>
                <a:spcPts val="9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20 point 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8F5F-555B-4237-93D7-9553B52AE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0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694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10972800" cy="3553505"/>
          </a:xfrm>
        </p:spPr>
        <p:txBody>
          <a:bodyPr/>
          <a:lstStyle>
            <a:lvl1pPr>
              <a:lnSpc>
                <a:spcPts val="3300"/>
              </a:lnSpc>
              <a:spcBef>
                <a:spcPts val="0"/>
              </a:spcBef>
              <a:spcAft>
                <a:spcPts val="2300"/>
              </a:spcAft>
              <a:defRPr sz="2800"/>
            </a:lvl1pPr>
            <a:lvl2pPr>
              <a:lnSpc>
                <a:spcPts val="2200"/>
              </a:lnSpc>
              <a:spcAft>
                <a:spcPts val="600"/>
              </a:spcAft>
              <a:defRPr sz="2000"/>
            </a:lvl2pPr>
            <a:lvl3pPr>
              <a:lnSpc>
                <a:spcPts val="2200"/>
              </a:lnSpc>
              <a:spcAft>
                <a:spcPts val="600"/>
              </a:spcAft>
              <a:defRPr sz="1600"/>
            </a:lvl3pPr>
            <a:lvl4pPr>
              <a:lnSpc>
                <a:spcPts val="2200"/>
              </a:lnSpc>
              <a:spcAft>
                <a:spcPts val="600"/>
              </a:spcAft>
              <a:defRPr sz="1600"/>
            </a:lvl4pPr>
            <a:lvl5pPr>
              <a:lnSpc>
                <a:spcPts val="2200"/>
              </a:lnSpc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2 point 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9C63-E7AA-4E82-90A7-A184A4588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6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819547"/>
            <a:ext cx="401108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E599-12F9-4B0F-9835-DF4BDA3C0F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1F094-DD28-4A54-AF5D-34840E6590E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694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1104" y="6163056"/>
            <a:ext cx="11365992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67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96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Progra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680" y="1444752"/>
            <a:ext cx="10451592" cy="1170432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824" y="2752344"/>
            <a:ext cx="10442448" cy="649224"/>
          </a:xfrm>
        </p:spPr>
        <p:txBody>
          <a:bodyPr>
            <a:noAutofit/>
          </a:bodyPr>
          <a:lstStyle>
            <a:lvl1pPr marL="0" indent="0" algn="ctr">
              <a:buNone/>
              <a:defRPr sz="3600" i="1">
                <a:solidFill>
                  <a:schemeClr val="accent6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3886200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1DC5D-A0F5-7F4C-A55B-3FC8C5660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304800"/>
            <a:ext cx="1613931" cy="4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Program Title_Hem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680" y="1444752"/>
            <a:ext cx="10451592" cy="1170432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824" y="2752344"/>
            <a:ext cx="10442448" cy="649224"/>
          </a:xfrm>
        </p:spPr>
        <p:txBody>
          <a:bodyPr>
            <a:noAutofit/>
          </a:bodyPr>
          <a:lstStyle>
            <a:lvl1pPr marL="0" indent="0" algn="ctr">
              <a:buNone/>
              <a:defRPr sz="3600" i="1">
                <a:solidFill>
                  <a:schemeClr val="accent6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3886200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3DCDD7-FA7A-A54E-A9B6-CF4E6679F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9" y="304803"/>
            <a:ext cx="3323267" cy="3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4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_Program Title_HemOnc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680" y="1444752"/>
            <a:ext cx="10451592" cy="1170432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824" y="2752344"/>
            <a:ext cx="10442448" cy="649224"/>
          </a:xfrm>
        </p:spPr>
        <p:txBody>
          <a:bodyPr>
            <a:noAutofit/>
          </a:bodyPr>
          <a:lstStyle>
            <a:lvl1pPr marL="0" indent="0" algn="ctr">
              <a:buNone/>
              <a:defRPr sz="3600" i="1">
                <a:solidFill>
                  <a:schemeClr val="accent6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3886200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1038E2-D6DF-3B44-88BB-76DA570F7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" y="304803"/>
            <a:ext cx="2496991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13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_Program Title_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680" y="1444752"/>
            <a:ext cx="10451592" cy="1170432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824" y="2752344"/>
            <a:ext cx="10442448" cy="649224"/>
          </a:xfrm>
        </p:spPr>
        <p:txBody>
          <a:bodyPr>
            <a:noAutofit/>
          </a:bodyPr>
          <a:lstStyle>
            <a:lvl1pPr marL="0" indent="0" algn="ctr">
              <a:buNone/>
              <a:defRPr sz="3600" i="1">
                <a:solidFill>
                  <a:schemeClr val="accent6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3886200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14CA3-36B4-B842-A074-2DEFEA441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6" y="303079"/>
            <a:ext cx="2130799" cy="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95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Program Title T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680" y="1444752"/>
            <a:ext cx="10451592" cy="1170432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824" y="2752344"/>
            <a:ext cx="10442448" cy="649224"/>
          </a:xfrm>
        </p:spPr>
        <p:txBody>
          <a:bodyPr>
            <a:noAutofit/>
          </a:bodyPr>
          <a:lstStyle>
            <a:lvl1pPr marL="0" indent="0" algn="ctr">
              <a:buNone/>
              <a:defRPr sz="3600" i="1">
                <a:solidFill>
                  <a:schemeClr val="accent6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3886200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040E56-E774-7849-8172-C947652F2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304800"/>
            <a:ext cx="1613931" cy="424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6F3331-B025-1F44-A1D5-A18629A4E2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93" y="323852"/>
            <a:ext cx="1398451" cy="4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33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Pan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1673352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63056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163056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CAA67F-D1FD-C148-A896-23A35382A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304800"/>
            <a:ext cx="1613931" cy="4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59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Panelist_Hem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1673352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63056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163056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61B8E3-492A-394C-BF56-A70BB9548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9" y="304803"/>
            <a:ext cx="3323267" cy="3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_Panelist_HemOnc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1673352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63056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163056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C345D0-B37C-DF40-82EC-48C4A5322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" y="304803"/>
            <a:ext cx="2496991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62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_Panelist_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1673352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63056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163056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B7FAAD-1F56-EF48-A3AB-FE9773EDD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6" y="303079"/>
            <a:ext cx="2130799" cy="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4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Panelist T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8912" y="1673352"/>
            <a:ext cx="5632704" cy="34747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600"/>
              </a:spcBef>
              <a:defRPr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38912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38912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63056" y="2029968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163056" y="4288536"/>
            <a:ext cx="5632704" cy="16642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573944-6D7B-0B4F-9C74-435D0774E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304800"/>
            <a:ext cx="1613931" cy="4244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D8D437-3A4A-DA40-B4A2-6C3A3ADB8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93" y="323852"/>
            <a:ext cx="1398451" cy="4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69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633472"/>
            <a:ext cx="10680192" cy="1600200"/>
          </a:xfrm>
        </p:spPr>
        <p:txBody>
          <a:bodyPr anchor="ctr">
            <a:noAutofit/>
          </a:bodyPr>
          <a:lstStyle>
            <a:lvl1pPr algn="ctr">
              <a:lnSpc>
                <a:spcPts val="3600"/>
              </a:lnSpc>
              <a:defRPr sz="36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2693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2928" y="2633472"/>
            <a:ext cx="6492240" cy="160020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4000" i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02028-FF0E-7842-AC75-93C54D0DA0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304800"/>
            <a:ext cx="1613931" cy="4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13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Divider_Hem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2928" y="2633472"/>
            <a:ext cx="6492240" cy="160020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4000" i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67007-A794-614E-9BED-9DF984AB1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9" y="304803"/>
            <a:ext cx="3323267" cy="3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1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_Divider_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2928" y="2633472"/>
            <a:ext cx="6492240" cy="160020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4000" i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C4B53-D3C6-D24B-878D-49A7C5EA2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6" y="303079"/>
            <a:ext cx="2130799" cy="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8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_Divider_HemOnc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2928" y="2633472"/>
            <a:ext cx="6492240" cy="160020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4000" i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C8FE7-CCE3-2748-BC1C-1BC1D01AD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" y="304803"/>
            <a:ext cx="2496991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51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Divider T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2928" y="2633472"/>
            <a:ext cx="6492240" cy="160020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4000" i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43F7D-DCEF-6F43-9F2B-AB9F2CE80A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304800"/>
            <a:ext cx="1613931" cy="424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8279E-1EDD-F044-A1F0-CF1B656628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93" y="323852"/>
            <a:ext cx="1398451" cy="4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73" y="384048"/>
            <a:ext cx="11362945" cy="868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73" y="1609344"/>
            <a:ext cx="11362944" cy="4498848"/>
          </a:xfrm>
        </p:spPr>
        <p:txBody>
          <a:bodyPr>
            <a:noAutofit/>
          </a:bodyPr>
          <a:lstStyle>
            <a:lvl3pPr marL="795488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3773" y="6163056"/>
            <a:ext cx="11362944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67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23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prgm M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384048"/>
            <a:ext cx="11365992" cy="8686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 marL="795488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1104" y="6163056"/>
            <a:ext cx="11365992" cy="475488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67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27698EF8-FDFB-486B-A2FC-C7F45B678881}"/>
              </a:ext>
            </a:extLst>
          </p:cNvPr>
          <p:cNvSpPr txBox="1"/>
          <p:nvPr userDrawn="1"/>
        </p:nvSpPr>
        <p:spPr>
          <a:xfrm>
            <a:off x="664363" y="6642556"/>
            <a:ext cx="1086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altLang="en-US" sz="900" dirty="0">
                <a:solidFill>
                  <a:srgbClr val="7F7F7F"/>
                </a:solidFill>
                <a:latin typeface="Calibri" panose="020F050202020403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4175409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609344"/>
            <a:ext cx="5538216" cy="4498848"/>
          </a:xfrm>
        </p:spPr>
        <p:txBody>
          <a:bodyPr>
            <a:noAutofit/>
          </a:bodyPr>
          <a:lstStyle>
            <a:lvl3pPr marL="795488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36208" y="1609344"/>
            <a:ext cx="5577840" cy="449884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1104" y="6163056"/>
            <a:ext cx="11365992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67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76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06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prg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609344"/>
            <a:ext cx="5538216" cy="4498848"/>
          </a:xfrm>
        </p:spPr>
        <p:txBody>
          <a:bodyPr>
            <a:noAutofit/>
          </a:bodyPr>
          <a:lstStyle>
            <a:lvl3pPr marL="795488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36208" y="1609344"/>
            <a:ext cx="5577840" cy="449884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1104" y="6163056"/>
            <a:ext cx="11365992" cy="475488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67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2E9CF7-CBD6-49AF-8473-326329B85C38}"/>
              </a:ext>
            </a:extLst>
          </p:cNvPr>
          <p:cNvSpPr txBox="1"/>
          <p:nvPr userDrawn="1"/>
        </p:nvSpPr>
        <p:spPr>
          <a:xfrm>
            <a:off x="664363" y="6642556"/>
            <a:ext cx="1086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altLang="en-US" sz="900" dirty="0">
                <a:solidFill>
                  <a:srgbClr val="7F7F7F"/>
                </a:solidFill>
                <a:latin typeface="Calibri" panose="020F050202020403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432298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1104" y="6163056"/>
            <a:ext cx="11365992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67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597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Prg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1104" y="6163056"/>
            <a:ext cx="11365992" cy="475488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867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0855AB3F-E888-485E-96E0-DA6E2DDE928F}"/>
              </a:ext>
            </a:extLst>
          </p:cNvPr>
          <p:cNvSpPr txBox="1"/>
          <p:nvPr userDrawn="1"/>
        </p:nvSpPr>
        <p:spPr>
          <a:xfrm>
            <a:off x="664363" y="6642556"/>
            <a:ext cx="1086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altLang="en-US" sz="900" dirty="0">
                <a:solidFill>
                  <a:srgbClr val="7F7F7F"/>
                </a:solidFill>
                <a:latin typeface="Calibri" panose="020F050202020403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221429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Abbrev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0"/>
              </a:spcBef>
              <a:defRPr sz="1800" b="0"/>
            </a:lvl1pPr>
            <a:lvl3pPr marL="795488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4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88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304" y="1673352"/>
            <a:ext cx="9610344" cy="1837944"/>
          </a:xfrm>
        </p:spPr>
        <p:txBody>
          <a:bodyPr lIns="91440" tIns="45720" rIns="91440" bIns="45720" anchor="ctr">
            <a:noAutofit/>
          </a:bodyPr>
          <a:lstStyle>
            <a:lvl1pPr algn="ctr">
              <a:spcBef>
                <a:spcPts val="1000"/>
              </a:spcBef>
              <a:defRPr sz="4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4462272"/>
            <a:ext cx="11329416" cy="1581912"/>
          </a:xfrm>
        </p:spPr>
        <p:txBody>
          <a:bodyPr anchor="b"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 b="0" i="0">
                <a:solidFill>
                  <a:schemeClr val="accent6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917216-6F67-1146-BBB3-CBA09EA565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304800"/>
            <a:ext cx="1613931" cy="4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18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Thank You_Hem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304" y="1673352"/>
            <a:ext cx="9610344" cy="1837944"/>
          </a:xfrm>
        </p:spPr>
        <p:txBody>
          <a:bodyPr lIns="91440" tIns="45720" rIns="91440" bIns="45720" anchor="ctr">
            <a:noAutofit/>
          </a:bodyPr>
          <a:lstStyle>
            <a:lvl1pPr algn="ctr">
              <a:spcBef>
                <a:spcPts val="1000"/>
              </a:spcBef>
              <a:defRPr sz="4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4462272"/>
            <a:ext cx="11329416" cy="1581912"/>
          </a:xfrm>
        </p:spPr>
        <p:txBody>
          <a:bodyPr anchor="b"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 b="0" i="0">
                <a:solidFill>
                  <a:schemeClr val="accent6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A6128-CB85-EF4A-B642-3F9BE3DB6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9" y="304803"/>
            <a:ext cx="3323267" cy="3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51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_Thank You_HemOnc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304" y="1673352"/>
            <a:ext cx="9610344" cy="1837944"/>
          </a:xfrm>
        </p:spPr>
        <p:txBody>
          <a:bodyPr lIns="91440" tIns="45720" rIns="91440" bIns="45720" anchor="ctr">
            <a:noAutofit/>
          </a:bodyPr>
          <a:lstStyle>
            <a:lvl1pPr algn="ctr">
              <a:spcBef>
                <a:spcPts val="1000"/>
              </a:spcBef>
              <a:defRPr sz="4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4462272"/>
            <a:ext cx="11329416" cy="1581912"/>
          </a:xfrm>
        </p:spPr>
        <p:txBody>
          <a:bodyPr anchor="b"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 b="0" i="0">
                <a:solidFill>
                  <a:schemeClr val="accent6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519412-F66E-F347-8AB6-17E5A726C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" y="304803"/>
            <a:ext cx="2496991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8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_Thank You_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304" y="1673352"/>
            <a:ext cx="9610344" cy="1837944"/>
          </a:xfrm>
        </p:spPr>
        <p:txBody>
          <a:bodyPr lIns="91440" tIns="45720" rIns="91440" bIns="45720" anchor="ctr">
            <a:noAutofit/>
          </a:bodyPr>
          <a:lstStyle>
            <a:lvl1pPr algn="ctr">
              <a:spcBef>
                <a:spcPts val="1000"/>
              </a:spcBef>
              <a:defRPr sz="4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4462272"/>
            <a:ext cx="11329416" cy="1581912"/>
          </a:xfrm>
        </p:spPr>
        <p:txBody>
          <a:bodyPr anchor="b"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 b="0" i="0">
                <a:solidFill>
                  <a:schemeClr val="accent6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DD359-1145-B144-9821-EB7E25C68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6" y="303079"/>
            <a:ext cx="2130799" cy="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_Thank You T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304" y="1673352"/>
            <a:ext cx="9610344" cy="1837944"/>
          </a:xfrm>
        </p:spPr>
        <p:txBody>
          <a:bodyPr lIns="91440" tIns="45720" rIns="91440" bIns="45720" anchor="ctr">
            <a:noAutofit/>
          </a:bodyPr>
          <a:lstStyle>
            <a:lvl1pPr algn="ctr">
              <a:spcBef>
                <a:spcPts val="1000"/>
              </a:spcBef>
              <a:defRPr sz="4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4462272"/>
            <a:ext cx="11329416" cy="1581912"/>
          </a:xfrm>
        </p:spPr>
        <p:txBody>
          <a:bodyPr anchor="b"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 b="0" i="0">
                <a:solidFill>
                  <a:schemeClr val="accent6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3B8D3-4450-8E48-95FF-649483D91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304800"/>
            <a:ext cx="1613931" cy="424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7BF48-20BE-6C48-9476-656F19BAC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93" y="323852"/>
            <a:ext cx="1398451" cy="4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0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6032" y="1325881"/>
            <a:ext cx="11612880" cy="4657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1414"/>
                </a:solidFill>
                <a:latin typeface="+mj-lt"/>
              </a:defRPr>
            </a:lvl1pPr>
            <a:lvl2pPr>
              <a:defRPr>
                <a:solidFill>
                  <a:srgbClr val="141414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141414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141414"/>
                </a:solidFill>
                <a:latin typeface="Franklin Gothic Book" panose="020B05030201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56033" y="6163056"/>
            <a:ext cx="11085039" cy="4754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1400" b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4EAA9C-DC0A-0048-A2D8-74BB19787D68}"/>
              </a:ext>
            </a:extLst>
          </p:cNvPr>
          <p:cNvSpPr/>
          <p:nvPr userDrawn="1"/>
        </p:nvSpPr>
        <p:spPr>
          <a:xfrm>
            <a:off x="11559260" y="6260293"/>
            <a:ext cx="449323" cy="4493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8288" y="6345936"/>
            <a:ext cx="667512" cy="2743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defTabSz="457178"/>
            <a:fld id="{BFA19188-CCD0-4FFB-8DFB-60D3E72DC091}" type="slidenum">
              <a:rPr lang="en-US" smtClean="0">
                <a:solidFill>
                  <a:srgbClr val="141414"/>
                </a:solidFill>
              </a:rPr>
              <a:pPr defTabSz="457178"/>
              <a:t>‹#›</a:t>
            </a:fld>
            <a:endParaRPr lang="en-US" dirty="0">
              <a:solidFill>
                <a:srgbClr val="14141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4363" y="6642556"/>
            <a:ext cx="1086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altLang="en-US" sz="900" dirty="0">
                <a:solidFill>
                  <a:srgbClr val="3894A2"/>
                </a:solidFill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B859BD-6651-934E-8378-533424EE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00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53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56032" y="6163056"/>
            <a:ext cx="11082528" cy="4754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1400" b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8288" y="6345936"/>
            <a:ext cx="667512" cy="2743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defTabSz="457178"/>
            <a:fld id="{BFA19188-CCD0-4FFB-8DFB-60D3E72DC091}" type="slidenum">
              <a:rPr lang="en-US" smtClean="0">
                <a:solidFill>
                  <a:srgbClr val="141414"/>
                </a:solidFill>
              </a:rPr>
              <a:pPr defTabSz="457178"/>
              <a:t>‹#›</a:t>
            </a:fld>
            <a:endParaRPr lang="en-US" dirty="0">
              <a:solidFill>
                <a:srgbClr val="14141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64363" y="6642556"/>
            <a:ext cx="1086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altLang="en-US" sz="900" dirty="0">
                <a:solidFill>
                  <a:srgbClr val="3894A2"/>
                </a:solidFill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6D173B-A9C0-FA44-834F-7AEED303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3434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6032" y="1325880"/>
            <a:ext cx="5669280" cy="43799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199632" y="1325880"/>
            <a:ext cx="5669280" cy="437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56032" y="6163056"/>
            <a:ext cx="11082528" cy="4754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1400" b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8288" y="6345936"/>
            <a:ext cx="667512" cy="2743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defTabSz="457178"/>
            <a:fld id="{BFA19188-CCD0-4FFB-8DFB-60D3E72DC091}" type="slidenum">
              <a:rPr lang="en-US" smtClean="0">
                <a:solidFill>
                  <a:srgbClr val="141414"/>
                </a:solidFill>
              </a:rPr>
              <a:pPr defTabSz="457178"/>
              <a:t>‹#›</a:t>
            </a:fld>
            <a:endParaRPr lang="en-US" dirty="0">
              <a:solidFill>
                <a:srgbClr val="14141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4363" y="6642556"/>
            <a:ext cx="10863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3894A2"/>
                </a:solidFill>
                <a:latin typeface="Calibri Light" panose="020F0302020204030204"/>
                <a:cs typeface="Segoe UI" panose="020B0502040204020203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  <a:endParaRPr lang="en-US" altLang="en-US" sz="900" dirty="0">
              <a:solidFill>
                <a:srgbClr val="3894A2"/>
              </a:solidFill>
              <a:latin typeface="Calibri Light" panose="020F03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4CB68B-D5F2-B743-A383-A5B7F552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7729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178"/>
            <a:fld id="{5F1B329A-0BD4-468E-9AB4-D3C0799E3048}" type="datetimeFigureOut">
              <a:rPr lang="en-US" smtClean="0">
                <a:solidFill>
                  <a:srgbClr val="141414"/>
                </a:solidFill>
              </a:rPr>
              <a:pPr defTabSz="457178"/>
              <a:t>6/15/2023</a:t>
            </a:fld>
            <a:endParaRPr lang="en-US" dirty="0">
              <a:solidFill>
                <a:srgbClr val="1414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178"/>
            <a:endParaRPr lang="en-US" dirty="0">
              <a:solidFill>
                <a:srgbClr val="1414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178"/>
            <a:fld id="{4D2B94C8-8C5F-4186-AD5B-EF308BAE8A0F}" type="slidenum">
              <a:rPr lang="en-US" smtClean="0">
                <a:solidFill>
                  <a:srgbClr val="141414"/>
                </a:solidFill>
              </a:rPr>
              <a:pPr defTabSz="457178"/>
              <a:t>‹#›</a:t>
            </a:fld>
            <a:endParaRPr lang="en-US" dirty="0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08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178"/>
            <a:fld id="{5F1B329A-0BD4-468E-9AB4-D3C0799E3048}" type="datetimeFigureOut">
              <a:rPr lang="en-US" smtClean="0">
                <a:solidFill>
                  <a:srgbClr val="141414"/>
                </a:solidFill>
              </a:rPr>
              <a:pPr defTabSz="457178"/>
              <a:t>6/15/2023</a:t>
            </a:fld>
            <a:endParaRPr lang="en-US" dirty="0">
              <a:solidFill>
                <a:srgbClr val="14141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178"/>
            <a:endParaRPr lang="en-US" dirty="0">
              <a:solidFill>
                <a:srgbClr val="14141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178"/>
            <a:fld id="{4D2B94C8-8C5F-4186-AD5B-EF308BAE8A0F}" type="slidenum">
              <a:rPr lang="en-US" smtClean="0">
                <a:solidFill>
                  <a:srgbClr val="141414"/>
                </a:solidFill>
              </a:rPr>
              <a:pPr defTabSz="457178"/>
              <a:t>‹#›</a:t>
            </a:fld>
            <a:endParaRPr lang="en-US" dirty="0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90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069EB9A-7A47-4D2E-A70D-2941B7A973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80177"/>
            <a:ext cx="12192000" cy="377825"/>
          </a:xfrm>
        </p:spPr>
        <p:txBody>
          <a:bodyPr/>
          <a:lstStyle>
            <a:lvl1pPr eaLnBrk="0" hangingPunct="0">
              <a:defRPr sz="1000"/>
            </a:lvl1pPr>
          </a:lstStyle>
          <a:p>
            <a:pPr defTabSz="457178"/>
            <a:endParaRPr lang="en-US" altLang="en-US" dirty="0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10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0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B329A-0BD4-468E-9AB4-D3C0799E30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94C8-8C5F-4186-AD5B-EF308BAE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9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4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33400"/>
            <a:ext cx="109728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590800"/>
            <a:ext cx="1097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6408739"/>
            <a:ext cx="3860800" cy="365125"/>
          </a:xfrm>
          <a:prstGeom prst="rect">
            <a:avLst/>
          </a:prstGeom>
        </p:spPr>
        <p:txBody>
          <a:bodyPr vert="horz" lIns="0" tIns="27432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230872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8739"/>
            <a:ext cx="2844800" cy="365125"/>
          </a:xfrm>
          <a:prstGeom prst="rect">
            <a:avLst/>
          </a:prstGeom>
        </p:spPr>
        <p:txBody>
          <a:bodyPr vert="horz" lIns="0" tIns="27432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 i="0" smtClean="0">
                <a:solidFill>
                  <a:srgbClr val="230872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fld id="{C6E87A23-2D3D-40DF-B5B6-7EA63D32A1E9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400800"/>
            <a:ext cx="10972800" cy="1588"/>
          </a:xfrm>
          <a:prstGeom prst="line">
            <a:avLst/>
          </a:prstGeom>
          <a:ln w="12700" cap="flat" cmpd="sng" algn="ctr">
            <a:solidFill>
              <a:srgbClr val="230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1" name="Picture 8" descr="mark.jpg"/>
          <p:cNvPicPr>
            <a:picLocks noChangeAspect="1"/>
          </p:cNvPicPr>
          <p:nvPr userDrawn="1"/>
        </p:nvPicPr>
        <p:blipFill>
          <a:blip r:embed="rId9" cstate="print"/>
          <a:srcRect l="47124" t="41112" r="41373" b="46667"/>
          <a:stretch>
            <a:fillRect/>
          </a:stretch>
        </p:blipFill>
        <p:spPr bwMode="auto">
          <a:xfrm>
            <a:off x="11176001" y="304801"/>
            <a:ext cx="463551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7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729" r:id="rId7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5000" b="1" kern="1200">
          <a:solidFill>
            <a:srgbClr val="230872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9pPr>
    </p:titleStyle>
    <p:bodyStyle>
      <a:lvl1pPr algn="l" defTabSz="457200" rtl="0" fontAlgn="base">
        <a:spcBef>
          <a:spcPct val="0"/>
        </a:spcBef>
        <a:spcAft>
          <a:spcPts val="1200"/>
        </a:spcAft>
        <a:buFont typeface="Arial" pitchFamily="34" charset="0"/>
        <a:defRPr sz="2800" kern="1200">
          <a:solidFill>
            <a:srgbClr val="6E055C"/>
          </a:solidFill>
          <a:latin typeface="Arial"/>
          <a:ea typeface="+mn-ea"/>
          <a:cs typeface="Arial"/>
        </a:defRPr>
      </a:lvl1pPr>
      <a:lvl2pPr marL="115888" indent="-115888" algn="l" defTabSz="457200" rtl="0" fontAlgn="base">
        <a:spcBef>
          <a:spcPct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545454"/>
          </a:solidFill>
          <a:latin typeface="Arial"/>
          <a:ea typeface="+mn-ea"/>
          <a:cs typeface="Arial"/>
        </a:defRPr>
      </a:lvl2pPr>
      <a:lvl3pPr marL="230188" indent="-114300" algn="l" defTabSz="457200" rtl="0" fontAlgn="base">
        <a:spcBef>
          <a:spcPct val="0"/>
        </a:spcBef>
        <a:spcAft>
          <a:spcPts val="1200"/>
        </a:spcAft>
        <a:buFont typeface="Lucida Grande"/>
        <a:buChar char="-"/>
        <a:defRPr sz="1600" kern="1200">
          <a:solidFill>
            <a:srgbClr val="545454"/>
          </a:solidFill>
          <a:latin typeface="Arial"/>
          <a:ea typeface="+mn-ea"/>
          <a:cs typeface="Arial"/>
        </a:defRPr>
      </a:lvl3pPr>
      <a:lvl4pPr marL="346075" indent="-115888" algn="l" defTabSz="457200" rtl="0" fontAlgn="base">
        <a:spcBef>
          <a:spcPct val="0"/>
        </a:spcBef>
        <a:spcAft>
          <a:spcPts val="1200"/>
        </a:spcAft>
        <a:buFont typeface="Arial" pitchFamily="34" charset="0"/>
        <a:buChar char="•"/>
        <a:defRPr sz="1600" kern="1200">
          <a:solidFill>
            <a:srgbClr val="545454"/>
          </a:solidFill>
          <a:latin typeface="Arial"/>
          <a:ea typeface="+mn-ea"/>
          <a:cs typeface="Arial"/>
        </a:defRPr>
      </a:lvl4pPr>
      <a:lvl5pPr marL="454025" indent="-107950" algn="l" defTabSz="457200" rtl="0" fontAlgn="base">
        <a:spcBef>
          <a:spcPct val="0"/>
        </a:spcBef>
        <a:spcAft>
          <a:spcPts val="1200"/>
        </a:spcAft>
        <a:buFont typeface="Lucida Grande"/>
        <a:buChar char="-"/>
        <a:defRPr sz="1600" kern="1200">
          <a:solidFill>
            <a:srgbClr val="54545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104" y="384048"/>
            <a:ext cx="11365992" cy="86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104" y="1609344"/>
            <a:ext cx="11365992" cy="449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24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27002" indent="-227002" algn="l" defTabSz="914354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5488" indent="-339709" algn="l" defTabSz="914354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26" indent="-231764" algn="l" defTabSz="914354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843" indent="-231764" algn="l" defTabSz="914354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075765" y="2432871"/>
            <a:ext cx="9715501" cy="184665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+mn-lt"/>
              </a:rPr>
              <a:t>Essential Thrombocythemia: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Standard and Novel Treatments</a:t>
            </a:r>
            <a:br>
              <a:rPr lang="en-US" sz="4000" dirty="0">
                <a:latin typeface="+mn-lt"/>
              </a:rPr>
            </a:br>
            <a:endParaRPr lang="en-US" sz="400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+mn-lt"/>
              </a:rPr>
              <a:t>Brady L. Stein, MD MHS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+mn-lt"/>
              </a:rPr>
              <a:t>Professor of Medicine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+mn-lt"/>
              </a:rPr>
              <a:t>Division of Hematology/Oncology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+mn-lt"/>
              </a:rPr>
              <a:t>Northwestern University Feinberg School of Medicine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4" descr="http://www.communityhealth.org/wp-content/uploads/2012/05/northwest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1" y="381000"/>
            <a:ext cx="1685925" cy="13525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33401"/>
            <a:ext cx="21463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588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932935" y="84542"/>
            <a:ext cx="10515600" cy="62314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Second-line Peg-IFN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197839" y="6314061"/>
            <a:ext cx="3915605" cy="459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Yacoub A, et al. </a:t>
            </a:r>
            <a:r>
              <a:rPr lang="en-US" altLang="en-US" sz="1600" i="1" dirty="0">
                <a:solidFill>
                  <a:srgbClr val="000000"/>
                </a:solidFill>
              </a:rPr>
              <a:t>Blood.</a:t>
            </a:r>
            <a:r>
              <a:rPr lang="en-US" altLang="en-US" sz="1600" dirty="0">
                <a:solidFill>
                  <a:srgbClr val="000000"/>
                </a:solidFill>
              </a:rPr>
              <a:t> 2019;134:1498-1509.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93595"/>
              </p:ext>
            </p:extLst>
          </p:nvPr>
        </p:nvGraphicFramePr>
        <p:xfrm>
          <a:off x="932935" y="707685"/>
          <a:ext cx="10775156" cy="433595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77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046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MPD-RC 111: Salvage Peg-IFN (N = 65 ET)</a:t>
                      </a:r>
                      <a:endParaRPr lang="en-US" sz="2400" baseline="30000" noProof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46">
                <a:tc>
                  <a:txBody>
                    <a:bodyPr/>
                    <a:lstStyle/>
                    <a:p>
                      <a:r>
                        <a:rPr lang="en-US" sz="2400" baseline="0" noProof="0" dirty="0"/>
                        <a:t>Patients who are HU resistant or intolerant </a:t>
                      </a:r>
                      <a:endParaRPr lang="en-US" sz="2400" baseline="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341">
                <a:tc>
                  <a:txBody>
                    <a:bodyPr/>
                    <a:lstStyle/>
                    <a:p>
                      <a:r>
                        <a:rPr lang="en-US" sz="2400" baseline="0" noProof="0" dirty="0"/>
                        <a:t>CR/PR at 12 months: 43% and 26% (ORR 69%)</a:t>
                      </a:r>
                    </a:p>
                    <a:p>
                      <a:r>
                        <a:rPr lang="en-US" sz="2400" baseline="0" noProof="0" dirty="0"/>
                        <a:t>CR rates higher in </a:t>
                      </a:r>
                      <a:r>
                        <a:rPr lang="en-US" sz="2400" i="1" baseline="0" noProof="0" dirty="0"/>
                        <a:t>CALR </a:t>
                      </a:r>
                      <a:r>
                        <a:rPr lang="en-US" sz="2400" baseline="0" noProof="0" dirty="0"/>
                        <a:t>positive patients</a:t>
                      </a:r>
                    </a:p>
                    <a:p>
                      <a:r>
                        <a:rPr lang="en-US" sz="2400" baseline="0" noProof="0" dirty="0"/>
                        <a:t>45 of 65 (69%) achieved platelets &lt; 400k at 12 months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46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CI vascular events at 2 years: 5%</a:t>
                      </a:r>
                      <a:endParaRPr lang="en-US" sz="2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693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12% of ET patients with histological</a:t>
                      </a:r>
                      <a:r>
                        <a:rPr lang="en-US" sz="2400" baseline="0" noProof="0" dirty="0"/>
                        <a:t> remission</a:t>
                      </a:r>
                    </a:p>
                    <a:p>
                      <a:r>
                        <a:rPr lang="en-US" sz="2400" baseline="0" noProof="0" dirty="0"/>
                        <a:t>Median VAF reduction 6% in patients w/ CR 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740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Discontinuation due to AEs:</a:t>
                      </a:r>
                      <a:r>
                        <a:rPr lang="en-US" sz="2400" baseline="0" noProof="0" dirty="0"/>
                        <a:t> 14% (ET and PV included)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noProof="0" dirty="0"/>
                        <a:t>90% with AE’s; 44% with ≥ Grade 3 AE’s</a:t>
                      </a:r>
                      <a:endParaRPr lang="en-US" sz="2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AE4791-1A42-4215-891C-8CAAEB1CDE96}"/>
              </a:ext>
            </a:extLst>
          </p:cNvPr>
          <p:cNvSpPr txBox="1"/>
          <p:nvPr/>
        </p:nvSpPr>
        <p:spPr>
          <a:xfrm>
            <a:off x="361710" y="5420831"/>
            <a:ext cx="72649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Ropeginterferon</a:t>
            </a:r>
            <a:r>
              <a:rPr lang="en-US" sz="2000" i="1" dirty="0"/>
              <a:t> is also under evaluation in ET 2</a:t>
            </a:r>
            <a:r>
              <a:rPr lang="en-US" sz="2000" i="1" baseline="30000" dirty="0"/>
              <a:t>nd</a:t>
            </a:r>
            <a:r>
              <a:rPr lang="en-US" sz="2000" i="1" dirty="0"/>
              <a:t> line, high-risk ET</a:t>
            </a:r>
          </a:p>
          <a:p>
            <a:r>
              <a:rPr lang="en-US" sz="2000" i="1" dirty="0"/>
              <a:t>Compared to Anagrelide</a:t>
            </a:r>
          </a:p>
          <a:p>
            <a:r>
              <a:rPr lang="en-US" sz="2000" i="1" dirty="0"/>
              <a:t>Surpass-ET study</a:t>
            </a:r>
          </a:p>
        </p:txBody>
      </p:sp>
    </p:spTree>
    <p:extLst>
      <p:ext uri="{BB962C8B-B14F-4D97-AF65-F5344CB8AC3E}">
        <p14:creationId xmlns:p14="http://schemas.microsoft.com/office/powerpoint/2010/main" val="339145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40" y="104955"/>
            <a:ext cx="10515600" cy="707666"/>
          </a:xfrm>
        </p:spPr>
        <p:txBody>
          <a:bodyPr>
            <a:normAutofit/>
          </a:bodyPr>
          <a:lstStyle/>
          <a:p>
            <a:r>
              <a:rPr lang="en-US" sz="3600" b="1" dirty="0"/>
              <a:t>MAJIC-ET: </a:t>
            </a:r>
            <a:r>
              <a:rPr lang="en-US" sz="3600" b="1" dirty="0" err="1"/>
              <a:t>Rux</a:t>
            </a:r>
            <a:r>
              <a:rPr lang="en-US" sz="3600" b="1" dirty="0"/>
              <a:t> vs BAT in HU R/I patients: Efficacy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221" y="6408751"/>
            <a:ext cx="492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Rux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transformed to AML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1942" y="6408751"/>
            <a:ext cx="285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Harrison, et al Blood 2017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95474"/>
              </p:ext>
            </p:extLst>
          </p:nvPr>
        </p:nvGraphicFramePr>
        <p:xfrm>
          <a:off x="495587" y="749644"/>
          <a:ext cx="11206676" cy="55118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0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4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Rux</a:t>
                      </a:r>
                      <a:r>
                        <a:rPr lang="en-US" dirty="0"/>
                        <a:t> (N=58)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BAT (N=52)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BAT used at least once: HU (71%), ANA (48%), IFN (40.4%)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Significance?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CR,</a:t>
                      </a:r>
                      <a:r>
                        <a:rPr lang="en-US" baseline="0" dirty="0"/>
                        <a:t> n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 (46.5%)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 (44.2%)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OS,</a:t>
                      </a:r>
                      <a:r>
                        <a:rPr lang="en-US" baseline="0" dirty="0"/>
                        <a:t> PFS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98%, 93%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98%,</a:t>
                      </a:r>
                      <a:r>
                        <a:rPr lang="en-US" baseline="0" dirty="0"/>
                        <a:t> 96%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Thrombosis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pts (17%)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pts (5.8%)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Hemorrhage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P=0.14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transformation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0" dirty="0"/>
                        <a:t> pts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Composite</a:t>
                      </a:r>
                      <a:r>
                        <a:rPr lang="en-US" baseline="0" dirty="0"/>
                        <a:t> outcome</a:t>
                      </a:r>
                    </a:p>
                    <a:p>
                      <a:r>
                        <a:rPr lang="en-US" baseline="0" dirty="0"/>
                        <a:t>(thrombosis, hemorrhage, transformation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P=0.35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Molecular</a:t>
                      </a:r>
                      <a:r>
                        <a:rPr lang="en-US" baseline="0" dirty="0"/>
                        <a:t> responses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CMR, 1 PR (JAK2 positive)</a:t>
                      </a:r>
                    </a:p>
                    <a:p>
                      <a:r>
                        <a:rPr lang="en-US" dirty="0"/>
                        <a:t>2 CMR, 1 PMR (CALR positive)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TSS</a:t>
                      </a:r>
                      <a:r>
                        <a:rPr lang="en-US" baseline="0" dirty="0"/>
                        <a:t> reduction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Better max</a:t>
                      </a:r>
                      <a:r>
                        <a:rPr lang="en-US" baseline="0" dirty="0"/>
                        <a:t> % TSS reduction and longitudinal </a:t>
                      </a:r>
                      <a:r>
                        <a:rPr lang="en-US" baseline="0" dirty="0" err="1"/>
                        <a:t>sx</a:t>
                      </a:r>
                      <a:r>
                        <a:rPr lang="en-US" baseline="0" dirty="0"/>
                        <a:t> control (pruritus 0.01)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Overall</a:t>
                      </a:r>
                      <a:r>
                        <a:rPr lang="en-US" baseline="0" dirty="0"/>
                        <a:t> 50% TSS reduction similar between both arms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7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12" y="190831"/>
            <a:ext cx="10515600" cy="760386"/>
          </a:xfrm>
        </p:spPr>
        <p:txBody>
          <a:bodyPr/>
          <a:lstStyle/>
          <a:p>
            <a:r>
              <a:rPr lang="en-US" b="1" dirty="0"/>
              <a:t>MAJIC-ET: Safety and Conclusion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5312" y="1061873"/>
          <a:ext cx="10492173" cy="44043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49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7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Ruxolitinib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Anemia (G3/4)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12/58 (21%)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Thrombocytopenia (G3/4)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2/58 (3.4%)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G3</a:t>
                      </a:r>
                    </a:p>
                    <a:p>
                      <a:r>
                        <a:rPr lang="en-US" dirty="0"/>
                        <a:t>9/58 (15.5%)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G3</a:t>
                      </a:r>
                      <a:r>
                        <a:rPr lang="en-US" baseline="0" dirty="0"/>
                        <a:t> or 4</a:t>
                      </a:r>
                      <a:endParaRPr lang="en-US" dirty="0"/>
                    </a:p>
                    <a:p>
                      <a:r>
                        <a:rPr lang="en-US" dirty="0"/>
                        <a:t>2/57 (3.5%); p=0.03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Deaths </a:t>
                      </a:r>
                    </a:p>
                    <a:p>
                      <a:r>
                        <a:rPr lang="en-US" dirty="0"/>
                        <a:t>(none</a:t>
                      </a:r>
                      <a:r>
                        <a:rPr lang="en-US" baseline="0" dirty="0"/>
                        <a:t> treatment related)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Discontinuations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transformation</a:t>
                      </a:r>
                    </a:p>
                    <a:p>
                      <a:r>
                        <a:rPr lang="en-US" dirty="0"/>
                        <a:t>11 loss of response</a:t>
                      </a:r>
                    </a:p>
                    <a:p>
                      <a:r>
                        <a:rPr lang="en-US" dirty="0"/>
                        <a:t>5 lack of efficacy</a:t>
                      </a:r>
                    </a:p>
                    <a:p>
                      <a:r>
                        <a:rPr lang="en-US" dirty="0"/>
                        <a:t>2 anemia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transformation</a:t>
                      </a:r>
                    </a:p>
                    <a:p>
                      <a:r>
                        <a:rPr lang="en-US" dirty="0"/>
                        <a:t>0 loss of response</a:t>
                      </a:r>
                    </a:p>
                    <a:p>
                      <a:r>
                        <a:rPr lang="en-US" dirty="0"/>
                        <a:t>1</a:t>
                      </a:r>
                      <a:r>
                        <a:rPr lang="en-US" baseline="0" dirty="0"/>
                        <a:t> lack of efficacy</a:t>
                      </a:r>
                    </a:p>
                    <a:p>
                      <a:r>
                        <a:rPr lang="en-US" baseline="0" dirty="0"/>
                        <a:t>0 anemia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But 30 switched their initial BAT choice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6670" y="5637474"/>
            <a:ext cx="9652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Superior symptom control, but no difference in control of blood counts, or rates of thrombosis, hemorrhage, or transformation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0796" y="6347130"/>
            <a:ext cx="285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Harrison, et al Blood 2017</a:t>
            </a:r>
          </a:p>
        </p:txBody>
      </p:sp>
    </p:spTree>
    <p:extLst>
      <p:ext uri="{BB962C8B-B14F-4D97-AF65-F5344CB8AC3E}">
        <p14:creationId xmlns:p14="http://schemas.microsoft.com/office/powerpoint/2010/main" val="134299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B62F-B678-4B0C-BDBE-7C1240BC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dirty="0"/>
              <a:t>Novel agent: </a:t>
            </a:r>
            <a:r>
              <a:rPr lang="en-US" b="1" dirty="0" err="1"/>
              <a:t>Pelabresib</a:t>
            </a:r>
            <a:r>
              <a:rPr lang="en-US" b="1" dirty="0"/>
              <a:t> (BET inhibitor) in 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4638A-27CE-4CD6-9422-8A9107DA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481"/>
            <a:ext cx="10515600" cy="4351338"/>
          </a:xfrm>
        </p:spPr>
        <p:txBody>
          <a:bodyPr/>
          <a:lstStyle/>
          <a:p>
            <a:r>
              <a:rPr lang="en-US" dirty="0"/>
              <a:t>N=20, CHR endpoint of interest</a:t>
            </a:r>
          </a:p>
          <a:p>
            <a:r>
              <a:rPr lang="en-US" dirty="0"/>
              <a:t>18/20 with hematological response; CHR in 40%</a:t>
            </a:r>
          </a:p>
          <a:p>
            <a:r>
              <a:rPr lang="en-US" dirty="0"/>
              <a:t>Symptom improvement in 86%</a:t>
            </a:r>
          </a:p>
          <a:p>
            <a:r>
              <a:rPr lang="en-US" dirty="0"/>
              <a:t>Most common AE’s:</a:t>
            </a:r>
          </a:p>
          <a:p>
            <a:pPr lvl="1"/>
            <a:r>
              <a:rPr lang="en-US" dirty="0"/>
              <a:t>60% nausea (10% grade 3)</a:t>
            </a:r>
          </a:p>
          <a:p>
            <a:pPr lvl="1"/>
            <a:r>
              <a:rPr lang="en-US" dirty="0"/>
              <a:t>Diarrhea 35% (5% grade 3)</a:t>
            </a:r>
          </a:p>
          <a:p>
            <a:pPr lvl="1"/>
            <a:r>
              <a:rPr lang="en-US" dirty="0"/>
              <a:t>Dysgeusia 35% (no grade 3)</a:t>
            </a:r>
          </a:p>
          <a:p>
            <a:pPr lvl="1"/>
            <a:r>
              <a:rPr lang="en-US" dirty="0"/>
              <a:t>No thrombocytopenia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D3F71-4A8B-426E-B660-EE95096010A8}"/>
              </a:ext>
            </a:extLst>
          </p:cNvPr>
          <p:cNvSpPr txBox="1"/>
          <p:nvPr/>
        </p:nvSpPr>
        <p:spPr>
          <a:xfrm>
            <a:off x="6236413" y="6195317"/>
            <a:ext cx="59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Passamonti</a:t>
            </a:r>
            <a:r>
              <a:rPr lang="en-US" sz="2400" dirty="0"/>
              <a:t> et al, Abstract 7019 ASCO 2023</a:t>
            </a:r>
          </a:p>
        </p:txBody>
      </p:sp>
    </p:spTree>
    <p:extLst>
      <p:ext uri="{BB962C8B-B14F-4D97-AF65-F5344CB8AC3E}">
        <p14:creationId xmlns:p14="http://schemas.microsoft.com/office/powerpoint/2010/main" val="182087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8E23-3873-4C3C-BA5D-3479CCDA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Novel agent: LSD1 inhibition in 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A5AE6-EE4E-4442-8E41-D76BACA4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LSD1 plays a role in self-renewal of malignant cells and progenitor differentiation</a:t>
            </a:r>
          </a:p>
          <a:p>
            <a:r>
              <a:rPr lang="en-US" dirty="0" err="1"/>
              <a:t>Bomedemstat</a:t>
            </a:r>
            <a:r>
              <a:rPr lang="en-US" dirty="0"/>
              <a:t> is an oral LSD1 inhibitor that has reduced counts, spleen size, mutant allele burdens in mice</a:t>
            </a:r>
          </a:p>
          <a:p>
            <a:r>
              <a:rPr lang="en-US" dirty="0"/>
              <a:t>Global phase 2b study in 73 ET patients with intolerance or resistance to standard care</a:t>
            </a:r>
          </a:p>
          <a:p>
            <a:r>
              <a:rPr lang="en-US" dirty="0"/>
              <a:t>Key endpoints included safety and efficacy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Plts</a:t>
            </a:r>
            <a:r>
              <a:rPr lang="en-US" dirty="0"/>
              <a:t> &lt;  400 x 10</a:t>
            </a:r>
            <a:r>
              <a:rPr lang="en-US" baseline="30000" dirty="0"/>
              <a:t>9</a:t>
            </a:r>
            <a:r>
              <a:rPr lang="en-US" dirty="0"/>
              <a:t>/L without thrombosis)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4FF4E-6AE6-47D1-B721-FBCEE50A858C}"/>
              </a:ext>
            </a:extLst>
          </p:cNvPr>
          <p:cNvSpPr txBox="1"/>
          <p:nvPr/>
        </p:nvSpPr>
        <p:spPr>
          <a:xfrm>
            <a:off x="326093" y="6319650"/>
            <a:ext cx="410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Gill, et al ASH 2022</a:t>
            </a:r>
          </a:p>
        </p:txBody>
      </p:sp>
    </p:spTree>
    <p:extLst>
      <p:ext uri="{BB962C8B-B14F-4D97-AF65-F5344CB8AC3E}">
        <p14:creationId xmlns:p14="http://schemas.microsoft.com/office/powerpoint/2010/main" val="276680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C4DC-7D74-4DF4-AD34-B12CD5AE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16" y="157772"/>
            <a:ext cx="8229600" cy="822324"/>
          </a:xfrm>
        </p:spPr>
        <p:txBody>
          <a:bodyPr/>
          <a:lstStyle/>
          <a:p>
            <a:r>
              <a:rPr lang="en-US" dirty="0"/>
              <a:t>Novel agent: LSD1 inhibition in 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9F49-08AD-4E4B-B45D-C9BAFAB1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" y="1351941"/>
            <a:ext cx="1122997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Patient population</a:t>
            </a:r>
          </a:p>
          <a:p>
            <a:pPr lvl="1"/>
            <a:r>
              <a:rPr lang="en-US" dirty="0"/>
              <a:t>Median age 66</a:t>
            </a:r>
          </a:p>
          <a:p>
            <a:pPr lvl="1"/>
            <a:r>
              <a:rPr lang="en-US" dirty="0"/>
              <a:t>51% </a:t>
            </a:r>
            <a:r>
              <a:rPr lang="en-US" i="1" dirty="0"/>
              <a:t>JAK2</a:t>
            </a:r>
            <a:r>
              <a:rPr lang="en-US" dirty="0"/>
              <a:t> positive, 36% </a:t>
            </a:r>
            <a:r>
              <a:rPr lang="en-US" i="1" dirty="0"/>
              <a:t>CALR</a:t>
            </a:r>
            <a:r>
              <a:rPr lang="en-US" dirty="0"/>
              <a:t> positive, 4% MPL</a:t>
            </a:r>
          </a:p>
          <a:p>
            <a:pPr lvl="1"/>
            <a:r>
              <a:rPr lang="en-US" dirty="0"/>
              <a:t>Other mutations in 32% (EZH2, ASXL1, U2AF1, RUNX1, IDH, NPM1, TP53)</a:t>
            </a:r>
          </a:p>
          <a:p>
            <a:pPr lvl="1"/>
            <a:r>
              <a:rPr lang="en-US" dirty="0"/>
              <a:t>90% with HU resistance or intolerance </a:t>
            </a:r>
          </a:p>
          <a:p>
            <a:pPr lvl="1"/>
            <a:r>
              <a:rPr lang="en-US" dirty="0"/>
              <a:t>Mean platelet counts 809 x 10</a:t>
            </a:r>
            <a:r>
              <a:rPr lang="en-US" baseline="30000" dirty="0"/>
              <a:t>9</a:t>
            </a:r>
            <a:r>
              <a:rPr lang="en-US" dirty="0"/>
              <a:t>/L</a:t>
            </a:r>
          </a:p>
          <a:p>
            <a:r>
              <a:rPr lang="en-US" dirty="0"/>
              <a:t>Median time on treatment: 23 weeks</a:t>
            </a:r>
          </a:p>
          <a:p>
            <a:pPr lvl="1"/>
            <a:r>
              <a:rPr lang="en-US" dirty="0"/>
              <a:t>34/36 achieved platelets ≤ 400k in a median of 8 weeks (for pts treated more than 24 weeks)</a:t>
            </a:r>
          </a:p>
          <a:p>
            <a:pPr lvl="1"/>
            <a:r>
              <a:rPr lang="en-US" dirty="0"/>
              <a:t>Stable hemoglobin noted, of 7  with leukocytosis, all improved leukocytosis</a:t>
            </a:r>
          </a:p>
          <a:p>
            <a:pPr lvl="1"/>
            <a:r>
              <a:rPr lang="en-US" dirty="0"/>
              <a:t>79% (11/14) improved symptoms</a:t>
            </a:r>
          </a:p>
          <a:p>
            <a:pPr lvl="1"/>
            <a:r>
              <a:rPr lang="en-US" dirty="0"/>
              <a:t>67% had decrease in VAF</a:t>
            </a:r>
          </a:p>
          <a:p>
            <a:pPr lvl="1"/>
            <a:r>
              <a:rPr lang="en-US" dirty="0"/>
              <a:t>Dysgeusia (43%), fatigue (23%), TCP (23%; 6% g3/4), arthralgia (21%; g3/4: 3%)</a:t>
            </a:r>
          </a:p>
          <a:p>
            <a:pPr lvl="1"/>
            <a:r>
              <a:rPr lang="en-US" dirty="0"/>
              <a:t>15 </a:t>
            </a:r>
            <a:r>
              <a:rPr lang="en-US" dirty="0" err="1"/>
              <a:t>dc’d</a:t>
            </a:r>
            <a:r>
              <a:rPr lang="en-US" dirty="0"/>
              <a:t> treatment 9 due to AEs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Phase 3 study planned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BF0E4-6A66-46ED-9B61-F6405B911B67}"/>
              </a:ext>
            </a:extLst>
          </p:cNvPr>
          <p:cNvSpPr txBox="1"/>
          <p:nvPr/>
        </p:nvSpPr>
        <p:spPr>
          <a:xfrm>
            <a:off x="270111" y="6407522"/>
            <a:ext cx="271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Gill, et al ASH 2022</a:t>
            </a:r>
          </a:p>
        </p:txBody>
      </p:sp>
    </p:spTree>
    <p:extLst>
      <p:ext uri="{BB962C8B-B14F-4D97-AF65-F5344CB8AC3E}">
        <p14:creationId xmlns:p14="http://schemas.microsoft.com/office/powerpoint/2010/main" val="338847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1" y="6572250"/>
            <a:ext cx="8866187" cy="169863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Barbui</a:t>
            </a:r>
            <a:r>
              <a:rPr lang="en-US" dirty="0">
                <a:solidFill>
                  <a:schemeClr val="tx1"/>
                </a:solidFill>
              </a:rPr>
              <a:t>, T et al JCO 2011, European Leukemia Net; Alvarez-</a:t>
            </a:r>
            <a:r>
              <a:rPr lang="en-US" dirty="0" err="1">
                <a:solidFill>
                  <a:schemeClr val="tx1"/>
                </a:solidFill>
              </a:rPr>
              <a:t>Larran</a:t>
            </a:r>
            <a:r>
              <a:rPr lang="en-US" dirty="0">
                <a:solidFill>
                  <a:schemeClr val="tx1"/>
                </a:solidFill>
              </a:rPr>
              <a:t> et al, </a:t>
            </a:r>
            <a:r>
              <a:rPr lang="en-US" dirty="0" err="1">
                <a:solidFill>
                  <a:schemeClr val="tx1"/>
                </a:solidFill>
              </a:rPr>
              <a:t>Haematologica</a:t>
            </a:r>
            <a:r>
              <a:rPr lang="en-US" dirty="0">
                <a:solidFill>
                  <a:schemeClr val="tx1"/>
                </a:solidFill>
              </a:rPr>
              <a:t> 2016*; NCCN 1.2018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368676"/>
            <a:ext cx="3352800" cy="646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those w/ microvascular disturbance, CV risk, </a:t>
            </a:r>
            <a:r>
              <a:rPr lang="en-US" i="1" dirty="0">
                <a:solidFill>
                  <a:prstClr val="black"/>
                </a:solidFill>
              </a:rPr>
              <a:t>JAK2+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8288" y="4183064"/>
            <a:ext cx="1752600" cy="3698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Cytoreduction?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22725" y="2355851"/>
            <a:ext cx="4679950" cy="415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Manage CV Risk Factors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173" y="3557015"/>
            <a:ext cx="1666597" cy="3698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ASA?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19800" y="29718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168" name="TextBox 21"/>
          <p:cNvSpPr txBox="1">
            <a:spLocks noChangeArrowheads="1"/>
          </p:cNvSpPr>
          <p:nvPr/>
        </p:nvSpPr>
        <p:spPr bwMode="auto">
          <a:xfrm>
            <a:off x="1709739" y="4833939"/>
            <a:ext cx="29178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HU/IFN in high risk (&gt;60 with JAK2+, or thrombosis history)</a:t>
            </a:r>
            <a:endParaRPr lang="en-US" altLang="en-US" sz="1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173" y="1164486"/>
            <a:ext cx="181871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Goals of Therapy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62338" y="908050"/>
            <a:ext cx="6858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Manage Sx</a:t>
            </a:r>
          </a:p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Reduce risk for thrombosis/hemorrhage</a:t>
            </a:r>
          </a:p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cs typeface="Arial" pitchFamily="34" charset="0"/>
              </a:rPr>
              <a:t>Prevent/delay transformation </a:t>
            </a:r>
          </a:p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Manage Special Situations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173" y="2355258"/>
            <a:ext cx="1818715" cy="3698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For all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757739" y="4613276"/>
            <a:ext cx="447675" cy="220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173" name="TextBox 30"/>
          <p:cNvSpPr txBox="1">
            <a:spLocks noChangeArrowheads="1"/>
          </p:cNvSpPr>
          <p:nvPr/>
        </p:nvSpPr>
        <p:spPr bwMode="auto">
          <a:xfrm>
            <a:off x="5245101" y="5089525"/>
            <a:ext cx="2087563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US" altLang="en-US" sz="1600" i="1" baseline="30000" dirty="0">
                <a:solidFill>
                  <a:srgbClr val="C00000"/>
                </a:solidFill>
                <a:latin typeface="+mn-lt"/>
              </a:rPr>
              <a:t>nd</a:t>
            </a:r>
            <a:r>
              <a:rPr lang="en-US" altLang="en-US" sz="1600" i="1" dirty="0">
                <a:solidFill>
                  <a:srgbClr val="C00000"/>
                </a:solidFill>
                <a:latin typeface="+mn-lt"/>
              </a:rPr>
              <a:t> line options: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  <a:latin typeface="+mn-lt"/>
              </a:rPr>
              <a:t>-IFN/HU (if not used)</a:t>
            </a:r>
            <a:br>
              <a:rPr lang="en-US" altLang="en-US" sz="1600" i="1" dirty="0">
                <a:solidFill>
                  <a:srgbClr val="C00000"/>
                </a:solidFill>
                <a:latin typeface="+mn-lt"/>
              </a:rPr>
            </a:br>
            <a:r>
              <a:rPr lang="en-US" altLang="en-US" sz="1600" i="1" dirty="0">
                <a:solidFill>
                  <a:srgbClr val="C00000"/>
                </a:solidFill>
                <a:latin typeface="+mn-lt"/>
              </a:rPr>
              <a:t>-*</a:t>
            </a:r>
            <a:r>
              <a:rPr lang="en-US" altLang="en-US" sz="1600" i="1" dirty="0" err="1">
                <a:solidFill>
                  <a:srgbClr val="C00000"/>
                </a:solidFill>
                <a:latin typeface="+mn-lt"/>
              </a:rPr>
              <a:t>Anagrelide</a:t>
            </a:r>
            <a:endParaRPr lang="en-US" altLang="en-US" sz="1600" i="1" dirty="0">
              <a:solidFill>
                <a:srgbClr val="C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  <a:latin typeface="+mn-lt"/>
              </a:rPr>
              <a:t>-Clinical trial</a:t>
            </a:r>
          </a:p>
        </p:txBody>
      </p:sp>
      <p:sp>
        <p:nvSpPr>
          <p:cNvPr id="92174" name="Rectangle 18"/>
          <p:cNvSpPr>
            <a:spLocks noChangeArrowheads="1"/>
          </p:cNvSpPr>
          <p:nvPr/>
        </p:nvSpPr>
        <p:spPr bwMode="auto">
          <a:xfrm>
            <a:off x="8077200" y="3030539"/>
            <a:ext cx="23622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accent1"/>
                </a:solidFill>
                <a:latin typeface="+mn-lt"/>
              </a:rPr>
              <a:t>*ASA did not impact thrombosis rate in CALR-ET, but ↑bleeding risk</a:t>
            </a:r>
          </a:p>
        </p:txBody>
      </p:sp>
      <p:sp>
        <p:nvSpPr>
          <p:cNvPr id="92175" name="Title 17"/>
          <p:cNvSpPr>
            <a:spLocks noGrp="1"/>
          </p:cNvSpPr>
          <p:nvPr>
            <p:ph type="title"/>
          </p:nvPr>
        </p:nvSpPr>
        <p:spPr>
          <a:xfrm>
            <a:off x="2057401" y="77175"/>
            <a:ext cx="8229600" cy="61555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latin typeface="+mn-lt"/>
                <a:cs typeface="Arial" panose="020B0604020202020204" pitchFamily="34" charset="0"/>
              </a:rPr>
              <a:t>ET management</a:t>
            </a:r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2781310" y="3112195"/>
            <a:ext cx="1638291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accent1"/>
                </a:solidFill>
                <a:latin typeface="+mn-lt"/>
              </a:rPr>
              <a:t>R/o acquired VWD in those with </a:t>
            </a:r>
            <a:r>
              <a:rPr lang="en-US" altLang="en-US" sz="1600" i="1" dirty="0" err="1">
                <a:solidFill>
                  <a:schemeClr val="accent1"/>
                </a:solidFill>
                <a:latin typeface="+mn-lt"/>
              </a:rPr>
              <a:t>plts</a:t>
            </a:r>
            <a:r>
              <a:rPr lang="en-US" altLang="en-US" sz="1600" i="1" dirty="0">
                <a:solidFill>
                  <a:schemeClr val="accent1"/>
                </a:solidFill>
                <a:latin typeface="+mn-lt"/>
              </a:rPr>
              <a:t> &gt; 1000 x 10</a:t>
            </a:r>
            <a:r>
              <a:rPr lang="en-US" altLang="en-US" sz="1600" i="1" baseline="30000" dirty="0">
                <a:solidFill>
                  <a:schemeClr val="accent1"/>
                </a:solidFill>
                <a:latin typeface="+mn-lt"/>
              </a:rPr>
              <a:t>9</a:t>
            </a:r>
            <a:r>
              <a:rPr lang="en-US" altLang="en-US" sz="1600" i="1" dirty="0">
                <a:solidFill>
                  <a:schemeClr val="accent1"/>
                </a:solidFill>
                <a:latin typeface="+mn-lt"/>
              </a:rPr>
              <a:t>/L or bruising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135813" y="4597400"/>
            <a:ext cx="393700" cy="236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178" name="TextBox 21"/>
          <p:cNvSpPr txBox="1">
            <a:spLocks noChangeArrowheads="1"/>
          </p:cNvSpPr>
          <p:nvPr/>
        </p:nvSpPr>
        <p:spPr bwMode="auto">
          <a:xfrm>
            <a:off x="7639050" y="4906963"/>
            <a:ext cx="28638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Unless thrombosis, VWD, refractory vasomotor </a:t>
            </a:r>
            <a:r>
              <a:rPr lang="en-US" altLang="en-US" sz="1800" dirty="0" err="1">
                <a:solidFill>
                  <a:srgbClr val="000000"/>
                </a:solidFill>
                <a:latin typeface="+mn-lt"/>
              </a:rPr>
              <a:t>sx</a:t>
            </a: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, symptomatic thrombocytosis</a:t>
            </a:r>
          </a:p>
        </p:txBody>
      </p:sp>
      <p:sp>
        <p:nvSpPr>
          <p:cNvPr id="92179" name="TextBox 4"/>
          <p:cNvSpPr txBox="1">
            <a:spLocks noChangeArrowheads="1"/>
          </p:cNvSpPr>
          <p:nvPr/>
        </p:nvSpPr>
        <p:spPr bwMode="auto">
          <a:xfrm>
            <a:off x="7531475" y="4415156"/>
            <a:ext cx="3617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Not necessarily in very low/low/</a:t>
            </a:r>
            <a:r>
              <a:rPr lang="en-US" altLang="en-US" sz="1600" dirty="0" err="1">
                <a:solidFill>
                  <a:srgbClr val="FF0000"/>
                </a:solidFill>
                <a:latin typeface="+mn-lt"/>
              </a:rPr>
              <a:t>int</a:t>
            </a: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 risk</a:t>
            </a:r>
          </a:p>
        </p:txBody>
      </p:sp>
      <p:sp>
        <p:nvSpPr>
          <p:cNvPr id="92180" name="TextBox 25"/>
          <p:cNvSpPr txBox="1">
            <a:spLocks noChangeArrowheads="1"/>
          </p:cNvSpPr>
          <p:nvPr/>
        </p:nvSpPr>
        <p:spPr bwMode="auto">
          <a:xfrm>
            <a:off x="1931988" y="4419600"/>
            <a:ext cx="20436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Indicated for High Risk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757738" y="5410200"/>
            <a:ext cx="3365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628900" y="5832407"/>
            <a:ext cx="23622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accent1"/>
                </a:solidFill>
                <a:latin typeface="+mn-lt"/>
              </a:rPr>
              <a:t>No data to support </a:t>
            </a:r>
            <a:r>
              <a:rPr lang="en-US" altLang="en-US" sz="1600" i="1" dirty="0" err="1">
                <a:solidFill>
                  <a:schemeClr val="accent1"/>
                </a:solidFill>
                <a:latin typeface="+mn-lt"/>
              </a:rPr>
              <a:t>ruxolitinib</a:t>
            </a:r>
            <a:r>
              <a:rPr lang="en-US" altLang="en-US" sz="1600" i="1" dirty="0">
                <a:solidFill>
                  <a:schemeClr val="accent1"/>
                </a:solidFill>
                <a:latin typeface="+mn-lt"/>
              </a:rPr>
              <a:t> as of yet</a:t>
            </a:r>
          </a:p>
        </p:txBody>
      </p:sp>
    </p:spTree>
    <p:extLst>
      <p:ext uri="{BB962C8B-B14F-4D97-AF65-F5344CB8AC3E}">
        <p14:creationId xmlns:p14="http://schemas.microsoft.com/office/powerpoint/2010/main" val="91620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8701" y="-48063"/>
            <a:ext cx="10515600" cy="1325563"/>
          </a:xfrm>
        </p:spPr>
        <p:txBody>
          <a:bodyPr/>
          <a:lstStyle/>
          <a:p>
            <a:r>
              <a:rPr lang="en-US" dirty="0"/>
              <a:t>Essential Thrombocythemia</a:t>
            </a:r>
          </a:p>
        </p:txBody>
      </p:sp>
      <p:pic>
        <p:nvPicPr>
          <p:cNvPr id="8" name="Content Placeholder 3" descr="ET me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7223" y="1455831"/>
            <a:ext cx="3051615" cy="202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04009" y="1277500"/>
            <a:ext cx="12102865" cy="325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67" b="1" dirty="0"/>
          </a:p>
          <a:p>
            <a:r>
              <a:rPr lang="en-US" sz="1867" b="1" dirty="0"/>
              <a:t>Major criteria:</a:t>
            </a:r>
          </a:p>
          <a:p>
            <a:r>
              <a:rPr lang="en-US" sz="1867" dirty="0"/>
              <a:t>1. Platelets &gt; 450 x 10</a:t>
            </a:r>
            <a:r>
              <a:rPr lang="en-US" sz="1867" baseline="30000" dirty="0"/>
              <a:t>9</a:t>
            </a:r>
            <a:r>
              <a:rPr lang="en-US" sz="1867" dirty="0"/>
              <a:t>/L</a:t>
            </a:r>
          </a:p>
          <a:p>
            <a:r>
              <a:rPr lang="en-US" sz="1867" dirty="0"/>
              <a:t>2. BM bx showing proliferation mainly of the megakaryocyte lineage with</a:t>
            </a:r>
          </a:p>
          <a:p>
            <a:r>
              <a:rPr lang="en-US" sz="1867" dirty="0"/>
              <a:t>↑ numbers of enlarged, mature megakaryocytes </a:t>
            </a:r>
          </a:p>
          <a:p>
            <a:r>
              <a:rPr lang="en-US" sz="1867" dirty="0"/>
              <a:t>3. Not meeting WHO criteria for </a:t>
            </a:r>
            <a:r>
              <a:rPr lang="en-US" sz="1867" i="1" dirty="0"/>
              <a:t>CML, PV, MF, MDS, or </a:t>
            </a:r>
            <a:r>
              <a:rPr lang="en-US" sz="1867" dirty="0"/>
              <a:t>other myeloid neoplasms</a:t>
            </a:r>
          </a:p>
          <a:p>
            <a:r>
              <a:rPr lang="en-US" sz="1867" dirty="0"/>
              <a:t>4. Presence of </a:t>
            </a:r>
            <a:r>
              <a:rPr lang="en-US" sz="1867" i="1" dirty="0"/>
              <a:t>JAK2, CALR or MPL mutation</a:t>
            </a:r>
          </a:p>
          <a:p>
            <a:endParaRPr lang="en-US" sz="1867" b="1" dirty="0"/>
          </a:p>
          <a:p>
            <a:r>
              <a:rPr lang="en-US" sz="1867" b="1" dirty="0"/>
              <a:t>Minor criterion:</a:t>
            </a:r>
          </a:p>
          <a:p>
            <a:r>
              <a:rPr lang="en-US" sz="1867" dirty="0"/>
              <a:t>Presence of a clonal marker or </a:t>
            </a:r>
            <a:r>
              <a:rPr lang="en-US" sz="1867" b="1" dirty="0">
                <a:solidFill>
                  <a:srgbClr val="C00000"/>
                </a:solidFill>
              </a:rPr>
              <a:t>absence of evidence for reactive thrombocytosis</a:t>
            </a:r>
          </a:p>
          <a:p>
            <a:endParaRPr lang="en-US" sz="1867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84630" y="5451625"/>
            <a:ext cx="11125712" cy="771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Diagnosis of ET requires meeting all 4 major criteria or the first 3 major criteria and the minor criterion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6A08C-CCCC-4731-B63F-3529700D4915}"/>
              </a:ext>
            </a:extLst>
          </p:cNvPr>
          <p:cNvSpPr txBox="1"/>
          <p:nvPr/>
        </p:nvSpPr>
        <p:spPr>
          <a:xfrm>
            <a:off x="284630" y="6488668"/>
            <a:ext cx="6270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Arber DA, et al. Blood. 2016;127:2391-2405</a:t>
            </a:r>
          </a:p>
        </p:txBody>
      </p:sp>
    </p:spTree>
    <p:extLst>
      <p:ext uri="{BB962C8B-B14F-4D97-AF65-F5344CB8AC3E}">
        <p14:creationId xmlns:p14="http://schemas.microsoft.com/office/powerpoint/2010/main" val="414187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999729"/>
              </p:ext>
            </p:extLst>
          </p:nvPr>
        </p:nvGraphicFramePr>
        <p:xfrm>
          <a:off x="852755" y="728559"/>
          <a:ext cx="10952252" cy="523399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4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6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594"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“True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ET”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Prefibrotic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MF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1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Clinical features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Sustained thrombocytosis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Sustained thrombocytosis</a:t>
                      </a:r>
                    </a:p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Anemia</a:t>
                      </a:r>
                    </a:p>
                    <a:p>
                      <a:r>
                        <a:rPr lang="nl-NL" sz="1800" dirty="0">
                          <a:latin typeface="Calibri" panose="020F0502020204030204" pitchFamily="34" charset="0"/>
                        </a:rPr>
                        <a:t>Leukocytosis &gt;11 x 10</a:t>
                      </a:r>
                      <a:r>
                        <a:rPr lang="nl-NL" sz="1800" baseline="30000" dirty="0"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nl-NL" sz="1800" dirty="0">
                          <a:latin typeface="Calibri" panose="020F0502020204030204" pitchFamily="34" charset="0"/>
                        </a:rPr>
                        <a:t>/L</a:t>
                      </a:r>
                    </a:p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Palpable splenomegaly</a:t>
                      </a:r>
                    </a:p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↑LDH</a:t>
                      </a:r>
                      <a:endParaRPr lang="en-US" sz="1800" b="0" dirty="0">
                        <a:latin typeface="Calibri" panose="020F050202020403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1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Bone marrow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</a:rPr>
                        <a:t>↑ Enlarged, mature MK’s w/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hyperlobulated nuclei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Atypical MK proliferation, w/o reticulin fibrosis &gt; grade 1, w ↑ BM cellularity, granulocytic proliferation and often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↓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 erythropoiesis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9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Mutations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Calibri" panose="020F0502020204030204" pitchFamily="34" charset="0"/>
                        </a:rPr>
                        <a:t>JAK2, CALR, MPL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(~90%)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Calibri" panose="020F0502020204030204" pitchFamily="34" charset="0"/>
                        </a:rPr>
                        <a:t>JAK2, CALR, MPL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(~90%)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Overt MF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at 15 yrs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88969" marR="8896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8969" marR="8896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88969" marR="8896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5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Cumulative AML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at 15 yrs</a:t>
                      </a:r>
                    </a:p>
                  </a:txBody>
                  <a:tcPr marL="88969" marR="8896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88969" marR="8896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11.7 %</a:t>
                      </a:r>
                    </a:p>
                  </a:txBody>
                  <a:tcPr marL="88969" marR="8896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9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15 yr survival</a:t>
                      </a:r>
                    </a:p>
                  </a:txBody>
                  <a:tcPr marL="88969" marR="8896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88969" marR="8896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88969" marR="8896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686800" y="6303964"/>
            <a:ext cx="1828800" cy="5540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/>
              </a:rPr>
              <a:t>Arber  et al, Blood 2016; Barbui et al JCO 2011</a:t>
            </a:r>
          </a:p>
        </p:txBody>
      </p:sp>
      <p:sp>
        <p:nvSpPr>
          <p:cNvPr id="89125" name="Title 5"/>
          <p:cNvSpPr>
            <a:spLocks noGrp="1"/>
          </p:cNvSpPr>
          <p:nvPr>
            <p:ph type="title"/>
          </p:nvPr>
        </p:nvSpPr>
        <p:spPr>
          <a:xfrm>
            <a:off x="1752600" y="91385"/>
            <a:ext cx="8763000" cy="6309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ET:  Importance of a proper diagnosis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6400801"/>
            <a:ext cx="63246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panose="020B0604020202020204" pitchFamily="34" charset="0"/>
              </a:rPr>
              <a:t>Important to r/o CML, PV, ET, MDS and reactive causes of thrombocytosis or fibrosis</a:t>
            </a:r>
          </a:p>
        </p:txBody>
      </p:sp>
    </p:spTree>
    <p:extLst>
      <p:ext uri="{BB962C8B-B14F-4D97-AF65-F5344CB8AC3E}">
        <p14:creationId xmlns:p14="http://schemas.microsoft.com/office/powerpoint/2010/main" val="43990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325"/>
            <a:ext cx="8229600" cy="5539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latin typeface="+mn-lt"/>
              </a:rPr>
              <a:t>Mutational Profile:  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554529" y="6628248"/>
            <a:ext cx="6351674" cy="169427"/>
          </a:xfrm>
        </p:spPr>
        <p:txBody>
          <a:bodyPr/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Rotunno</a:t>
            </a:r>
            <a:r>
              <a:rPr lang="en-US" sz="1400" dirty="0">
                <a:solidFill>
                  <a:schemeClr val="tx1"/>
                </a:solidFill>
              </a:rPr>
              <a:t>, et al; Blood 2014; Rumi et al, Blood 2014; </a:t>
            </a:r>
            <a:r>
              <a:rPr lang="en-US" sz="1400" dirty="0" err="1">
                <a:solidFill>
                  <a:schemeClr val="tx1"/>
                </a:solidFill>
              </a:rPr>
              <a:t>Haider</a:t>
            </a:r>
            <a:r>
              <a:rPr lang="en-US" sz="1400" dirty="0">
                <a:solidFill>
                  <a:schemeClr val="tx1"/>
                </a:solidFill>
              </a:rPr>
              <a:t> et al, Am J </a:t>
            </a:r>
            <a:r>
              <a:rPr lang="en-US" sz="1400" dirty="0" err="1">
                <a:solidFill>
                  <a:schemeClr val="tx1"/>
                </a:solidFill>
              </a:rPr>
              <a:t>Heme</a:t>
            </a:r>
            <a:r>
              <a:rPr lang="en-US" sz="1400" dirty="0">
                <a:solidFill>
                  <a:schemeClr val="tx1"/>
                </a:solidFill>
              </a:rPr>
              <a:t> 2016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133600" y="685800"/>
            <a:ext cx="7848600" cy="762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Thrombosis Risk</a:t>
            </a:r>
          </a:p>
        </p:txBody>
      </p:sp>
      <p:sp>
        <p:nvSpPr>
          <p:cNvPr id="73735" name="TextBox 10"/>
          <p:cNvSpPr txBox="1">
            <a:spLocks noChangeArrowheads="1"/>
          </p:cNvSpPr>
          <p:nvPr/>
        </p:nvSpPr>
        <p:spPr bwMode="auto">
          <a:xfrm>
            <a:off x="430161" y="60266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CI=cumulative incidence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7122" y="3744022"/>
            <a:ext cx="2590552" cy="13347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Intermediate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Age &gt; 60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No thrombosis, </a:t>
            </a:r>
            <a:r>
              <a:rPr lang="en-US" sz="2000" i="1" dirty="0">
                <a:solidFill>
                  <a:schemeClr val="tx1"/>
                </a:solidFill>
              </a:rPr>
              <a:t>JAK2</a:t>
            </a:r>
            <a:r>
              <a:rPr lang="en-US" sz="2000" dirty="0">
                <a:solidFill>
                  <a:schemeClr val="tx1"/>
                </a:solidFill>
              </a:rPr>
              <a:t> negative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82160" y="3744022"/>
            <a:ext cx="2867360" cy="13347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High risk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Thrombosis </a:t>
            </a:r>
            <a:r>
              <a:rPr lang="en-US" sz="2000" dirty="0" err="1">
                <a:solidFill>
                  <a:schemeClr val="bg1"/>
                </a:solidFill>
              </a:rPr>
              <a:t>hx</a:t>
            </a:r>
            <a:r>
              <a:rPr lang="en-US" sz="2000" dirty="0">
                <a:solidFill>
                  <a:schemeClr val="bg1"/>
                </a:solidFill>
              </a:rPr>
              <a:t>, or Age &gt; 60 and  </a:t>
            </a:r>
            <a:r>
              <a:rPr lang="en-US" sz="2000" i="1" dirty="0">
                <a:solidFill>
                  <a:schemeClr val="bg1"/>
                </a:solidFill>
              </a:rPr>
              <a:t>JAK2</a:t>
            </a:r>
            <a:r>
              <a:rPr lang="en-US" sz="2000" dirty="0">
                <a:solidFill>
                  <a:schemeClr val="bg1"/>
                </a:solidFill>
              </a:rPr>
              <a:t> mutated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819" y="3744022"/>
            <a:ext cx="3029821" cy="13347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Very Low Risk: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Age ≤ 60, no thrombosis</a:t>
            </a:r>
          </a:p>
          <a:p>
            <a:pPr algn="ctr" eaLnBrk="1" hangingPunct="1">
              <a:defRPr/>
            </a:pPr>
            <a:r>
              <a:rPr lang="en-US" sz="2000" i="1" dirty="0">
                <a:solidFill>
                  <a:schemeClr val="tx1"/>
                </a:solidFill>
              </a:rPr>
              <a:t>JAK2 </a:t>
            </a:r>
            <a:r>
              <a:rPr lang="en-US" sz="2000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49126" y="3741241"/>
            <a:ext cx="2853510" cy="13276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Low Risk: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Age ≤ 60, no thrombosis</a:t>
            </a:r>
          </a:p>
          <a:p>
            <a:pPr algn="ctr" eaLnBrk="1" hangingPunct="1">
              <a:defRPr/>
            </a:pPr>
            <a:r>
              <a:rPr lang="en-US" sz="2000" i="1" dirty="0">
                <a:solidFill>
                  <a:schemeClr val="tx1"/>
                </a:solidFill>
              </a:rPr>
              <a:t>JAK2 </a:t>
            </a:r>
            <a:r>
              <a:rPr lang="en-US" sz="2000" dirty="0">
                <a:solidFill>
                  <a:schemeClr val="tx1"/>
                </a:solidFill>
              </a:rPr>
              <a:t>positive</a:t>
            </a:r>
          </a:p>
        </p:txBody>
      </p:sp>
      <p:sp>
        <p:nvSpPr>
          <p:cNvPr id="90126" name="TextBox 2"/>
          <p:cNvSpPr txBox="1">
            <a:spLocks noChangeArrowheads="1"/>
          </p:cNvSpPr>
          <p:nvPr/>
        </p:nvSpPr>
        <p:spPr bwMode="auto">
          <a:xfrm>
            <a:off x="4724400" y="317256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C00000"/>
                </a:solidFill>
              </a:rPr>
              <a:t>IPSET-thrombosis, revised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6419" y="1557131"/>
            <a:ext cx="913943" cy="923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ET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133599" y="1477963"/>
            <a:ext cx="8637181" cy="99684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059" y="1651753"/>
            <a:ext cx="1655359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CALR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-ET</a:t>
            </a:r>
          </a:p>
          <a:p>
            <a:pPr eaLnBrk="1" hangingPunct="1">
              <a:defRPr/>
            </a:pPr>
            <a:r>
              <a:rPr lang="en-US" sz="2000" dirty="0"/>
              <a:t>10 yr CI:  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3655" y="1651753"/>
            <a:ext cx="2144076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Triple-negative ET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dirty="0"/>
              <a:t>10 yr CI:  8%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2428" y="1653984"/>
            <a:ext cx="2079156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JAK2 V617F + ET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dirty="0"/>
              <a:t>10 yr CI:  14.5%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44821" y="1664853"/>
            <a:ext cx="179478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MPL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-ET</a:t>
            </a:r>
          </a:p>
          <a:p>
            <a:pPr eaLnBrk="1" hangingPunct="1">
              <a:defRPr/>
            </a:pPr>
            <a:r>
              <a:rPr lang="en-US" sz="2000" dirty="0"/>
              <a:t>10 yr CI:  19.5%</a:t>
            </a:r>
          </a:p>
        </p:txBody>
      </p:sp>
    </p:spTree>
    <p:extLst>
      <p:ext uri="{BB962C8B-B14F-4D97-AF65-F5344CB8AC3E}">
        <p14:creationId xmlns:p14="http://schemas.microsoft.com/office/powerpoint/2010/main" val="267315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 idx="4294967295"/>
          </p:nvPr>
        </p:nvSpPr>
        <p:spPr>
          <a:xfrm>
            <a:off x="1524000" y="30164"/>
            <a:ext cx="9144000" cy="11080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>
                <a:latin typeface="+mn-lt"/>
              </a:rPr>
              <a:t>The ET disease Burden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97283" name="Text Placeholder 11"/>
          <p:cNvSpPr>
            <a:spLocks noGrp="1"/>
          </p:cNvSpPr>
          <p:nvPr>
            <p:ph type="body" sz="half" idx="4294967295"/>
          </p:nvPr>
        </p:nvSpPr>
        <p:spPr>
          <a:xfrm>
            <a:off x="1524000" y="1546226"/>
            <a:ext cx="4038600" cy="4691063"/>
          </a:xfrm>
        </p:spPr>
        <p:txBody>
          <a:bodyPr/>
          <a:lstStyle/>
          <a:p>
            <a:pPr eaLnBrk="1" hangingPunct="1"/>
            <a:endParaRPr lang="en-US" sz="26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endParaRPr lang="en-US" sz="2600" dirty="0">
              <a:solidFill>
                <a:srgbClr val="FF0000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sz="26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endParaRPr lang="en-US" sz="26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endParaRPr lang="en-US" sz="2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2514600" y="838200"/>
            <a:ext cx="7391400" cy="2133600"/>
          </a:xfrm>
          <a:prstGeom prst="flowChartProcess">
            <a:avLst/>
          </a:prstGeom>
          <a:solidFill>
            <a:srgbClr val="FF0000">
              <a:alpha val="7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/>
              <a:t>Symptoms (</a:t>
            </a:r>
            <a:r>
              <a:rPr lang="en-US" sz="2000" b="1" i="1" u="sng" dirty="0"/>
              <a:t>Independent from risk)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Cytokine: Fatigue, Pruritus, Constitutional Sx, Bone pain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Vascular:  HA, dizziness, numbness, ↓concentration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Low mood, sexuality problems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Disease evolution: Splenomegaly, Constitutional Sx</a:t>
            </a:r>
          </a:p>
        </p:txBody>
      </p:sp>
      <p:sp>
        <p:nvSpPr>
          <p:cNvPr id="97286" name="Oval 7"/>
          <p:cNvSpPr>
            <a:spLocks noChangeArrowheads="1"/>
          </p:cNvSpPr>
          <p:nvPr/>
        </p:nvSpPr>
        <p:spPr bwMode="auto">
          <a:xfrm>
            <a:off x="1752600" y="2819400"/>
            <a:ext cx="4953000" cy="2362200"/>
          </a:xfrm>
          <a:prstGeom prst="ellipse">
            <a:avLst/>
          </a:prstGeom>
          <a:solidFill>
            <a:srgbClr val="0070C0">
              <a:alpha val="6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/>
              <a:t>Thrombosis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Micro/Macrovascular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Arterial &gt; Venous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/>
              <a:t>Unusual sites: Age/Gender</a:t>
            </a:r>
          </a:p>
        </p:txBody>
      </p:sp>
      <p:sp>
        <p:nvSpPr>
          <p:cNvPr id="97287" name="Oval 8"/>
          <p:cNvSpPr>
            <a:spLocks noChangeArrowheads="1"/>
          </p:cNvSpPr>
          <p:nvPr/>
        </p:nvSpPr>
        <p:spPr bwMode="auto">
          <a:xfrm>
            <a:off x="5921115" y="2772349"/>
            <a:ext cx="3810000" cy="2362200"/>
          </a:xfrm>
          <a:prstGeom prst="ellipse">
            <a:avLst/>
          </a:prstGeom>
          <a:solidFill>
            <a:srgbClr val="FFFF00">
              <a:alpha val="6392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Disease </a:t>
            </a:r>
            <a:r>
              <a:rPr lang="en-US" sz="2400" b="1" u="sng" dirty="0"/>
              <a:t>transformation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Myelofibrosis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AML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514600" y="4976691"/>
            <a:ext cx="7620000" cy="10668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7292" name="TextBox 13"/>
          <p:cNvSpPr txBox="1">
            <a:spLocks noChangeArrowheads="1"/>
          </p:cNvSpPr>
          <p:nvPr/>
        </p:nvSpPr>
        <p:spPr bwMode="auto">
          <a:xfrm>
            <a:off x="3429001" y="6548643"/>
            <a:ext cx="90318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100" dirty="0">
                <a:latin typeface="Calibri"/>
              </a:rPr>
              <a:t>Mesa RA, et al. </a:t>
            </a:r>
            <a:r>
              <a:rPr lang="es-ES" sz="1100" i="1" dirty="0">
                <a:latin typeface="Calibri"/>
              </a:rPr>
              <a:t>Cancer. </a:t>
            </a:r>
            <a:r>
              <a:rPr lang="es-ES" sz="1100" dirty="0">
                <a:latin typeface="Calibri"/>
              </a:rPr>
              <a:t>2007;109(1):68-76; Scherber et al </a:t>
            </a:r>
            <a:r>
              <a:rPr lang="es-ES" sz="1100" dirty="0" err="1">
                <a:latin typeface="Calibri"/>
              </a:rPr>
              <a:t>Blood</a:t>
            </a:r>
            <a:r>
              <a:rPr lang="es-ES" sz="1100" dirty="0">
                <a:latin typeface="Calibri"/>
              </a:rPr>
              <a:t> 2011;  Geyer et al </a:t>
            </a:r>
            <a:r>
              <a:rPr lang="es-ES" sz="1100" dirty="0" err="1">
                <a:latin typeface="Calibri"/>
              </a:rPr>
              <a:t>Blood</a:t>
            </a:r>
            <a:r>
              <a:rPr lang="es-ES" sz="1100" dirty="0">
                <a:latin typeface="Calibri"/>
              </a:rPr>
              <a:t> 2014;</a:t>
            </a:r>
            <a:endParaRPr lang="en-US" sz="1100" dirty="0"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9900" y="538896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Newly diagnosed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0334" y="538896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Typically second decade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6886" y="6052657"/>
            <a:ext cx="874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Important to follow symptom burden as even low risk pts can have a pronounced burden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377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1950" y="161925"/>
            <a:ext cx="10515600" cy="720159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Management:  Antiplatelet therapy for primary prophylaxis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1630" y="6126006"/>
            <a:ext cx="11525692" cy="509710"/>
          </a:xfrm>
        </p:spPr>
        <p:txBody>
          <a:bodyPr>
            <a:normAutofit fontScale="70000" lnSpcReduction="20000"/>
          </a:bodyPr>
          <a:lstStyle/>
          <a:p>
            <a:r>
              <a:rPr lang="en-US" sz="2667" i="1" u="sng" dirty="0"/>
              <a:t>I use for JAK2 positive ET (low risk and beyond); 2</a:t>
            </a:r>
            <a:r>
              <a:rPr lang="en-US" sz="2667" i="1" u="sng" baseline="30000" dirty="0"/>
              <a:t>◦</a:t>
            </a:r>
            <a:r>
              <a:rPr lang="en-US" sz="2667" i="1" u="sng" dirty="0"/>
              <a:t> prophylaxis </a:t>
            </a:r>
            <a:r>
              <a:rPr lang="en-US" sz="2667" i="1" dirty="0"/>
              <a:t>if prior arterial thrombosis or microvascular sx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3253" y="6516570"/>
            <a:ext cx="11018747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dirty="0"/>
              <a:t>Chu Ann. Intern Med 2017; Alvarez-Larran </a:t>
            </a:r>
            <a:r>
              <a:rPr lang="en-US" sz="1733" dirty="0" err="1"/>
              <a:t>Haematologica</a:t>
            </a:r>
            <a:r>
              <a:rPr lang="en-US" sz="1733" dirty="0"/>
              <a:t> 2016; </a:t>
            </a:r>
            <a:r>
              <a:rPr lang="en-US" sz="1733" dirty="0" err="1"/>
              <a:t>Finazzi</a:t>
            </a:r>
            <a:r>
              <a:rPr lang="en-US" sz="1733" dirty="0"/>
              <a:t> BCJ 2018 (pre-MF treatment algorithm)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6455" y="888446"/>
            <a:ext cx="10601095" cy="5058055"/>
            <a:chOff x="627341" y="525380"/>
            <a:chExt cx="7950821" cy="4060187"/>
          </a:xfrm>
        </p:grpSpPr>
        <p:sp>
          <p:nvSpPr>
            <p:cNvPr id="3" name="Freeform 2"/>
            <p:cNvSpPr/>
            <p:nvPr/>
          </p:nvSpPr>
          <p:spPr>
            <a:xfrm>
              <a:off x="627341" y="686417"/>
              <a:ext cx="2423273" cy="855281"/>
            </a:xfrm>
            <a:custGeom>
              <a:avLst/>
              <a:gdLst>
                <a:gd name="connsiteX0" fmla="*/ 0 w 2423273"/>
                <a:gd name="connsiteY0" fmla="*/ 0 h 1105545"/>
                <a:gd name="connsiteX1" fmla="*/ 2423273 w 2423273"/>
                <a:gd name="connsiteY1" fmla="*/ 0 h 1105545"/>
                <a:gd name="connsiteX2" fmla="*/ 2423273 w 2423273"/>
                <a:gd name="connsiteY2" fmla="*/ 1105545 h 1105545"/>
                <a:gd name="connsiteX3" fmla="*/ 0 w 2423273"/>
                <a:gd name="connsiteY3" fmla="*/ 1105545 h 1105545"/>
                <a:gd name="connsiteX4" fmla="*/ 0 w 2423273"/>
                <a:gd name="connsiteY4" fmla="*/ 0 h 1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273" h="1105545">
                  <a:moveTo>
                    <a:pt x="0" y="0"/>
                  </a:moveTo>
                  <a:lnTo>
                    <a:pt x="2423273" y="0"/>
                  </a:lnTo>
                  <a:lnTo>
                    <a:pt x="2423273" y="1105545"/>
                  </a:lnTo>
                  <a:lnTo>
                    <a:pt x="0" y="1105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515" tIns="151723" rIns="265515" bIns="151723" numCol="1" spcCol="1270" anchor="ctr" anchorCtr="0">
              <a:noAutofit/>
            </a:bodyPr>
            <a:lstStyle/>
            <a:p>
              <a:pPr algn="ctr" defTabSz="1659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>
                  <a:solidFill>
                    <a:schemeClr val="tx1"/>
                  </a:solidFill>
                </a:rPr>
                <a:t>PV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7341" y="1420171"/>
              <a:ext cx="2423273" cy="2606378"/>
            </a:xfrm>
            <a:custGeom>
              <a:avLst/>
              <a:gdLst>
                <a:gd name="connsiteX0" fmla="*/ 0 w 2423273"/>
                <a:gd name="connsiteY0" fmla="*/ 0 h 2766960"/>
                <a:gd name="connsiteX1" fmla="*/ 2423273 w 2423273"/>
                <a:gd name="connsiteY1" fmla="*/ 0 h 2766960"/>
                <a:gd name="connsiteX2" fmla="*/ 2423273 w 2423273"/>
                <a:gd name="connsiteY2" fmla="*/ 2766960 h 2766960"/>
                <a:gd name="connsiteX3" fmla="*/ 0 w 2423273"/>
                <a:gd name="connsiteY3" fmla="*/ 2766960 h 2766960"/>
                <a:gd name="connsiteX4" fmla="*/ 0 w 2423273"/>
                <a:gd name="connsiteY4" fmla="*/ 0 h 276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273" h="2766960">
                  <a:moveTo>
                    <a:pt x="0" y="0"/>
                  </a:moveTo>
                  <a:lnTo>
                    <a:pt x="2423273" y="0"/>
                  </a:lnTo>
                  <a:lnTo>
                    <a:pt x="2423273" y="2766960"/>
                  </a:lnTo>
                  <a:lnTo>
                    <a:pt x="0" y="276696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594" lvl="1" indent="-228594" defTabSz="106677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/>
                <a:t>Net effect positive</a:t>
              </a:r>
            </a:p>
            <a:p>
              <a:pPr marL="228594" lvl="1" indent="-228594" defTabSz="94824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33" dirty="0"/>
                <a:t>Low dose aspirin unless   contraindicated</a:t>
              </a:r>
            </a:p>
            <a:p>
              <a:pPr marL="228594" lvl="1" indent="-228594" defTabSz="94824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133" dirty="0"/>
            </a:p>
            <a:p>
              <a:pPr marL="457189" lvl="2" indent="-228594" defTabSz="94824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33" dirty="0"/>
                <a:t>ECLAP: ~60% risk reduction in nonfatal MI/CVA, major VTE, CV death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392357" y="525380"/>
              <a:ext cx="2423273" cy="991572"/>
            </a:xfrm>
            <a:custGeom>
              <a:avLst/>
              <a:gdLst>
                <a:gd name="connsiteX0" fmla="*/ 0 w 2423273"/>
                <a:gd name="connsiteY0" fmla="*/ 0 h 969309"/>
                <a:gd name="connsiteX1" fmla="*/ 2423273 w 2423273"/>
                <a:gd name="connsiteY1" fmla="*/ 0 h 969309"/>
                <a:gd name="connsiteX2" fmla="*/ 2423273 w 2423273"/>
                <a:gd name="connsiteY2" fmla="*/ 969309 h 969309"/>
                <a:gd name="connsiteX3" fmla="*/ 0 w 2423273"/>
                <a:gd name="connsiteY3" fmla="*/ 969309 h 969309"/>
                <a:gd name="connsiteX4" fmla="*/ 0 w 2423273"/>
                <a:gd name="connsiteY4" fmla="*/ 0 h 96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273" h="969309">
                  <a:moveTo>
                    <a:pt x="0" y="0"/>
                  </a:moveTo>
                  <a:lnTo>
                    <a:pt x="2423273" y="0"/>
                  </a:lnTo>
                  <a:lnTo>
                    <a:pt x="2423273" y="969309"/>
                  </a:lnTo>
                  <a:lnTo>
                    <a:pt x="0" y="969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515" tIns="151723" rIns="265515" bIns="151723" numCol="1" spcCol="1270" anchor="ctr" anchorCtr="0">
              <a:noAutofit/>
            </a:bodyPr>
            <a:lstStyle/>
            <a:p>
              <a:pPr algn="ctr" defTabSz="1659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>
                  <a:solidFill>
                    <a:schemeClr val="tx1"/>
                  </a:solidFill>
                </a:rPr>
                <a:t>ET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92357" y="1420170"/>
              <a:ext cx="2423273" cy="3165397"/>
            </a:xfrm>
            <a:custGeom>
              <a:avLst/>
              <a:gdLst>
                <a:gd name="connsiteX0" fmla="*/ 0 w 2423273"/>
                <a:gd name="connsiteY0" fmla="*/ 0 h 2746539"/>
                <a:gd name="connsiteX1" fmla="*/ 2423273 w 2423273"/>
                <a:gd name="connsiteY1" fmla="*/ 0 h 2746539"/>
                <a:gd name="connsiteX2" fmla="*/ 2423273 w 2423273"/>
                <a:gd name="connsiteY2" fmla="*/ 2746539 h 2746539"/>
                <a:gd name="connsiteX3" fmla="*/ 0 w 2423273"/>
                <a:gd name="connsiteY3" fmla="*/ 2746539 h 2746539"/>
                <a:gd name="connsiteX4" fmla="*/ 0 w 2423273"/>
                <a:gd name="connsiteY4" fmla="*/ 0 h 274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273" h="2746539">
                  <a:moveTo>
                    <a:pt x="0" y="0"/>
                  </a:moveTo>
                  <a:lnTo>
                    <a:pt x="2423273" y="0"/>
                  </a:lnTo>
                  <a:lnTo>
                    <a:pt x="2423273" y="2746539"/>
                  </a:lnTo>
                  <a:lnTo>
                    <a:pt x="0" y="2746539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594" lvl="1" indent="-228594" defTabSz="106677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/>
                <a:t>Net effect uncertain</a:t>
              </a:r>
            </a:p>
            <a:p>
              <a:pPr marL="152396" lvl="1" indent="-152396" defTabSz="8889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/>
                <a:t>Certainty of evidence “low” or “very low” for RR’s of thrombosis and bleeding                            (24 studies,6153 pts)</a:t>
              </a:r>
            </a:p>
            <a:p>
              <a:pPr marL="152396" lvl="1" indent="-152396" defTabSz="8889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dirty="0"/>
            </a:p>
            <a:p>
              <a:pPr marL="152396" lvl="1" indent="-152396" defTabSz="8889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/>
                <a:t>↑ Bleeding in </a:t>
              </a:r>
              <a:r>
                <a:rPr lang="en-US" sz="2000" i="1" dirty="0"/>
                <a:t>CALR</a:t>
              </a:r>
              <a:r>
                <a:rPr lang="en-US" sz="2000" dirty="0"/>
                <a:t>-ET pts treated w/ </a:t>
              </a:r>
              <a:r>
                <a:rPr lang="en-US" sz="2000" dirty="0" err="1"/>
                <a:t>antiplatelets</a:t>
              </a:r>
              <a:r>
                <a:rPr lang="en-US" sz="2000" dirty="0"/>
                <a:t> vs. observation                    </a:t>
              </a:r>
              <a:r>
                <a:rPr lang="en-US" sz="1867" dirty="0"/>
                <a:t>(12.9 vs. 1.8 episodes p=.03)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54889" y="744148"/>
              <a:ext cx="2423273" cy="745434"/>
            </a:xfrm>
            <a:custGeom>
              <a:avLst/>
              <a:gdLst>
                <a:gd name="connsiteX0" fmla="*/ 0 w 2423273"/>
                <a:gd name="connsiteY0" fmla="*/ 0 h 969309"/>
                <a:gd name="connsiteX1" fmla="*/ 2423273 w 2423273"/>
                <a:gd name="connsiteY1" fmla="*/ 0 h 969309"/>
                <a:gd name="connsiteX2" fmla="*/ 2423273 w 2423273"/>
                <a:gd name="connsiteY2" fmla="*/ 969309 h 969309"/>
                <a:gd name="connsiteX3" fmla="*/ 0 w 2423273"/>
                <a:gd name="connsiteY3" fmla="*/ 969309 h 969309"/>
                <a:gd name="connsiteX4" fmla="*/ 0 w 2423273"/>
                <a:gd name="connsiteY4" fmla="*/ 0 h 96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273" h="969309">
                  <a:moveTo>
                    <a:pt x="0" y="0"/>
                  </a:moveTo>
                  <a:lnTo>
                    <a:pt x="2423273" y="0"/>
                  </a:lnTo>
                  <a:lnTo>
                    <a:pt x="2423273" y="969309"/>
                  </a:lnTo>
                  <a:lnTo>
                    <a:pt x="0" y="969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515" tIns="151723" rIns="265515" bIns="151723" numCol="1" spcCol="1270" anchor="ctr" anchorCtr="0">
              <a:noAutofit/>
            </a:bodyPr>
            <a:lstStyle/>
            <a:p>
              <a:pPr algn="ctr" defTabSz="1659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>
                  <a:solidFill>
                    <a:schemeClr val="tx1"/>
                  </a:solidFill>
                </a:rPr>
                <a:t>MF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54889" y="1420171"/>
              <a:ext cx="2423273" cy="2606378"/>
            </a:xfrm>
            <a:custGeom>
              <a:avLst/>
              <a:gdLst>
                <a:gd name="connsiteX0" fmla="*/ 0 w 2423273"/>
                <a:gd name="connsiteY0" fmla="*/ 0 h 2766960"/>
                <a:gd name="connsiteX1" fmla="*/ 2423273 w 2423273"/>
                <a:gd name="connsiteY1" fmla="*/ 0 h 2766960"/>
                <a:gd name="connsiteX2" fmla="*/ 2423273 w 2423273"/>
                <a:gd name="connsiteY2" fmla="*/ 2766960 h 2766960"/>
                <a:gd name="connsiteX3" fmla="*/ 0 w 2423273"/>
                <a:gd name="connsiteY3" fmla="*/ 2766960 h 2766960"/>
                <a:gd name="connsiteX4" fmla="*/ 0 w 2423273"/>
                <a:gd name="connsiteY4" fmla="*/ 0 h 276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273" h="2766960">
                  <a:moveTo>
                    <a:pt x="0" y="0"/>
                  </a:moveTo>
                  <a:lnTo>
                    <a:pt x="2423273" y="0"/>
                  </a:lnTo>
                  <a:lnTo>
                    <a:pt x="2423273" y="2766960"/>
                  </a:lnTo>
                  <a:lnTo>
                    <a:pt x="0" y="2766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594" lvl="1" indent="-228594" defTabSz="106677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/>
                <a:t>Net effect uncertain</a:t>
              </a:r>
            </a:p>
            <a:p>
              <a:pPr marL="228594" lvl="1" indent="-228594" defTabSz="94824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33" dirty="0"/>
                <a:t>Absent data, but ASA for pre-MF pts w/:</a:t>
              </a:r>
            </a:p>
            <a:p>
              <a:pPr marL="304792" lvl="2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67" dirty="0"/>
                <a:t>Microvascular sx</a:t>
              </a:r>
            </a:p>
            <a:p>
              <a:pPr marL="304792" lvl="2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67" dirty="0"/>
                <a:t>Prior arterial thrombosis</a:t>
              </a:r>
            </a:p>
            <a:p>
              <a:pPr marL="304792" lvl="2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67" dirty="0"/>
                <a:t>Advanced age</a:t>
              </a:r>
            </a:p>
            <a:p>
              <a:pPr marL="304792" lvl="2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67" dirty="0"/>
                <a:t>CV risk factors</a:t>
              </a:r>
            </a:p>
            <a:p>
              <a:pPr marL="304792" lvl="2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67" i="1" dirty="0"/>
                <a:t>JAK2</a:t>
              </a:r>
              <a:r>
                <a:rPr lang="en-US" sz="1867" dirty="0"/>
                <a:t> V617F</a:t>
              </a:r>
            </a:p>
            <a:p>
              <a:pPr marL="304792" lvl="2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67" dirty="0"/>
                <a:t>Leukocytosis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41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>
            <a:extLst>
              <a:ext uri="{FF2B5EF4-FFF2-40B4-BE49-F238E27FC236}">
                <a16:creationId xmlns:a16="http://schemas.microsoft.com/office/drawing/2014/main" id="{9945B410-7B28-49CD-858F-17E34FA6A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21397" r="48392" b="1481"/>
          <a:stretch/>
        </p:blipFill>
        <p:spPr bwMode="auto">
          <a:xfrm>
            <a:off x="476250" y="800799"/>
            <a:ext cx="5095875" cy="5812389"/>
          </a:xfrm>
          <a:prstGeom prst="rect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520" y="2061538"/>
            <a:ext cx="4847471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not yet recommending BID aspirin, but this is under evaluation in ET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45750" y="123825"/>
            <a:ext cx="10515600" cy="558234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Management:  Antiplatelet therapy for primary prophylaxis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9716" y="6428522"/>
            <a:ext cx="395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Rocca B, et al. </a:t>
            </a:r>
            <a:r>
              <a:rPr lang="en-US" i="1" dirty="0"/>
              <a:t>Blood.</a:t>
            </a:r>
            <a:r>
              <a:rPr lang="en-US" dirty="0"/>
              <a:t> 2020;136:171-182.</a:t>
            </a:r>
          </a:p>
        </p:txBody>
      </p:sp>
    </p:spTree>
    <p:extLst>
      <p:ext uri="{BB962C8B-B14F-4D97-AF65-F5344CB8AC3E}">
        <p14:creationId xmlns:p14="http://schemas.microsoft.com/office/powerpoint/2010/main" val="395756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61826"/>
            <a:ext cx="11058524" cy="4670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67" b="1" dirty="0"/>
              <a:t>Cytoreduction:  HU in high-risk ET pts 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473077"/>
              </p:ext>
            </p:extLst>
          </p:nvPr>
        </p:nvGraphicFramePr>
        <p:xfrm>
          <a:off x="472440" y="924674"/>
          <a:ext cx="11247120" cy="5219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7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9749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HU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Number/MPN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Comparator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Thrombosis</a:t>
                      </a:r>
                      <a:r>
                        <a:rPr lang="en-US" sz="21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30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Cortelazzo</a:t>
                      </a:r>
                      <a:r>
                        <a:rPr lang="en-US" sz="19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NEJM</a:t>
                      </a:r>
                      <a:r>
                        <a:rPr lang="en-US" sz="19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114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high-risk ET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HU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Randomized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No cytoreduction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Favors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HU </a:t>
                      </a:r>
                    </a:p>
                    <a:p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(3.6% vs. 24%)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30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Harrison</a:t>
                      </a:r>
                    </a:p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NEJM 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809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-risk ET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HU/ASA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Randomized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ANA/ASA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Favors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HU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(arterial thrombosis)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8662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Godfrey</a:t>
                      </a:r>
                    </a:p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JCO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382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non-high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risk 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HU/ASA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Randomized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Against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HU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-No difference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in thrombosis or vascular death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99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904103" y="52180"/>
            <a:ext cx="10515600" cy="987812"/>
          </a:xfrm>
        </p:spPr>
        <p:txBody>
          <a:bodyPr/>
          <a:lstStyle/>
          <a:p>
            <a:pPr algn="ctr"/>
            <a:r>
              <a:rPr lang="en-US" altLang="en-US" sz="2400" dirty="0">
                <a:latin typeface="+mn-lt"/>
              </a:rPr>
              <a:t>Other Cytoreductive Agents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i="1" dirty="0">
                <a:latin typeface="+mn-lt"/>
              </a:rPr>
              <a:t>Front-Line Peg-IFN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724" y="1077285"/>
            <a:ext cx="11342135" cy="442674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178">
              <a:defRPr/>
            </a:pPr>
            <a:r>
              <a:rPr lang="en-US" sz="2000" i="1" dirty="0">
                <a:solidFill>
                  <a:srgbClr val="FFFFFF"/>
                </a:solidFill>
              </a:rPr>
              <a:t>Control counts, ↓thrombosis risk; induce anti-clonal activity: delay evolution?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02457"/>
              </p:ext>
            </p:extLst>
          </p:nvPr>
        </p:nvGraphicFramePr>
        <p:xfrm>
          <a:off x="466725" y="1647825"/>
          <a:ext cx="11342135" cy="477612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34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378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MPD-RC 112: Peg-IFN vs HU (ET) </a:t>
                      </a:r>
                      <a:endParaRPr lang="en-US" sz="2000" baseline="300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78">
                <a:tc>
                  <a:txBody>
                    <a:bodyPr/>
                    <a:lstStyle/>
                    <a:p>
                      <a:r>
                        <a:rPr lang="en-US" sz="2000" baseline="0" noProof="0" dirty="0"/>
                        <a:t>N = 81 ET (168 overall), newly diagnosed, high risk, treatment-naive </a:t>
                      </a:r>
                      <a:endParaRPr lang="en-US" sz="2000" baseline="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358">
                <a:tc>
                  <a:txBody>
                    <a:bodyPr/>
                    <a:lstStyle/>
                    <a:p>
                      <a:r>
                        <a:rPr lang="en-US" sz="2000" b="1" baseline="0" noProof="0" dirty="0"/>
                        <a:t>ORR (CR): HU vs peg-IFN</a:t>
                      </a:r>
                    </a:p>
                    <a:p>
                      <a:r>
                        <a:rPr lang="en-US" sz="2000" baseline="0" noProof="0" dirty="0"/>
                        <a:t>12m: 71% (45%) vs. 69% (44%)</a:t>
                      </a:r>
                    </a:p>
                    <a:p>
                      <a:r>
                        <a:rPr lang="en-US" sz="2000" baseline="0" noProof="0" dirty="0"/>
                        <a:t>24m: 33% (25%) vs. 58% (38%)</a:t>
                      </a:r>
                    </a:p>
                    <a:p>
                      <a:r>
                        <a:rPr lang="en-US" sz="2000" baseline="0" noProof="0" dirty="0"/>
                        <a:t>36m: 33% (17%) vs. 60% (40%)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371">
                <a:tc>
                  <a:txBody>
                    <a:bodyPr/>
                    <a:lstStyle/>
                    <a:p>
                      <a:r>
                        <a:rPr lang="en-US" sz="2000" b="1" noProof="0" dirty="0"/>
                        <a:t>Histological</a:t>
                      </a:r>
                      <a:r>
                        <a:rPr lang="en-US" sz="2000" b="1" baseline="0" noProof="0" dirty="0"/>
                        <a:t> responses more frequent with HU (CR---8/23 ET vs. 2/23 PEG)</a:t>
                      </a:r>
                      <a:endParaRPr lang="en-US" sz="2000" baseline="0" noProof="0" dirty="0"/>
                    </a:p>
                    <a:p>
                      <a:r>
                        <a:rPr lang="en-US" sz="2000" baseline="0" noProof="0" dirty="0">
                          <a:latin typeface="+mn-lt"/>
                          <a:cs typeface="Arial" panose="020B0604020202020204" pitchFamily="34" charset="0"/>
                        </a:rPr>
                        <a:t>VAF: -5% and -10%, overall, HU and peg-IFN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14">
                <a:tc>
                  <a:txBody>
                    <a:bodyPr/>
                    <a:lstStyle/>
                    <a:p>
                      <a:r>
                        <a:rPr lang="en-US" sz="2000" b="1" noProof="0" dirty="0"/>
                        <a:t>Grade 3/4</a:t>
                      </a:r>
                      <a:r>
                        <a:rPr lang="en-US" sz="2000" b="1" baseline="0" noProof="0" dirty="0"/>
                        <a:t> AEs</a:t>
                      </a:r>
                      <a:r>
                        <a:rPr lang="en-US" sz="2000" baseline="0" noProof="0" dirty="0"/>
                        <a:t>, HU vs peg-IFN: 28% vs. 46% (ET and PV)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432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Conclusion:</a:t>
                      </a:r>
                      <a:r>
                        <a:rPr lang="en-US" sz="2000" baseline="0" noProof="0" dirty="0"/>
                        <a:t> </a:t>
                      </a:r>
                    </a:p>
                    <a:p>
                      <a:r>
                        <a:rPr lang="en-US" sz="2000" baseline="0" noProof="0" dirty="0"/>
                        <a:t>Similar CR rates at 12 months</a:t>
                      </a:r>
                    </a:p>
                    <a:p>
                      <a:r>
                        <a:rPr lang="en-US" sz="2000" baseline="0" noProof="0" dirty="0"/>
                        <a:t>Each potentially capable of addressing natural history </a:t>
                      </a:r>
                    </a:p>
                    <a:p>
                      <a:r>
                        <a:rPr lang="en-US" sz="2000" baseline="0" noProof="0" dirty="0"/>
                        <a:t>(No difference in limiting thrombotic events or disease progression)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0AC33C-93CE-4503-AB16-A55B766EFB2B}"/>
              </a:ext>
            </a:extLst>
          </p:cNvPr>
          <p:cNvSpPr txBox="1"/>
          <p:nvPr/>
        </p:nvSpPr>
        <p:spPr>
          <a:xfrm>
            <a:off x="9131290" y="6436488"/>
            <a:ext cx="306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Mascarenhas</a:t>
            </a:r>
            <a:r>
              <a:rPr lang="en-US" dirty="0"/>
              <a:t> et al, Blood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24AD5-130E-469F-AFC6-31576E01E151}"/>
              </a:ext>
            </a:extLst>
          </p:cNvPr>
          <p:cNvSpPr txBox="1"/>
          <p:nvPr/>
        </p:nvSpPr>
        <p:spPr>
          <a:xfrm>
            <a:off x="5198723" y="2967201"/>
            <a:ext cx="404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95% CI crossed 1 for each comparison</a:t>
            </a:r>
          </a:p>
        </p:txBody>
      </p:sp>
    </p:spTree>
    <p:extLst>
      <p:ext uri="{BB962C8B-B14F-4D97-AF65-F5344CB8AC3E}">
        <p14:creationId xmlns:p14="http://schemas.microsoft.com/office/powerpoint/2010/main" val="7443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dscape CME Template">
  <a:themeElements>
    <a:clrScheme name="Medscape Color Palette">
      <a:dk1>
        <a:srgbClr val="141414"/>
      </a:dk1>
      <a:lt1>
        <a:srgbClr val="FFFFFF"/>
      </a:lt1>
      <a:dk2>
        <a:srgbClr val="141414"/>
      </a:dk2>
      <a:lt2>
        <a:srgbClr val="EBEBEB"/>
      </a:lt2>
      <a:accent1>
        <a:srgbClr val="662225"/>
      </a:accent1>
      <a:accent2>
        <a:srgbClr val="345B0E"/>
      </a:accent2>
      <a:accent3>
        <a:srgbClr val="003854"/>
      </a:accent3>
      <a:accent4>
        <a:srgbClr val="006FA7"/>
      </a:accent4>
      <a:accent5>
        <a:srgbClr val="8E1400"/>
      </a:accent5>
      <a:accent6>
        <a:srgbClr val="3894A2"/>
      </a:accent6>
      <a:hlink>
        <a:srgbClr val="003854"/>
      </a:hlink>
      <a:folHlink>
        <a:srgbClr val="0A6F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Template_Medscape_Widescreen (16_9).pptx" id="{6336CDC7-008C-4E32-AEBE-3962CC6AD86A}" vid="{2771FE66-BC91-4660-AB7E-759EEC17C75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2018</Words>
  <Application>Microsoft Office PowerPoint</Application>
  <PresentationFormat>Widescreen</PresentationFormat>
  <Paragraphs>354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Franklin Gothic Book</vt:lpstr>
      <vt:lpstr>Franklin Gothic Medium Cond</vt:lpstr>
      <vt:lpstr>Lucida Grande</vt:lpstr>
      <vt:lpstr>Times New Roman</vt:lpstr>
      <vt:lpstr>Wingdings</vt:lpstr>
      <vt:lpstr>Office Theme</vt:lpstr>
      <vt:lpstr>2_Office Theme</vt:lpstr>
      <vt:lpstr>Medscape CME Template</vt:lpstr>
      <vt:lpstr>Essential Thrombocythemia: Standard and Novel Treatments </vt:lpstr>
      <vt:lpstr>Essential Thrombocythemia</vt:lpstr>
      <vt:lpstr>ET:  Importance of a proper diagnosis</vt:lpstr>
      <vt:lpstr>Mutational Profile:  ET</vt:lpstr>
      <vt:lpstr>The ET disease Burden </vt:lpstr>
      <vt:lpstr>Management:  Antiplatelet therapy for primary prophylaxis</vt:lpstr>
      <vt:lpstr>Management:  Antiplatelet therapy for primary prophylaxis</vt:lpstr>
      <vt:lpstr>Cytoreduction:  HU in high-risk ET pts </vt:lpstr>
      <vt:lpstr>Other Cytoreductive Agents Front-Line Peg-IFN</vt:lpstr>
      <vt:lpstr>Second-line Peg-IFN</vt:lpstr>
      <vt:lpstr>MAJIC-ET: Rux vs BAT in HU R/I patients: Efficacy</vt:lpstr>
      <vt:lpstr>MAJIC-ET: Safety and Conclusion</vt:lpstr>
      <vt:lpstr>Novel agent: Pelabresib (BET inhibitor) in ET</vt:lpstr>
      <vt:lpstr>Novel agent: LSD1 inhibition in ET</vt:lpstr>
      <vt:lpstr>Novel agent: LSD1 inhibition in ET</vt:lpstr>
      <vt:lpstr>ET management</vt:lpstr>
    </vt:vector>
  </TitlesOfParts>
  <Company>Northwestern Memorial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Polycythemia Vera</dc:title>
  <dc:creator>Stein, Brady</dc:creator>
  <cp:lastModifiedBy>Stein, Brady</cp:lastModifiedBy>
  <cp:revision>127</cp:revision>
  <dcterms:created xsi:type="dcterms:W3CDTF">2019-12-16T21:27:38Z</dcterms:created>
  <dcterms:modified xsi:type="dcterms:W3CDTF">2023-06-15T17:58:46Z</dcterms:modified>
</cp:coreProperties>
</file>